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61"/>
  </p:handoutMasterIdLst>
  <p:sldIdLst>
    <p:sldId id="290" r:id="rId3"/>
    <p:sldId id="651" r:id="rId5"/>
    <p:sldId id="581" r:id="rId6"/>
    <p:sldId id="587" r:id="rId7"/>
    <p:sldId id="593" r:id="rId8"/>
    <p:sldId id="588" r:id="rId9"/>
    <p:sldId id="653" r:id="rId10"/>
    <p:sldId id="599" r:id="rId11"/>
    <p:sldId id="600" r:id="rId12"/>
    <p:sldId id="601" r:id="rId13"/>
    <p:sldId id="602" r:id="rId14"/>
    <p:sldId id="603" r:id="rId15"/>
    <p:sldId id="594" r:id="rId16"/>
    <p:sldId id="595" r:id="rId17"/>
    <p:sldId id="596" r:id="rId18"/>
    <p:sldId id="597" r:id="rId19"/>
    <p:sldId id="604" r:id="rId20"/>
    <p:sldId id="607" r:id="rId21"/>
    <p:sldId id="652" r:id="rId22"/>
    <p:sldId id="613" r:id="rId23"/>
    <p:sldId id="614" r:id="rId24"/>
    <p:sldId id="615" r:id="rId25"/>
    <p:sldId id="608" r:id="rId26"/>
    <p:sldId id="609" r:id="rId27"/>
    <p:sldId id="611" r:id="rId28"/>
    <p:sldId id="612" r:id="rId29"/>
    <p:sldId id="625" r:id="rId30"/>
    <p:sldId id="623" r:id="rId31"/>
    <p:sldId id="624" r:id="rId32"/>
    <p:sldId id="616" r:id="rId33"/>
    <p:sldId id="619" r:id="rId34"/>
    <p:sldId id="620" r:id="rId35"/>
    <p:sldId id="621" r:id="rId36"/>
    <p:sldId id="622" r:id="rId37"/>
    <p:sldId id="544" r:id="rId38"/>
    <p:sldId id="545" r:id="rId39"/>
    <p:sldId id="546" r:id="rId40"/>
    <p:sldId id="547" r:id="rId41"/>
    <p:sldId id="548" r:id="rId42"/>
    <p:sldId id="703" r:id="rId43"/>
    <p:sldId id="549" r:id="rId44"/>
    <p:sldId id="704" r:id="rId45"/>
    <p:sldId id="550" r:id="rId46"/>
    <p:sldId id="551" r:id="rId47"/>
    <p:sldId id="713" r:id="rId48"/>
    <p:sldId id="714" r:id="rId49"/>
    <p:sldId id="577" r:id="rId50"/>
    <p:sldId id="720" r:id="rId51"/>
    <p:sldId id="721" r:id="rId52"/>
    <p:sldId id="722" r:id="rId53"/>
    <p:sldId id="723" r:id="rId54"/>
    <p:sldId id="724" r:id="rId55"/>
    <p:sldId id="578" r:id="rId56"/>
    <p:sldId id="627" r:id="rId57"/>
    <p:sldId id="579" r:id="rId58"/>
    <p:sldId id="580" r:id="rId59"/>
    <p:sldId id="729" r:id="rId60"/>
  </p:sldIdLst>
  <p:sldSz cx="9144000" cy="6858000" type="screen4x3"/>
  <p:notesSz cx="7099300" cy="10234295"/>
  <p:custDataLst>
    <p:tags r:id="rId65"/>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19"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6C00"/>
    <a:srgbClr val="008000"/>
    <a:srgbClr val="E2801E"/>
    <a:srgbClr val="1ED9E2"/>
    <a:srgbClr val="D9EE12"/>
    <a:srgbClr val="16B2EA"/>
    <a:srgbClr val="51EE12"/>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9"/>
    <p:restoredTop sz="99827"/>
  </p:normalViewPr>
  <p:slideViewPr>
    <p:cSldViewPr showGuides="1">
      <p:cViewPr>
        <p:scale>
          <a:sx n="50" d="100"/>
          <a:sy n="50" d="100"/>
        </p:scale>
        <p:origin x="1920" y="450"/>
      </p:cViewPr>
      <p:guideLst>
        <p:guide orient="horz" pos="2219"/>
        <p:guide pos="2880"/>
      </p:guideLst>
    </p:cSldViewPr>
  </p:slideViewPr>
  <p:outlineViewPr>
    <p:cViewPr>
      <p:scale>
        <a:sx n="33" d="100"/>
        <a:sy n="33" d="100"/>
      </p:scale>
      <p:origin x="0" y="1578"/>
    </p:cViewPr>
  </p:outlineViewPr>
  <p:notesTextViewPr>
    <p:cViewPr>
      <p:scale>
        <a:sx n="100" d="100"/>
        <a:sy n="100" d="100"/>
      </p:scale>
      <p:origin x="0" y="0"/>
    </p:cViewPr>
  </p:notesTextViewPr>
  <p:sorterViewPr showFormatting="0">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5" Type="http://schemas.openxmlformats.org/officeDocument/2006/relationships/tags" Target="tags/tag18.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handoutMaster" Target="handoutMasters/handoutMaster1.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4606" cy="574790"/>
          </a:xfrm>
          <a:prstGeom prst="rect">
            <a:avLst/>
          </a:prstGeom>
        </p:spPr>
        <p:txBody>
          <a:bodyPr vert="horz" lIns="91440" tIns="45720" rIns="91440" bIns="45720" rtlCol="0"/>
          <a:lstStyle>
            <a:lvl1pPr algn="l">
              <a:defRPr sz="1285"/>
            </a:lvl1pPr>
          </a:lstStyle>
          <a:p>
            <a:endParaRPr lang="zh-CN" altLang="en-US"/>
          </a:p>
        </p:txBody>
      </p:sp>
      <p:sp>
        <p:nvSpPr>
          <p:cNvPr id="3" name="日期占位符 2"/>
          <p:cNvSpPr>
            <a:spLocks noGrp="1"/>
          </p:cNvSpPr>
          <p:nvPr>
            <p:ph type="dt" sz="quarter" idx="1"/>
          </p:nvPr>
        </p:nvSpPr>
        <p:spPr>
          <a:xfrm>
            <a:off x="4162784" y="0"/>
            <a:ext cx="3184606" cy="574790"/>
          </a:xfrm>
          <a:prstGeom prst="rect">
            <a:avLst/>
          </a:prstGeom>
        </p:spPr>
        <p:txBody>
          <a:bodyPr vert="horz" lIns="91440" tIns="45720" rIns="91440" bIns="45720" rtlCol="0"/>
          <a:lstStyle>
            <a:lvl1pPr algn="r">
              <a:defRPr sz="128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10881225"/>
            <a:ext cx="3184606" cy="574789"/>
          </a:xfrm>
          <a:prstGeom prst="rect">
            <a:avLst/>
          </a:prstGeom>
        </p:spPr>
        <p:txBody>
          <a:bodyPr vert="horz" lIns="91440" tIns="45720" rIns="91440" bIns="45720" rtlCol="0" anchor="b"/>
          <a:lstStyle>
            <a:lvl1pPr algn="l">
              <a:defRPr sz="1285"/>
            </a:lvl1pPr>
          </a:lstStyle>
          <a:p>
            <a:endParaRPr lang="zh-CN" altLang="en-US"/>
          </a:p>
        </p:txBody>
      </p:sp>
      <p:sp>
        <p:nvSpPr>
          <p:cNvPr id="5" name="灯片编号占位符 4"/>
          <p:cNvSpPr>
            <a:spLocks noGrp="1"/>
          </p:cNvSpPr>
          <p:nvPr>
            <p:ph type="sldNum" sz="quarter" idx="3"/>
          </p:nvPr>
        </p:nvSpPr>
        <p:spPr>
          <a:xfrm>
            <a:off x="4162784" y="10881225"/>
            <a:ext cx="3184606" cy="574789"/>
          </a:xfrm>
          <a:prstGeom prst="rect">
            <a:avLst/>
          </a:prstGeom>
        </p:spPr>
        <p:txBody>
          <a:bodyPr vert="horz" lIns="91440" tIns="45720" rIns="91440" bIns="45720" rtlCol="0" anchor="b"/>
          <a:lstStyle>
            <a:lvl1pPr algn="r">
              <a:defRPr sz="128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4021138" y="0"/>
            <a:ext cx="3076575" cy="511175"/>
          </a:xfrm>
          <a:prstGeom prst="rect">
            <a:avLst/>
          </a:prstGeom>
        </p:spPr>
        <p:txBody>
          <a:bodyPr vert="horz" lIns="99048" tIns="49524" rIns="99048" bIns="49524" rtlCol="0"/>
          <a:lstStyle>
            <a:lvl1pPr algn="r">
              <a:defRPr sz="13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709613" y="4860925"/>
            <a:ext cx="5680075" cy="4605338"/>
          </a:xfrm>
          <a:prstGeom prst="rect">
            <a:avLst/>
          </a:prstGeom>
        </p:spPr>
        <p:txBody>
          <a:bodyPr vert="horz" lIns="99048" tIns="49524" rIns="99048" bIns="49524"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9721850"/>
            <a:ext cx="3076575" cy="511175"/>
          </a:xfrm>
          <a:prstGeom prst="rect">
            <a:avLst/>
          </a:prstGeom>
        </p:spPr>
        <p:txBody>
          <a:bodyPr vert="horz" lIns="99048" tIns="49524" rIns="99048" bIns="49524" rtlCol="0" anchor="b"/>
          <a:lstStyle>
            <a:lvl1pPr algn="l">
              <a:defRPr sz="13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4021138" y="9721850"/>
            <a:ext cx="3076575" cy="511175"/>
          </a:xfrm>
          <a:prstGeom prst="rect">
            <a:avLst/>
          </a:prstGeom>
        </p:spPr>
        <p:txBody>
          <a:bodyPr vert="horz" lIns="99048" tIns="49524" rIns="99048" bIns="49524" rtlCol="0" anchor="b"/>
          <a:lstStyle/>
          <a:p>
            <a:pPr lvl="0" algn="r" eaLnBrk="1" hangingPunct="1"/>
            <a:fld id="{9A0DB2DC-4C9A-4742-B13C-FB6460FD3503}" type="slidenum">
              <a:rPr lang="zh-CN" altLang="en-US" sz="1300" dirty="0"/>
            </a:fld>
            <a:endParaRPr lang="zh-CN" altLang="en-US" sz="13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sym typeface="+mn-e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sym typeface="+mn-e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sym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sym typeface="+mn-e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sym typeface="+mn-e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sym typeface="+mn-e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sym typeface="+mn-ea"/>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sym typeface="+mn-e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sym typeface="+mn-e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sym typeface="+mn-ea"/>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sym typeface="+mn-ea"/>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sym typeface="+mn-ea"/>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TextEdit="1"/>
          </p:cNvSpPr>
          <p:nvPr>
            <p:ph type="sldImg"/>
          </p:nvPr>
        </p:nvSpPr>
        <p:spPr>
          <a:ln>
            <a:solidFill>
              <a:srgbClr val="000000">
                <a:alpha val="100000"/>
              </a:srgbClr>
            </a:solidFill>
            <a:miter lim="800000"/>
          </a:ln>
        </p:spPr>
      </p:sp>
      <p:sp>
        <p:nvSpPr>
          <p:cNvPr id="62467" name="Rectangle 3"/>
          <p:cNvSpPr>
            <a:spLocks noGrp="1"/>
          </p:cNvSpPr>
          <p:nvPr>
            <p:ph type="body" idx="1"/>
          </p:nvPr>
        </p:nvSpPr>
        <p:spPr>
          <a:noFill/>
          <a:ln>
            <a:noFill/>
          </a:ln>
        </p:spPr>
        <p:txBody>
          <a:bodyPr wrap="square" lIns="99048" tIns="49524" rIns="99048" bIns="49524" anchor="t"/>
          <a:lstStyle/>
          <a:p>
            <a:pPr lvl="0"/>
            <a:endParaRPr lang="en-US"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sym typeface="+mn-ea"/>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just"/>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0"/>
            <a:ext cx="8610600" cy="685800"/>
          </a:xfrm>
        </p:spPr>
        <p:txBody>
          <a:bodyPr/>
          <a:lstStyle/>
          <a:p>
            <a:r>
              <a:rPr lang="zh-CN" altLang="en-US"/>
              <a:t>单击此处编辑母版标题样式</a:t>
            </a:r>
            <a:endParaRPr lang="en-US"/>
          </a:p>
        </p:txBody>
      </p:sp>
      <p:sp>
        <p:nvSpPr>
          <p:cNvPr id="3" name="内容占位符 2"/>
          <p:cNvSpPr>
            <a:spLocks noGrp="1"/>
          </p:cNvSpPr>
          <p:nvPr>
            <p:ph idx="1"/>
          </p:nvPr>
        </p:nvSpPr>
        <p:spPr>
          <a:xfrm>
            <a:off x="457200" y="685800"/>
            <a:ext cx="8686800" cy="59436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7D974B2-578A-49D9-8343-AD1D1547953A}"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5" name="灯片编号占位符 4"/>
          <p:cNvSpPr>
            <a:spLocks noGrp="1"/>
          </p:cNvSpPr>
          <p:nvPr>
            <p:ph type="sldNum" sz="quarter" idx="11"/>
          </p:nvPr>
        </p:nvSpPr>
        <p:spPr/>
        <p:txBody>
          <a:bodyPr/>
          <a:lstStyle/>
          <a:p>
            <a:pPr lvl="0" eaLnBrk="1" hangingPunct="1"/>
            <a:fld id="{9A0DB2DC-4C9A-4742-B13C-FB6460FD3503}" type="slidenum">
              <a:rPr lang="zh-CN" altLang="en-US" dirty="0"/>
            </a:fld>
            <a:endParaRPr lang="zh-CN" altLang="en-US" dirty="0">
              <a:latin typeface="Arial" panose="020B0604020202020204" pitchFamily="34" charset="0"/>
            </a:endParaRPr>
          </a:p>
        </p:txBody>
      </p:sp>
      <p:sp>
        <p:nvSpPr>
          <p:cNvPr id="6" name="页脚占位符 5"/>
          <p:cNvSpPr>
            <a:spLocks noGrp="1"/>
          </p:cNvSpPr>
          <p:nvPr>
            <p:ph type="ft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32</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7D974B2-578A-49D9-8343-AD1D1547953A}"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3" name="灯片编号占位符 2"/>
          <p:cNvSpPr>
            <a:spLocks noGrp="1"/>
          </p:cNvSpPr>
          <p:nvPr>
            <p:ph type="sldNum" sz="quarter" idx="11"/>
          </p:nvPr>
        </p:nvSpPr>
        <p:spPr/>
        <p:txBody>
          <a:bodyPr/>
          <a:lstStyle/>
          <a:p>
            <a:pPr lvl="0" eaLnBrk="1" hangingPunct="1"/>
            <a:fld id="{9A0DB2DC-4C9A-4742-B13C-FB6460FD3503}" type="slidenum">
              <a:rPr lang="zh-CN" altLang="en-US" dirty="0"/>
            </a:fld>
            <a:endParaRPr lang="zh-CN" altLang="en-US" dirty="0">
              <a:latin typeface="Arial" panose="020B0604020202020204" pitchFamily="34" charset="0"/>
            </a:endParaRPr>
          </a:p>
        </p:txBody>
      </p:sp>
      <p:sp>
        <p:nvSpPr>
          <p:cNvPr id="4" name="页脚占位符 3"/>
          <p:cNvSpPr>
            <a:spLocks noGrp="1"/>
          </p:cNvSpPr>
          <p:nvPr>
            <p:ph type="ft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32</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14313" y="214313"/>
            <a:ext cx="8805862" cy="642937"/>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142875" y="1000125"/>
            <a:ext cx="4362450" cy="55006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7725" y="1000125"/>
            <a:ext cx="4362450" cy="55006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1" name="Rectangle 4"/>
          <p:cNvSpPr>
            <a:spLocks noGrp="1" noChangeArrowheads="1"/>
          </p:cNvSpPr>
          <p:nvPr>
            <p:ph type="dt" sz="half" idx="12"/>
          </p:nvPr>
        </p:nvSpPr>
        <p:spPr bwMode="auto">
          <a:xfrm>
            <a:off x="8001000" y="6629400"/>
            <a:ext cx="1143000" cy="2286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54618D87-3D8E-4E24-BC63-4870F4B07106}"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5" name="灯片编号占位符 4"/>
          <p:cNvSpPr>
            <a:spLocks noGrp="1"/>
          </p:cNvSpPr>
          <p:nvPr>
            <p:ph type="sldNum" sz="quarter" idx="13"/>
          </p:nvPr>
        </p:nvSpPr>
        <p:spPr/>
        <p:txBody>
          <a:bodyPr/>
          <a:lstStyle/>
          <a:p>
            <a:pPr lvl="0" eaLnBrk="1" hangingPunct="1"/>
            <a:fld id="{9A0DB2DC-4C9A-4742-B13C-FB6460FD3503}" type="slidenum">
              <a:rPr lang="zh-CN" altLang="en-US" dirty="0"/>
            </a:fld>
            <a:endParaRPr lang="zh-CN" altLang="en-US" dirty="0">
              <a:latin typeface="Arial" panose="020B0604020202020204" pitchFamily="34" charset="0"/>
            </a:endParaRPr>
          </a:p>
        </p:txBody>
      </p:sp>
      <p:sp>
        <p:nvSpPr>
          <p:cNvPr id="6" name="页脚占位符 5"/>
          <p:cNvSpPr>
            <a:spLocks noGrp="1"/>
          </p:cNvSpPr>
          <p:nvPr>
            <p:ph type="ftr" sz="quarter" idx="14"/>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32</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33400" y="0"/>
            <a:ext cx="8610600" cy="685800"/>
          </a:xfrm>
        </p:spPr>
        <p:txBody>
          <a:bodyPr/>
          <a:lstStyle/>
          <a:p>
            <a:r>
              <a:rPr lang="zh-CN" altLang="en-US"/>
              <a:t>单击此处编辑母版标题样式</a:t>
            </a:r>
            <a:endParaRPr lang="zh-CN" altLang="en-US"/>
          </a:p>
        </p:txBody>
      </p:sp>
      <p:sp>
        <p:nvSpPr>
          <p:cNvPr id="21" name="Rectangle 4"/>
          <p:cNvSpPr>
            <a:spLocks noGrp="1" noChangeArrowheads="1"/>
          </p:cNvSpPr>
          <p:nvPr>
            <p:ph type="dt" sz="half" idx="2"/>
          </p:nvPr>
        </p:nvSpPr>
        <p:spPr bwMode="auto">
          <a:xfrm>
            <a:off x="8001000" y="6629400"/>
            <a:ext cx="1143000" cy="2286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789F9D6-7BB2-47E5-B8E8-0E2453590998}"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3" name="灯片编号占位符 2"/>
          <p:cNvSpPr>
            <a:spLocks noGrp="1"/>
          </p:cNvSpPr>
          <p:nvPr>
            <p:ph type="sldNum" sz="quarter" idx="10"/>
          </p:nvPr>
        </p:nvSpPr>
        <p:spPr/>
        <p:txBody>
          <a:bodyPr/>
          <a:lstStyle/>
          <a:p>
            <a:pPr lvl="0" eaLnBrk="1" hangingPunct="1"/>
            <a:fld id="{9A0DB2DC-4C9A-4742-B13C-FB6460FD3503}" type="slidenum">
              <a:rPr lang="zh-CN" altLang="en-US" dirty="0"/>
            </a:fld>
            <a:endParaRPr lang="zh-CN" altLang="en-US" dirty="0">
              <a:latin typeface="Arial" panose="020B0604020202020204" pitchFamily="34" charset="0"/>
            </a:endParaRPr>
          </a:p>
        </p:txBody>
      </p:sp>
      <p:sp>
        <p:nvSpPr>
          <p:cNvPr id="4" name="页脚占位符 3"/>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32</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bl">
  <p:cSld name="标题和表格">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14313" y="214313"/>
            <a:ext cx="8805862" cy="642937"/>
          </a:xfrm>
        </p:spPr>
        <p:txBody>
          <a:bodyPr/>
          <a:lstStyle/>
          <a:p>
            <a:r>
              <a:rPr lang="zh-CN" altLang="en-US"/>
              <a:t>单击此处编辑母版标题样式</a:t>
            </a:r>
            <a:endParaRPr lang="zh-CN" altLang="en-US"/>
          </a:p>
        </p:txBody>
      </p:sp>
      <p:sp>
        <p:nvSpPr>
          <p:cNvPr id="3" name="表格占位符 2"/>
          <p:cNvSpPr>
            <a:spLocks noGrp="1"/>
          </p:cNvSpPr>
          <p:nvPr>
            <p:ph type="tbl" idx="1"/>
          </p:nvPr>
        </p:nvSpPr>
        <p:spPr>
          <a:xfrm>
            <a:off x="142875" y="1000125"/>
            <a:ext cx="8877300" cy="5500688"/>
          </a:xfrm>
        </p:spPr>
        <p:txBody>
          <a:bodyPr vert="horz" wrap="square" lIns="0" tIns="0" rIns="0" bIns="0" numCol="1" anchor="t" anchorCtr="0" compatLnSpc="1"/>
          <a:lstStyle/>
          <a:p>
            <a:pPr marL="571500" marR="0" lvl="0" indent="-571500" algn="l" defTabSz="914400" rtl="0" eaLnBrk="0" fontAlgn="base" latinLnBrk="0" hangingPunct="0">
              <a:lnSpc>
                <a:spcPct val="100000"/>
              </a:lnSpc>
              <a:spcBef>
                <a:spcPct val="20000"/>
              </a:spcBef>
              <a:spcAft>
                <a:spcPct val="0"/>
              </a:spcAft>
              <a:buClrTx/>
              <a:buSzTx/>
              <a:buFontTx/>
              <a:buAutoNum type="ea1JpnChsDbPeriod"/>
              <a:defRPr/>
            </a:pPr>
            <a:endParaRPr kumimoji="0" lang="zh-CN" altLang="en-US" sz="2800" b="1" i="0" u="none" strike="noStrike" kern="0" cap="none" spc="0" normalizeH="0" baseline="0" noProof="0">
              <a:ln>
                <a:noFill/>
              </a:ln>
              <a:solidFill>
                <a:schemeClr val="tx1"/>
              </a:solidFill>
              <a:effectLst/>
              <a:uLnTx/>
              <a:uFillTx/>
              <a:latin typeface="Comic Sans MS" panose="030F0702030302020204" pitchFamily="66" charset="0"/>
              <a:ea typeface="+mn-ea"/>
              <a:cs typeface="+mn-cs"/>
            </a:endParaRPr>
          </a:p>
        </p:txBody>
      </p:sp>
      <p:sp>
        <p:nvSpPr>
          <p:cNvPr id="21" name="Rectangle 4"/>
          <p:cNvSpPr>
            <a:spLocks noGrp="1" noChangeArrowheads="1"/>
          </p:cNvSpPr>
          <p:nvPr>
            <p:ph type="dt" sz="half" idx="2"/>
          </p:nvPr>
        </p:nvSpPr>
        <p:spPr bwMode="auto">
          <a:xfrm>
            <a:off x="8001000" y="6629400"/>
            <a:ext cx="1143000" cy="2286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606CB13F-EDBF-4524-B353-BDB2B8B8001E}"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zh-CN" altLang="en-US" dirty="0"/>
            </a:fld>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32</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
          <p:cNvSpPr>
            <a:spLocks noGrp="1" noChangeArrowheads="1"/>
          </p:cNvSpPr>
          <p:nvPr>
            <p:ph type="dt" sz="half" idx="2"/>
          </p:nvPr>
        </p:nvSpPr>
        <p:spPr bwMode="auto">
          <a:xfrm>
            <a:off x="8001000" y="6629400"/>
            <a:ext cx="1143000" cy="228600"/>
          </a:xfrm>
          <a:prstGeom prst="rect">
            <a:avLst/>
          </a:prstGeom>
          <a:noFill/>
          <a:ln w="9525">
            <a:noFill/>
            <a:miter lim="800000"/>
          </a:ln>
          <a:effectLst/>
        </p:spPr>
        <p:txBody>
          <a:bodyPr vert="horz" wrap="square" lIns="91440" tIns="45720" rIns="91440" bIns="45720" numCol="1" anchor="t" anchorCtr="0" compatLnSpc="1"/>
          <a:lstStyle>
            <a:lvl1pPr>
              <a:defRPr sz="1200" b="1">
                <a:solidFill>
                  <a:schemeClr val="tx1">
                    <a:lumMod val="50000"/>
                    <a:lumOff val="50000"/>
                  </a:schemeClr>
                </a:solidFill>
                <a:latin typeface="Comic Sans MS" panose="030F0702030302020204" pitchFamily="66" charset="0"/>
                <a:ea typeface="隶书" panose="02010509060101010101" pitchFamily="49"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57D974B2-578A-49D9-8343-AD1D1547953A}"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1037" name="Rectangle 13"/>
          <p:cNvSpPr>
            <a:spLocks noChangeArrowheads="1"/>
          </p:cNvSpPr>
          <p:nvPr/>
        </p:nvSpPr>
        <p:spPr bwMode="gray">
          <a:xfrm>
            <a:off x="0" y="0"/>
            <a:ext cx="9144000" cy="685800"/>
          </a:xfrm>
          <a:prstGeom prst="rect">
            <a:avLst/>
          </a:prstGeom>
          <a:gradFill rotWithShape="1">
            <a:gsLst>
              <a:gs pos="0">
                <a:srgbClr val="81CFEB"/>
              </a:gs>
              <a:gs pos="100000">
                <a:srgbClr val="81CFEB">
                  <a:gamma/>
                  <a:tint val="0"/>
                  <a:invGamma/>
                </a:srgbClr>
              </a:gs>
            </a:gsLst>
            <a:lin ang="5400000" scaled="1"/>
          </a:gradFill>
          <a:ln w="0"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055" name="Group 31"/>
          <p:cNvGrpSpPr/>
          <p:nvPr/>
        </p:nvGrpSpPr>
        <p:grpSpPr>
          <a:xfrm rot="10800000">
            <a:off x="8763000" y="76200"/>
            <a:ext cx="343535" cy="438150"/>
            <a:chOff x="5216" y="628"/>
            <a:chExt cx="546" cy="543"/>
          </a:xfrm>
        </p:grpSpPr>
        <p:sp>
          <p:nvSpPr>
            <p:cNvPr id="1038" name="Rectangle 14"/>
            <p:cNvSpPr>
              <a:spLocks noChangeArrowheads="1"/>
            </p:cNvSpPr>
            <p:nvPr/>
          </p:nvSpPr>
          <p:spPr bwMode="gray">
            <a:xfrm rot="-5400000">
              <a:off x="5221" y="649"/>
              <a:ext cx="166" cy="166"/>
            </a:xfrm>
            <a:prstGeom prst="rect">
              <a:avLst/>
            </a:prstGeom>
            <a:solidFill>
              <a:srgbClr val="297CDD">
                <a:alpha val="89999"/>
              </a:srgbClr>
            </a:solidFill>
            <a:ln w="19050" algn="ctr">
              <a:solidFill>
                <a:schemeClr val="bg1">
                  <a:alpha val="70000"/>
                </a:schemeClr>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9" name="Rectangle 15"/>
            <p:cNvSpPr>
              <a:spLocks noChangeArrowheads="1"/>
            </p:cNvSpPr>
            <p:nvPr/>
          </p:nvSpPr>
          <p:spPr bwMode="gray">
            <a:xfrm rot="-5400000">
              <a:off x="5411" y="630"/>
              <a:ext cx="166" cy="166"/>
            </a:xfrm>
            <a:prstGeom prst="rect">
              <a:avLst/>
            </a:prstGeom>
            <a:solidFill>
              <a:srgbClr val="297CDD">
                <a:alpha val="60001"/>
              </a:srgbClr>
            </a:solidFill>
            <a:ln w="19050" algn="ctr">
              <a:solidFill>
                <a:schemeClr val="bg1">
                  <a:alpha val="70000"/>
                </a:schemeClr>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0" name="Rectangle 16"/>
            <p:cNvSpPr>
              <a:spLocks noChangeArrowheads="1"/>
            </p:cNvSpPr>
            <p:nvPr/>
          </p:nvSpPr>
          <p:spPr bwMode="gray">
            <a:xfrm rot="-5400000">
              <a:off x="5596" y="627"/>
              <a:ext cx="165" cy="168"/>
            </a:xfrm>
            <a:prstGeom prst="rect">
              <a:avLst/>
            </a:prstGeom>
            <a:solidFill>
              <a:srgbClr val="297CDD">
                <a:alpha val="85001"/>
              </a:srgbClr>
            </a:solidFill>
            <a:ln w="19050" algn="ctr">
              <a:solidFill>
                <a:schemeClr val="bg1">
                  <a:alpha val="70000"/>
                </a:schemeClr>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1" name="Rectangle 17"/>
            <p:cNvSpPr>
              <a:spLocks noChangeArrowheads="1"/>
            </p:cNvSpPr>
            <p:nvPr/>
          </p:nvSpPr>
          <p:spPr bwMode="gray">
            <a:xfrm rot="-5400000">
              <a:off x="5406" y="815"/>
              <a:ext cx="166" cy="168"/>
            </a:xfrm>
            <a:prstGeom prst="rect">
              <a:avLst/>
            </a:prstGeom>
            <a:solidFill>
              <a:srgbClr val="297CDD"/>
            </a:solidFill>
            <a:ln w="19050" algn="ctr">
              <a:solidFill>
                <a:schemeClr val="bg1">
                  <a:alpha val="70000"/>
                </a:schemeClr>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2" name="Rectangle 18"/>
            <p:cNvSpPr>
              <a:spLocks noChangeArrowheads="1"/>
            </p:cNvSpPr>
            <p:nvPr/>
          </p:nvSpPr>
          <p:spPr bwMode="gray">
            <a:xfrm rot="-5400000">
              <a:off x="5229" y="865"/>
              <a:ext cx="167" cy="165"/>
            </a:xfrm>
            <a:prstGeom prst="rect">
              <a:avLst/>
            </a:prstGeom>
            <a:solidFill>
              <a:srgbClr val="297CDD">
                <a:alpha val="60001"/>
              </a:srgbClr>
            </a:solidFill>
            <a:ln w="19050" algn="ctr">
              <a:solidFill>
                <a:schemeClr val="bg1">
                  <a:alpha val="70000"/>
                </a:schemeClr>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3" name="Rectangle 19"/>
            <p:cNvSpPr>
              <a:spLocks noChangeArrowheads="1"/>
            </p:cNvSpPr>
            <p:nvPr/>
          </p:nvSpPr>
          <p:spPr bwMode="gray">
            <a:xfrm rot="-5400000">
              <a:off x="5237" y="1062"/>
              <a:ext cx="167" cy="166"/>
            </a:xfrm>
            <a:prstGeom prst="rect">
              <a:avLst/>
            </a:prstGeom>
            <a:solidFill>
              <a:srgbClr val="297CDD">
                <a:alpha val="89999"/>
              </a:srgbClr>
            </a:solidFill>
            <a:ln w="19050" algn="ctr">
              <a:solidFill>
                <a:schemeClr val="bg1">
                  <a:alpha val="70000"/>
                </a:schemeClr>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1050" name="Rectangle 26"/>
          <p:cNvSpPr>
            <a:spLocks noChangeArrowheads="1"/>
          </p:cNvSpPr>
          <p:nvPr/>
        </p:nvSpPr>
        <p:spPr bwMode="gray">
          <a:xfrm>
            <a:off x="96838" y="0"/>
            <a:ext cx="207963" cy="6858000"/>
          </a:xfrm>
          <a:prstGeom prst="rect">
            <a:avLst/>
          </a:prstGeom>
          <a:solidFill>
            <a:srgbClr val="4A9ACC">
              <a:alpha val="80000"/>
            </a:srgbClr>
          </a:solidFill>
          <a:ln w="28575"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1" name="Rectangle 27"/>
          <p:cNvSpPr>
            <a:spLocks noChangeArrowheads="1"/>
          </p:cNvSpPr>
          <p:nvPr/>
        </p:nvSpPr>
        <p:spPr bwMode="gray">
          <a:xfrm>
            <a:off x="-12700" y="0"/>
            <a:ext cx="165100" cy="6884988"/>
          </a:xfrm>
          <a:prstGeom prst="rect">
            <a:avLst/>
          </a:prstGeom>
          <a:gradFill rotWithShape="1">
            <a:gsLst>
              <a:gs pos="0">
                <a:srgbClr val="4A9ACC">
                  <a:gamma/>
                  <a:shade val="28627"/>
                  <a:invGamma/>
                </a:srgbClr>
              </a:gs>
              <a:gs pos="100000">
                <a:srgbClr val="4A9ACC"/>
              </a:gs>
            </a:gsLst>
            <a:lin ang="18900000" scaled="1"/>
          </a:gradFill>
          <a:ln w="28575"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3" name="Rectangle 29"/>
          <p:cNvSpPr>
            <a:spLocks noChangeArrowheads="1"/>
          </p:cNvSpPr>
          <p:nvPr/>
        </p:nvSpPr>
        <p:spPr bwMode="gray">
          <a:xfrm>
            <a:off x="288925" y="0"/>
            <a:ext cx="92075" cy="6865938"/>
          </a:xfrm>
          <a:prstGeom prst="rect">
            <a:avLst/>
          </a:prstGeom>
          <a:solidFill>
            <a:srgbClr val="4A9ACC">
              <a:alpha val="53999"/>
            </a:srgbClr>
          </a:solidFill>
          <a:ln w="28575" algn="ctr">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 name="灯片编号占位符 22"/>
          <p:cNvSpPr>
            <a:spLocks noGrp="1"/>
          </p:cNvSpPr>
          <p:nvPr>
            <p:ph type="sldNum" sz="quarter" idx="4"/>
          </p:nvPr>
        </p:nvSpPr>
        <p:spPr>
          <a:xfrm>
            <a:off x="3962400" y="6705600"/>
            <a:ext cx="609600" cy="152400"/>
          </a:xfrm>
          <a:prstGeom prst="rect">
            <a:avLst/>
          </a:prstGeom>
        </p:spPr>
        <p:txBody>
          <a:bodyPr vert="horz" lIns="91440" tIns="45720" rIns="91440" bIns="45720" rtlCol="0" anchor="ctr"/>
          <a:lstStyle>
            <a:lvl1pPr algn="r">
              <a:defRPr sz="1200" b="1">
                <a:solidFill>
                  <a:srgbClr val="7F7F7F"/>
                </a:solidFill>
                <a:latin typeface="Comic Sans MS" panose="030F0702030302020204" pitchFamily="66" charset="0"/>
              </a:defRPr>
            </a:lvl1pPr>
          </a:lstStyle>
          <a:p>
            <a:pPr lvl="0" eaLnBrk="1" hangingPunct="1"/>
            <a:fld id="{9A0DB2DC-4C9A-4742-B13C-FB6460FD3503}" type="slidenum">
              <a:rPr lang="zh-CN" altLang="en-US" dirty="0"/>
            </a:fld>
            <a:endParaRPr lang="zh-CN" altLang="en-US" dirty="0">
              <a:latin typeface="Arial" panose="020B0604020202020204" pitchFamily="34" charset="0"/>
            </a:endParaRPr>
          </a:p>
        </p:txBody>
      </p:sp>
      <p:sp>
        <p:nvSpPr>
          <p:cNvPr id="27" name="页脚占位符 2"/>
          <p:cNvSpPr>
            <a:spLocks noGrp="1"/>
          </p:cNvSpPr>
          <p:nvPr>
            <p:ph type="ftr" sz="quarter" idx="3"/>
          </p:nvPr>
        </p:nvSpPr>
        <p:spPr>
          <a:xfrm>
            <a:off x="4495800" y="6705600"/>
            <a:ext cx="381000" cy="152400"/>
          </a:xfrm>
          <a:prstGeom prst="rect">
            <a:avLst/>
          </a:prstGeom>
        </p:spPr>
        <p:txBody>
          <a:bodyPr lIns="0" tIns="0" rIns="0" bIns="0"/>
          <a:lstStyle>
            <a:lvl1pPr>
              <a:defRPr sz="1200" b="1">
                <a:solidFill>
                  <a:schemeClr val="tx1">
                    <a:lumMod val="50000"/>
                    <a:lumOff val="50000"/>
                  </a:schemeClr>
                </a:solidFill>
                <a:latin typeface="Comic Sans MS" panose="030F0702030302020204" pitchFamily="66"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32</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
        <p:nvSpPr>
          <p:cNvPr id="3" name="文本框 2"/>
          <p:cNvSpPr txBox="1"/>
          <p:nvPr userDrawn="1"/>
        </p:nvSpPr>
        <p:spPr>
          <a:xfrm>
            <a:off x="-67310" y="1784985"/>
            <a:ext cx="325755" cy="2861310"/>
          </a:xfrm>
          <a:prstGeom prst="rect">
            <a:avLst/>
          </a:prstGeom>
          <a:noFill/>
        </p:spPr>
        <p:txBody>
          <a:bodyPr wrap="square" rtlCol="0">
            <a:spAutoFit/>
            <a:scene3d>
              <a:camera prst="orthographicFront"/>
              <a:lightRig rig="threePt" dir="t"/>
            </a:scene3d>
          </a:bodyPr>
          <a:lstStyle/>
          <a:p>
            <a:r>
              <a:rPr lang="zh-CN" altLang="en-US" i="1">
                <a:ln w="10160">
                  <a:solidFill>
                    <a:schemeClr val="accent5"/>
                  </a:solidFill>
                  <a:prstDash val="solid"/>
                </a:ln>
                <a:solidFill>
                  <a:srgbClr val="FFFFFF"/>
                </a:solidFill>
                <a:effectLst>
                  <a:outerShdw blurRad="38100" dist="22860" dir="5400000" algn="tl" rotWithShape="0">
                    <a:srgbClr val="000000">
                      <a:alpha val="30000"/>
                    </a:srgbClr>
                  </a:outerShdw>
                </a:effectLst>
              </a:rPr>
              <a:t>重庆理工大学通信工程</a:t>
            </a:r>
            <a:endParaRPr lang="zh-CN" altLang="en-US" i="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p:txStyles>
    <p:titleStyle>
      <a:lvl1pPr algn="l" rtl="0" eaLnBrk="0" fontAlgn="base" hangingPunct="0">
        <a:spcBef>
          <a:spcPct val="0"/>
        </a:spcBef>
        <a:spcAft>
          <a:spcPct val="0"/>
        </a:spcAft>
        <a:defRPr lang="zh-CN" altLang="en-US" sz="3600" b="1" kern="1200" dirty="0">
          <a:ln w="6350">
            <a:noFill/>
          </a:ln>
          <a:solidFill>
            <a:srgbClr val="002060"/>
          </a:solidFill>
          <a:latin typeface="+mj-lt"/>
          <a:ea typeface="+mj-ea"/>
          <a:cs typeface="+mj-cs"/>
        </a:defRPr>
      </a:lvl1pPr>
      <a:lvl2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2pPr>
      <a:lvl3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3pPr>
      <a:lvl4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4pPr>
      <a:lvl5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5pPr>
      <a:lvl6pPr marL="457200" algn="l" rtl="0" fontAlgn="base">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fontAlgn="base">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fontAlgn="base">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fontAlgn="base">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p:titleStyle>
    <p:bodyStyle>
      <a:lvl1pPr marL="571500" indent="-571500" algn="l" rtl="0" eaLnBrk="0" fontAlgn="base" hangingPunct="0">
        <a:spcBef>
          <a:spcPct val="20000"/>
        </a:spcBef>
        <a:spcAft>
          <a:spcPct val="0"/>
        </a:spcAft>
        <a:buAutoNum type="ea1JpnChsDbPeriod"/>
        <a:defRPr sz="2800" b="1">
          <a:solidFill>
            <a:schemeClr val="tx1"/>
          </a:solidFill>
          <a:latin typeface="Comic Sans MS" panose="030F0702030302020204" pitchFamily="66" charset="0"/>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Comic Sans MS" panose="030F0702030302020204" pitchFamily="66" charset="0"/>
          <a:ea typeface="+mn-ea"/>
        </a:defRPr>
      </a:lvl2pPr>
      <a:lvl3pPr marL="1143000" indent="-228600" algn="l" rtl="0" eaLnBrk="0" fontAlgn="base" hangingPunct="0">
        <a:spcBef>
          <a:spcPct val="20000"/>
        </a:spcBef>
        <a:spcAft>
          <a:spcPct val="0"/>
        </a:spcAft>
        <a:buChar char="•"/>
        <a:defRPr sz="2400" b="1">
          <a:solidFill>
            <a:schemeClr val="tx1"/>
          </a:solidFill>
          <a:latin typeface="Comic Sans MS" panose="030F0702030302020204" pitchFamily="66" charset="0"/>
          <a:ea typeface="+mn-ea"/>
        </a:defRPr>
      </a:lvl3pPr>
      <a:lvl4pPr marL="1600200"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4pPr>
      <a:lvl5pPr marL="2057400" indent="-228600" algn="l" rtl="0" eaLnBrk="0" fontAlgn="base" hangingPunct="0">
        <a:spcBef>
          <a:spcPct val="20000"/>
        </a:spcBef>
        <a:spcAft>
          <a:spcPct val="0"/>
        </a:spcAft>
        <a:buChar char="»"/>
        <a:defRPr sz="2000" b="1">
          <a:solidFill>
            <a:schemeClr val="tx1"/>
          </a:solidFill>
          <a:latin typeface="Comic Sans MS" panose="030F0702030302020204" pitchFamily="66" charset="0"/>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vmlDrawing" Target="../drawings/vmlDrawing2.vml"/><Relationship Id="rId6"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wmf"/><Relationship Id="rId3" Type="http://schemas.openxmlformats.org/officeDocument/2006/relationships/oleObject" Target="../embeddings/oleObject3.bin"/><Relationship Id="rId2" Type="http://schemas.openxmlformats.org/officeDocument/2006/relationships/image" Target="../media/image4.wmf"/><Relationship Id="rId1"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9.jpe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3.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4.xml"/><Relationship Id="rId2" Type="http://schemas.openxmlformats.org/officeDocument/2006/relationships/slide" Target="slide1.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3.xml"/><Relationship Id="rId2" Type="http://schemas.openxmlformats.org/officeDocument/2006/relationships/image" Target="../media/image18.png"/><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3.xml"/><Relationship Id="rId4" Type="http://schemas.openxmlformats.org/officeDocument/2006/relationships/image" Target="../media/image20.png"/><Relationship Id="rId3" Type="http://schemas.openxmlformats.org/officeDocument/2006/relationships/slide" Target="slide29.xml"/><Relationship Id="rId2" Type="http://schemas.openxmlformats.org/officeDocument/2006/relationships/slide" Target="slide28.xml"/><Relationship Id="rId1" Type="http://schemas.openxmlformats.org/officeDocument/2006/relationships/slide" Target="slide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4.xml"/><Relationship Id="rId2" Type="http://schemas.openxmlformats.org/officeDocument/2006/relationships/slide" Target="slide25.xm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slide" Target="slide1.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3.xml"/><Relationship Id="rId2" Type="http://schemas.openxmlformats.org/officeDocument/2006/relationships/slide" Target="slide1.xml"/><Relationship Id="rId1"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0" Type="http://schemas.openxmlformats.org/officeDocument/2006/relationships/notesSlide" Target="../notesSlides/notesSlide40.xml"/><Relationship Id="rId1" Type="http://schemas.openxmlformats.org/officeDocument/2006/relationships/tags" Target="../tags/tag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31.wmf"/><Relationship Id="rId2" Type="http://schemas.openxmlformats.org/officeDocument/2006/relationships/oleObject" Target="../embeddings/oleObject4.bin"/><Relationship Id="rId1" Type="http://schemas.openxmlformats.org/officeDocument/2006/relationships/tags" Target="../tags/tag16.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slide" Target="slide1.xml"/></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3.xml"/><Relationship Id="rId2" Type="http://schemas.openxmlformats.org/officeDocument/2006/relationships/slide" Target="slide1.xml"/><Relationship Id="rId1" Type="http://schemas.openxmlformats.org/officeDocument/2006/relationships/image" Target="../media/image32.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3.png"/><Relationship Id="rId1" Type="http://schemas.openxmlformats.org/officeDocument/2006/relationships/tags" Target="../tags/tag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3.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9" Type="http://schemas.openxmlformats.org/officeDocument/2006/relationships/slide" Target="slide39.xml"/><Relationship Id="rId8" Type="http://schemas.openxmlformats.org/officeDocument/2006/relationships/slide" Target="slide38.xml"/><Relationship Id="rId7" Type="http://schemas.openxmlformats.org/officeDocument/2006/relationships/slide" Target="slide37.xml"/><Relationship Id="rId6" Type="http://schemas.openxmlformats.org/officeDocument/2006/relationships/slide" Target="slide35.xml"/><Relationship Id="rId5" Type="http://schemas.openxmlformats.org/officeDocument/2006/relationships/slide" Target="slide47.xml"/><Relationship Id="rId4" Type="http://schemas.openxmlformats.org/officeDocument/2006/relationships/slide" Target="slide30.xml"/><Relationship Id="rId3" Type="http://schemas.openxmlformats.org/officeDocument/2006/relationships/slide" Target="slide24.xml"/><Relationship Id="rId2" Type="http://schemas.openxmlformats.org/officeDocument/2006/relationships/slide" Target="slide20.xml"/><Relationship Id="rId18" Type="http://schemas.openxmlformats.org/officeDocument/2006/relationships/slideLayout" Target="../slideLayouts/slideLayout2.xml"/><Relationship Id="rId17" Type="http://schemas.openxmlformats.org/officeDocument/2006/relationships/slide" Target="slide1.xml"/><Relationship Id="rId16" Type="http://schemas.openxmlformats.org/officeDocument/2006/relationships/slide" Target="slide17.xml"/><Relationship Id="rId15" Type="http://schemas.openxmlformats.org/officeDocument/2006/relationships/slide" Target="slide13.xml"/><Relationship Id="rId14" Type="http://schemas.openxmlformats.org/officeDocument/2006/relationships/slide" Target="slide8.xml"/><Relationship Id="rId13" Type="http://schemas.openxmlformats.org/officeDocument/2006/relationships/slide" Target="slide31.xml"/><Relationship Id="rId12" Type="http://schemas.openxmlformats.org/officeDocument/2006/relationships/slide" Target="slide4.xml"/><Relationship Id="rId11" Type="http://schemas.openxmlformats.org/officeDocument/2006/relationships/slide" Target="slide3.xml"/><Relationship Id="rId10" Type="http://schemas.openxmlformats.org/officeDocument/2006/relationships/slide" Target="slide44.xml"/><Relationship Id="rId1" Type="http://schemas.openxmlformats.org/officeDocument/2006/relationships/slide" Target="slide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tags" Target="../tags/tag5.xml"/><Relationship Id="rId4" Type="http://schemas.openxmlformats.org/officeDocument/2006/relationships/image" Target="../media/image3.wmf"/><Relationship Id="rId3" Type="http://schemas.openxmlformats.org/officeDocument/2006/relationships/oleObject" Target="../embeddings/oleObject1.bin"/><Relationship Id="rId2" Type="http://schemas.openxmlformats.org/officeDocument/2006/relationships/tags" Target="../tags/tag4.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228600" y="381000"/>
            <a:ext cx="8686800" cy="685800"/>
          </a:xfrm>
        </p:spPr>
        <p:txBody>
          <a:bodyPr vert="horz" wrap="square" lIns="91440" tIns="45720" rIns="91440" bIns="45720" anchor="ctr"/>
          <a:lstStyle/>
          <a:p>
            <a:pPr algn="ctr" eaLnBrk="1" hangingPunct="1">
              <a:spcBef>
                <a:spcPts val="1200"/>
              </a:spcBef>
            </a:pPr>
            <a:r>
              <a:rPr lang="zh-CN" altLang="en-US" sz="4400" dirty="0">
                <a:latin typeface="Comic Sans MS" panose="030F0702030302020204" pitchFamily="66" charset="0"/>
              </a:rPr>
              <a:t>第五章 存储器系统</a:t>
            </a:r>
            <a:endParaRPr lang="zh-CN" altLang="en-US" sz="4400" dirty="0">
              <a:latin typeface="Comic Sans MS" panose="030F0702030302020204" pitchFamily="66" charset="0"/>
            </a:endParaRPr>
          </a:p>
        </p:txBody>
      </p:sp>
      <p:sp>
        <p:nvSpPr>
          <p:cNvPr id="15" name="内容占位符 2"/>
          <p:cNvSpPr txBox="1"/>
          <p:nvPr/>
        </p:nvSpPr>
        <p:spPr bwMode="auto">
          <a:xfrm>
            <a:off x="914400" y="2057400"/>
            <a:ext cx="6640830" cy="3327400"/>
          </a:xfrm>
          <a:prstGeom prst="rect">
            <a:avLst/>
          </a:prstGeom>
          <a:noFill/>
          <a:ln w="9525">
            <a:noFill/>
            <a:miter lim="800000"/>
          </a:ln>
        </p:spPr>
        <p:txBody>
          <a:bodyPr lIns="0" tIns="0" rIns="0" bIns="0"/>
          <a:lstStyle/>
          <a:p>
            <a:pPr marL="548005" marR="0" indent="-411480" defTabSz="914400">
              <a:lnSpc>
                <a:spcPct val="150000"/>
              </a:lnSpc>
              <a:spcBef>
                <a:spcPts val="600"/>
              </a:spcBef>
              <a:spcAft>
                <a:spcPts val="600"/>
              </a:spcAft>
              <a:buClr>
                <a:schemeClr val="accent2"/>
              </a:buClr>
              <a:buSzTx/>
              <a:buFontTx/>
              <a:buNone/>
              <a:defRPr/>
            </a:pPr>
            <a:r>
              <a:rPr kumimoji="0" lang="en-US" altLang="zh-CN" sz="3200" b="1" kern="1200" cap="none" spc="0" normalizeH="0" baseline="0" noProof="0" dirty="0">
                <a:solidFill>
                  <a:srgbClr val="0000FF"/>
                </a:solidFill>
                <a:latin typeface="Comic Sans MS" panose="030F0702030302020204" pitchFamily="66" charset="0"/>
                <a:ea typeface="华文细黑" panose="02010600040101010101" pitchFamily="2" charset="-122"/>
                <a:cs typeface="+mn-cs"/>
              </a:rPr>
              <a:t>5.1  </a:t>
            </a:r>
            <a:r>
              <a:rPr kumimoji="0" lang="zh-CN" altLang="en-US" sz="3200" b="1" kern="1200" cap="none" spc="0" normalizeH="0" baseline="0" noProof="0" dirty="0">
                <a:solidFill>
                  <a:srgbClr val="0000FF"/>
                </a:solidFill>
                <a:latin typeface="Comic Sans MS" panose="030F0702030302020204" pitchFamily="66" charset="0"/>
                <a:ea typeface="华文细黑" panose="02010600040101010101" pitchFamily="2" charset="-122"/>
                <a:cs typeface="+mn-cs"/>
              </a:rPr>
              <a:t>存储器件的分类</a:t>
            </a:r>
            <a:endParaRPr kumimoji="0" lang="en-US" altLang="zh-CN" sz="3200" b="1" kern="1200" cap="none" spc="0" normalizeH="0" baseline="0" noProof="0" dirty="0">
              <a:solidFill>
                <a:srgbClr val="0000FF"/>
              </a:solidFill>
              <a:latin typeface="Comic Sans MS" panose="030F0702030302020204" pitchFamily="66" charset="0"/>
              <a:ea typeface="华文细黑" panose="02010600040101010101" pitchFamily="2" charset="-122"/>
              <a:cs typeface="+mn-cs"/>
            </a:endParaRPr>
          </a:p>
          <a:p>
            <a:pPr marL="548005" marR="0" indent="-411480" defTabSz="914400">
              <a:lnSpc>
                <a:spcPct val="150000"/>
              </a:lnSpc>
              <a:spcBef>
                <a:spcPts val="600"/>
              </a:spcBef>
              <a:spcAft>
                <a:spcPts val="600"/>
              </a:spcAft>
              <a:buClr>
                <a:schemeClr val="accent2"/>
              </a:buClr>
              <a:buSzTx/>
              <a:buFontTx/>
              <a:buNone/>
              <a:defRPr/>
            </a:pPr>
            <a:r>
              <a:rPr kumimoji="0" lang="en-US" altLang="zh-CN" sz="3200" b="1" kern="1200" cap="none" spc="0" normalizeH="0" baseline="0" noProof="0" dirty="0">
                <a:solidFill>
                  <a:srgbClr val="0000FF"/>
                </a:solidFill>
                <a:latin typeface="Comic Sans MS" panose="030F0702030302020204" pitchFamily="66" charset="0"/>
                <a:ea typeface="华文细黑" panose="02010600040101010101" pitchFamily="2" charset="-122"/>
                <a:cs typeface="+mn-cs"/>
              </a:rPr>
              <a:t>5.2  </a:t>
            </a:r>
            <a:r>
              <a:rPr kumimoji="0" lang="zh-CN" altLang="en-US" sz="3200" b="1" kern="1200" cap="none" spc="0" normalizeH="0" baseline="0" noProof="0" dirty="0">
                <a:solidFill>
                  <a:srgbClr val="0000FF"/>
                </a:solidFill>
                <a:latin typeface="Comic Sans MS" panose="030F0702030302020204" pitchFamily="66" charset="0"/>
                <a:ea typeface="华文细黑" panose="02010600040101010101" pitchFamily="2" charset="-122"/>
                <a:cs typeface="+mn-cs"/>
              </a:rPr>
              <a:t>半导体存储芯片</a:t>
            </a:r>
            <a:endParaRPr kumimoji="0" lang="en-US" altLang="zh-CN" sz="3200" b="1" kern="1200" cap="none" spc="0" normalizeH="0" baseline="0" noProof="0" dirty="0">
              <a:solidFill>
                <a:srgbClr val="0000FF"/>
              </a:solidFill>
              <a:latin typeface="Comic Sans MS" panose="030F0702030302020204" pitchFamily="66" charset="0"/>
              <a:ea typeface="华文细黑" panose="02010600040101010101" pitchFamily="2" charset="-122"/>
              <a:cs typeface="+mn-cs"/>
            </a:endParaRPr>
          </a:p>
          <a:p>
            <a:pPr marL="548005" marR="0" indent="-411480" defTabSz="914400">
              <a:lnSpc>
                <a:spcPct val="150000"/>
              </a:lnSpc>
              <a:spcBef>
                <a:spcPts val="600"/>
              </a:spcBef>
              <a:spcAft>
                <a:spcPts val="600"/>
              </a:spcAft>
              <a:buClr>
                <a:schemeClr val="accent2"/>
              </a:buClr>
              <a:buSzTx/>
              <a:buFontTx/>
              <a:buNone/>
              <a:defRPr/>
            </a:pPr>
            <a:r>
              <a:rPr kumimoji="0" lang="en-US" altLang="zh-CN" sz="3200" b="1" kern="1200" cap="none" spc="0" normalizeH="0" baseline="0" noProof="0" dirty="0">
                <a:solidFill>
                  <a:srgbClr val="0000FF"/>
                </a:solidFill>
                <a:latin typeface="Comic Sans MS" panose="030F0702030302020204" pitchFamily="66" charset="0"/>
                <a:ea typeface="华文细黑" panose="02010600040101010101" pitchFamily="2" charset="-122"/>
                <a:cs typeface="+mn-cs"/>
              </a:rPr>
              <a:t>5.3  </a:t>
            </a:r>
            <a:r>
              <a:rPr kumimoji="0" lang="zh-CN" altLang="en-US" sz="3200" b="1" kern="1200" cap="none" spc="0" normalizeH="0" baseline="0" noProof="0" dirty="0">
                <a:solidFill>
                  <a:srgbClr val="0000FF"/>
                </a:solidFill>
                <a:latin typeface="Comic Sans MS" panose="030F0702030302020204" pitchFamily="66" charset="0"/>
                <a:ea typeface="华文细黑" panose="02010600040101010101" pitchFamily="2" charset="-122"/>
                <a:cs typeface="+mn-cs"/>
              </a:rPr>
              <a:t>存储系统的层次结构</a:t>
            </a:r>
            <a:endParaRPr kumimoji="0" lang="zh-CN" altLang="en-US" sz="3200" b="1" kern="1200" cap="none" spc="0" normalizeH="0" baseline="0" noProof="0" dirty="0">
              <a:solidFill>
                <a:srgbClr val="0000FF"/>
              </a:solidFill>
              <a:latin typeface="Comic Sans MS" panose="030F0702030302020204" pitchFamily="66" charset="0"/>
              <a:ea typeface="华文细黑" panose="02010600040101010101" pitchFamily="2" charset="-122"/>
              <a:cs typeface="+mn-cs"/>
            </a:endParaRPr>
          </a:p>
          <a:p>
            <a:pPr marL="548005" marR="0" indent="-411480" defTabSz="914400">
              <a:lnSpc>
                <a:spcPct val="150000"/>
              </a:lnSpc>
              <a:spcBef>
                <a:spcPts val="600"/>
              </a:spcBef>
              <a:spcAft>
                <a:spcPts val="600"/>
              </a:spcAft>
              <a:buClr>
                <a:schemeClr val="accent2"/>
              </a:buClr>
              <a:buSzTx/>
              <a:buFontTx/>
              <a:buNone/>
              <a:defRPr/>
            </a:pPr>
            <a:r>
              <a:rPr kumimoji="0" lang="en-US" altLang="zh-CN" sz="3200" b="1" i="0" u="none" strike="noStrike" kern="1200" cap="none" spc="0" normalizeH="0" baseline="0" noProof="0" dirty="0">
                <a:ln>
                  <a:noFill/>
                </a:ln>
                <a:solidFill>
                  <a:srgbClr val="0000FF"/>
                </a:solidFill>
                <a:effectLst/>
                <a:uLnTx/>
                <a:uFillTx/>
                <a:latin typeface="Comic Sans MS" panose="030F0702030302020204" pitchFamily="66" charset="0"/>
                <a:ea typeface="华文细黑" panose="02010600040101010101" pitchFamily="2" charset="-122"/>
                <a:cs typeface="+mn-cs"/>
              </a:rPr>
              <a:t>5.4  </a:t>
            </a:r>
            <a:r>
              <a:rPr kumimoji="0" lang="zh-CN" altLang="en-US" sz="3200" b="1" i="0" u="none" strike="noStrike" kern="1200" cap="none" spc="0" normalizeH="0" baseline="0" noProof="0" dirty="0">
                <a:ln>
                  <a:noFill/>
                </a:ln>
                <a:solidFill>
                  <a:srgbClr val="0000FF"/>
                </a:solidFill>
                <a:effectLst/>
                <a:uLnTx/>
                <a:uFillTx/>
                <a:latin typeface="Comic Sans MS" panose="030F0702030302020204" pitchFamily="66" charset="0"/>
                <a:ea typeface="华文细黑" panose="02010600040101010101" pitchFamily="2" charset="-122"/>
                <a:cs typeface="+mn-cs"/>
              </a:rPr>
              <a:t>主存储器设计技术</a:t>
            </a:r>
            <a:r>
              <a:rPr kumimoji="0" lang="zh-CN" altLang="en-US" sz="32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  </a:t>
            </a:r>
            <a:endParaRPr kumimoji="0" lang="zh-CN" altLang="en-US" sz="32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endParaRPr>
          </a:p>
        </p:txBody>
      </p:sp>
      <p:sp>
        <p:nvSpPr>
          <p:cNvPr id="18" name="日期占位符 3"/>
          <p:cNvSpPr txBox="1">
            <a:spLocks noGrp="1"/>
          </p:cNvSpPr>
          <p:nvPr>
            <p:ph type="dt" sz="half" idx="12"/>
          </p:nvPr>
        </p:nvSpPr>
        <p:spPr bwMode="auto"/>
        <p:txBody>
          <a:bodyPr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19" name="灯片编号占位符 4"/>
          <p:cNvSpPr txBox="1">
            <a:spLocks noGrp="1"/>
          </p:cNvSpPr>
          <p:nvPr>
            <p:ph type="sldNum" sz="quarter" idx="13"/>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20" name="页脚占位符 5"/>
          <p:cNvSpPr txBox="1">
            <a:spLocks noGrp="1"/>
          </p:cNvSpPr>
          <p:nvPr>
            <p:ph type="ftr" sz="quarter" idx="14"/>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dissolve">
                                      <p:cBhvr>
                                        <p:cTn id="10" dur="500"/>
                                        <p:tgtEl>
                                          <p:spTgt spid="15">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animEffect transition="in" filter="dissolve">
                                      <p:cBhvr>
                                        <p:cTn id="13" dur="500"/>
                                        <p:tgtEl>
                                          <p:spTgt spid="1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5">
                                            <p:txEl>
                                              <p:pRg st="3" end="3"/>
                                            </p:txEl>
                                          </p:spTgt>
                                        </p:tgtEl>
                                        <p:attrNameLst>
                                          <p:attrName>style.visibility</p:attrName>
                                        </p:attrNameLst>
                                      </p:cBhvr>
                                      <p:to>
                                        <p:strVal val="visible"/>
                                      </p:to>
                                    </p:set>
                                    <p:animEffect transition="in" filter="dissolve">
                                      <p:cBhvr>
                                        <p:cTn id="18"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3"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4"/>
          <p:cNvGrpSpPr/>
          <p:nvPr/>
        </p:nvGrpSpPr>
        <p:grpSpPr>
          <a:xfrm>
            <a:off x="1893888" y="3579813"/>
            <a:ext cx="6124575" cy="2036762"/>
            <a:chOff x="1193" y="2201"/>
            <a:chExt cx="3858" cy="1283"/>
          </a:xfrm>
        </p:grpSpPr>
        <p:sp>
          <p:nvSpPr>
            <p:cNvPr id="17518" name="Text Box 11"/>
            <p:cNvSpPr txBox="1"/>
            <p:nvPr/>
          </p:nvSpPr>
          <p:spPr>
            <a:xfrm>
              <a:off x="2350" y="2893"/>
              <a:ext cx="1323" cy="202"/>
            </a:xfrm>
            <a:prstGeom prst="rect">
              <a:avLst/>
            </a:prstGeom>
            <a:noFill/>
            <a:ln w="28575" cap="flat" cmpd="sng">
              <a:solidFill>
                <a:schemeClr val="tx1"/>
              </a:solidFill>
              <a:prstDash val="solid"/>
              <a:miter/>
              <a:headEnd type="none" w="med" len="med"/>
              <a:tailEnd type="none" w="med" len="med"/>
            </a:ln>
          </p:spPr>
          <p:txBody>
            <a:bodyPr/>
            <a:lstStyle/>
            <a:p>
              <a:pPr algn="ctr" eaLnBrk="0" hangingPunct="0"/>
              <a:r>
                <a:rPr lang="zh-CN" altLang="en-US" sz="1600" b="1" dirty="0">
                  <a:latin typeface="Times New Roman" panose="02020603050405020304" pitchFamily="18" charset="0"/>
                  <a:ea typeface="楷体_GB2312" panose="02010609030101010101" pitchFamily="49" charset="-122"/>
                </a:rPr>
                <a:t>读 写 控 制 逻 辑</a:t>
              </a:r>
              <a:endParaRPr lang="zh-CN" altLang="en-US" sz="1600" b="1" dirty="0">
                <a:latin typeface="Times New Roman" panose="02020603050405020304" pitchFamily="18" charset="0"/>
                <a:ea typeface="楷体_GB2312" panose="02010609030101010101" pitchFamily="49" charset="-122"/>
              </a:endParaRPr>
            </a:p>
          </p:txBody>
        </p:sp>
        <p:sp>
          <p:nvSpPr>
            <p:cNvPr id="17519" name="Line 12"/>
            <p:cNvSpPr/>
            <p:nvPr/>
          </p:nvSpPr>
          <p:spPr>
            <a:xfrm flipH="1">
              <a:off x="1193" y="2986"/>
              <a:ext cx="1139" cy="0"/>
            </a:xfrm>
            <a:prstGeom prst="line">
              <a:avLst/>
            </a:prstGeom>
            <a:ln w="28575" cap="flat" cmpd="sng">
              <a:solidFill>
                <a:schemeClr val="tx1"/>
              </a:solidFill>
              <a:prstDash val="solid"/>
              <a:headEnd type="none" w="med" len="med"/>
              <a:tailEnd type="none" w="med" len="med"/>
            </a:ln>
          </p:spPr>
        </p:sp>
        <p:sp>
          <p:nvSpPr>
            <p:cNvPr id="17520" name="Line 13"/>
            <p:cNvSpPr/>
            <p:nvPr/>
          </p:nvSpPr>
          <p:spPr>
            <a:xfrm flipV="1">
              <a:off x="1199" y="2309"/>
              <a:ext cx="0" cy="677"/>
            </a:xfrm>
            <a:prstGeom prst="line">
              <a:avLst/>
            </a:prstGeom>
            <a:ln w="28575" cap="flat" cmpd="sng">
              <a:solidFill>
                <a:schemeClr val="tx1"/>
              </a:solidFill>
              <a:prstDash val="solid"/>
              <a:headEnd type="none" w="med" len="med"/>
              <a:tailEnd type="triangle" w="sm" len="med"/>
            </a:ln>
          </p:spPr>
        </p:sp>
        <p:sp>
          <p:nvSpPr>
            <p:cNvPr id="17521" name="Line 14"/>
            <p:cNvSpPr/>
            <p:nvPr/>
          </p:nvSpPr>
          <p:spPr>
            <a:xfrm>
              <a:off x="3673" y="2994"/>
              <a:ext cx="1378" cy="0"/>
            </a:xfrm>
            <a:prstGeom prst="line">
              <a:avLst/>
            </a:prstGeom>
            <a:ln w="28575" cap="flat" cmpd="sng">
              <a:solidFill>
                <a:schemeClr val="tx1"/>
              </a:solidFill>
              <a:prstDash val="solid"/>
              <a:headEnd type="none" w="med" len="med"/>
              <a:tailEnd type="none" w="med" len="med"/>
            </a:ln>
          </p:spPr>
        </p:sp>
        <p:sp>
          <p:nvSpPr>
            <p:cNvPr id="17522" name="Line 16"/>
            <p:cNvSpPr/>
            <p:nvPr/>
          </p:nvSpPr>
          <p:spPr>
            <a:xfrm flipV="1">
              <a:off x="2824" y="3095"/>
              <a:ext cx="0" cy="198"/>
            </a:xfrm>
            <a:prstGeom prst="line">
              <a:avLst/>
            </a:prstGeom>
            <a:ln w="28575" cap="flat" cmpd="sng">
              <a:solidFill>
                <a:schemeClr val="tx1"/>
              </a:solidFill>
              <a:prstDash val="solid"/>
              <a:headEnd type="none" w="med" len="med"/>
              <a:tailEnd type="triangle" w="sm" len="med"/>
            </a:ln>
          </p:spPr>
        </p:sp>
        <p:sp>
          <p:nvSpPr>
            <p:cNvPr id="17523" name="Line 17"/>
            <p:cNvSpPr/>
            <p:nvPr/>
          </p:nvSpPr>
          <p:spPr>
            <a:xfrm flipV="1">
              <a:off x="3190" y="3095"/>
              <a:ext cx="0" cy="200"/>
            </a:xfrm>
            <a:prstGeom prst="line">
              <a:avLst/>
            </a:prstGeom>
            <a:ln w="28575" cap="flat" cmpd="sng">
              <a:solidFill>
                <a:schemeClr val="tx1"/>
              </a:solidFill>
              <a:prstDash val="solid"/>
              <a:headEnd type="none" w="med" len="med"/>
              <a:tailEnd type="triangle" w="sm" len="med"/>
            </a:ln>
          </p:spPr>
        </p:sp>
        <p:sp>
          <p:nvSpPr>
            <p:cNvPr id="17524" name="Text Box 47"/>
            <p:cNvSpPr txBox="1"/>
            <p:nvPr/>
          </p:nvSpPr>
          <p:spPr>
            <a:xfrm>
              <a:off x="2631" y="3303"/>
              <a:ext cx="303" cy="155"/>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R/W</a:t>
              </a:r>
              <a:endParaRPr lang="en-US" altLang="zh-CN" sz="1600" b="1">
                <a:latin typeface="Times New Roman" panose="02020603050405020304" pitchFamily="18" charset="0"/>
                <a:ea typeface="楷体_GB2312" panose="02010609030101010101" pitchFamily="49" charset="-122"/>
              </a:endParaRPr>
            </a:p>
          </p:txBody>
        </p:sp>
        <p:sp>
          <p:nvSpPr>
            <p:cNvPr id="17525" name="Text Box 48"/>
            <p:cNvSpPr txBox="1"/>
            <p:nvPr/>
          </p:nvSpPr>
          <p:spPr>
            <a:xfrm>
              <a:off x="3130" y="3320"/>
              <a:ext cx="225" cy="164"/>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CE</a:t>
              </a:r>
              <a:endParaRPr lang="en-US" altLang="zh-CN" sz="1600" b="1">
                <a:latin typeface="Times New Roman" panose="02020603050405020304" pitchFamily="18" charset="0"/>
                <a:ea typeface="楷体_GB2312" panose="02010609030101010101" pitchFamily="49" charset="-122"/>
              </a:endParaRPr>
            </a:p>
          </p:txBody>
        </p:sp>
        <p:sp>
          <p:nvSpPr>
            <p:cNvPr id="17526" name="Line 49"/>
            <p:cNvSpPr/>
            <p:nvPr/>
          </p:nvSpPr>
          <p:spPr>
            <a:xfrm flipH="1">
              <a:off x="3135" y="3336"/>
              <a:ext cx="166" cy="0"/>
            </a:xfrm>
            <a:prstGeom prst="line">
              <a:avLst/>
            </a:prstGeom>
            <a:ln w="28575" cap="flat" cmpd="sng">
              <a:solidFill>
                <a:schemeClr val="tx1"/>
              </a:solidFill>
              <a:prstDash val="solid"/>
              <a:headEnd type="none" w="med" len="med"/>
              <a:tailEnd type="none" w="med" len="med"/>
            </a:ln>
          </p:spPr>
        </p:sp>
        <p:sp>
          <p:nvSpPr>
            <p:cNvPr id="17527" name="Line 15"/>
            <p:cNvSpPr/>
            <p:nvPr/>
          </p:nvSpPr>
          <p:spPr>
            <a:xfrm flipV="1">
              <a:off x="5036" y="2201"/>
              <a:ext cx="0" cy="817"/>
            </a:xfrm>
            <a:prstGeom prst="line">
              <a:avLst/>
            </a:prstGeom>
            <a:ln w="28575" cap="flat" cmpd="sng">
              <a:solidFill>
                <a:schemeClr val="tx1"/>
              </a:solidFill>
              <a:prstDash val="solid"/>
              <a:headEnd type="none" w="med" len="med"/>
              <a:tailEnd type="triangle" w="sm" len="med"/>
            </a:ln>
          </p:spPr>
        </p:sp>
      </p:grpSp>
      <p:grpSp>
        <p:nvGrpSpPr>
          <p:cNvPr id="3" name="Group 113"/>
          <p:cNvGrpSpPr/>
          <p:nvPr/>
        </p:nvGrpSpPr>
        <p:grpSpPr>
          <a:xfrm>
            <a:off x="6915150" y="2041525"/>
            <a:ext cx="2090738" cy="2303463"/>
            <a:chOff x="4356" y="1232"/>
            <a:chExt cx="1317" cy="1451"/>
          </a:xfrm>
        </p:grpSpPr>
        <p:sp>
          <p:nvSpPr>
            <p:cNvPr id="17499" name="Text Box 9"/>
            <p:cNvSpPr txBox="1"/>
            <p:nvPr/>
          </p:nvSpPr>
          <p:spPr>
            <a:xfrm>
              <a:off x="4807" y="1245"/>
              <a:ext cx="398" cy="969"/>
            </a:xfrm>
            <a:prstGeom prst="rect">
              <a:avLst/>
            </a:prstGeom>
            <a:noFill/>
            <a:ln w="28575" cap="flat" cmpd="sng">
              <a:solidFill>
                <a:schemeClr val="tx1"/>
              </a:solidFill>
              <a:prstDash val="solid"/>
              <a:miter/>
              <a:headEnd type="none" w="med" len="med"/>
              <a:tailEnd type="none" w="med" len="med"/>
            </a:ln>
          </p:spPr>
          <p:txBody>
            <a:bodyPr/>
            <a:lstStyle/>
            <a:p>
              <a:pPr algn="just" eaLnBrk="0" hangingPunct="0"/>
              <a:r>
                <a:rPr lang="zh-CN" altLang="en-US" sz="1600" b="1" dirty="0">
                  <a:latin typeface="Times New Roman" panose="02020603050405020304" pitchFamily="18" charset="0"/>
                  <a:ea typeface="楷体_GB2312" panose="02010609030101010101" pitchFamily="49" charset="-122"/>
                </a:rPr>
                <a:t>数</a:t>
              </a:r>
              <a:endParaRPr lang="zh-CN" altLang="en-US" sz="1600" b="1" dirty="0">
                <a:latin typeface="Times New Roman" panose="02020603050405020304" pitchFamily="18" charset="0"/>
                <a:ea typeface="楷体_GB2312" panose="02010609030101010101" pitchFamily="49" charset="-122"/>
              </a:endParaRPr>
            </a:p>
            <a:p>
              <a:pPr algn="just" eaLnBrk="0" hangingPunct="0"/>
              <a:r>
                <a:rPr lang="zh-CN" altLang="en-US" sz="1600" b="1" dirty="0">
                  <a:latin typeface="Times New Roman" panose="02020603050405020304" pitchFamily="18" charset="0"/>
                  <a:ea typeface="楷体_GB2312" panose="02010609030101010101" pitchFamily="49" charset="-122"/>
                </a:rPr>
                <a:t>据</a:t>
              </a:r>
              <a:endParaRPr lang="zh-CN" altLang="en-US" sz="1600" b="1" dirty="0">
                <a:latin typeface="Times New Roman" panose="02020603050405020304" pitchFamily="18" charset="0"/>
                <a:ea typeface="楷体_GB2312" panose="02010609030101010101" pitchFamily="49" charset="-122"/>
              </a:endParaRPr>
            </a:p>
            <a:p>
              <a:pPr algn="just" eaLnBrk="0" hangingPunct="0"/>
              <a:r>
                <a:rPr lang="zh-CN" altLang="en-US" sz="1600" b="1" dirty="0">
                  <a:latin typeface="Times New Roman" panose="02020603050405020304" pitchFamily="18" charset="0"/>
                  <a:ea typeface="楷体_GB2312" panose="02010609030101010101" pitchFamily="49" charset="-122"/>
                </a:rPr>
                <a:t>缓</a:t>
              </a:r>
              <a:endParaRPr lang="zh-CN" altLang="en-US" sz="1600" b="1" dirty="0">
                <a:latin typeface="Times New Roman" panose="02020603050405020304" pitchFamily="18" charset="0"/>
                <a:ea typeface="楷体_GB2312" panose="02010609030101010101" pitchFamily="49" charset="-122"/>
              </a:endParaRPr>
            </a:p>
            <a:p>
              <a:pPr algn="just" eaLnBrk="0" hangingPunct="0"/>
              <a:r>
                <a:rPr lang="zh-CN" altLang="en-US" sz="1600" b="1" dirty="0">
                  <a:latin typeface="Times New Roman" panose="02020603050405020304" pitchFamily="18" charset="0"/>
                  <a:ea typeface="楷体_GB2312" panose="02010609030101010101" pitchFamily="49" charset="-122"/>
                </a:rPr>
                <a:t>冲      器</a:t>
              </a:r>
              <a:endParaRPr lang="zh-CN" altLang="en-US" sz="1600" b="1" dirty="0">
                <a:latin typeface="Times New Roman" panose="02020603050405020304" pitchFamily="18" charset="0"/>
                <a:ea typeface="楷体_GB2312" panose="02010609030101010101" pitchFamily="49" charset="-122"/>
              </a:endParaRPr>
            </a:p>
          </p:txBody>
        </p:sp>
        <p:sp>
          <p:nvSpPr>
            <p:cNvPr id="17500" name="Text Box 10"/>
            <p:cNvSpPr txBox="1"/>
            <p:nvPr/>
          </p:nvSpPr>
          <p:spPr>
            <a:xfrm>
              <a:off x="5060" y="1284"/>
              <a:ext cx="142" cy="893"/>
            </a:xfrm>
            <a:prstGeom prst="rect">
              <a:avLst/>
            </a:prstGeom>
            <a:noFill/>
            <a:ln w="28575">
              <a:noFill/>
            </a:ln>
          </p:spPr>
          <p:txBody>
            <a:bodyPr vert="eaVert" lIns="0" tIns="0" rIns="0" bIns="0"/>
            <a:lstStyle/>
            <a:p>
              <a:pPr algn="just" eaLnBrk="0" hangingPunct="0"/>
              <a:r>
                <a:rPr lang="zh-CN" altLang="en-US" sz="1600" b="1" dirty="0">
                  <a:latin typeface="Times New Roman" panose="02020603050405020304" pitchFamily="18" charset="0"/>
                  <a:ea typeface="楷体_GB2312" panose="02010609030101010101" pitchFamily="49" charset="-122"/>
                </a:rPr>
                <a:t>（三 态 双 向）</a:t>
              </a:r>
              <a:endParaRPr lang="zh-CN" altLang="en-US" sz="1600" b="1" dirty="0">
                <a:latin typeface="Times New Roman" panose="02020603050405020304" pitchFamily="18" charset="0"/>
                <a:ea typeface="楷体_GB2312" panose="02010609030101010101" pitchFamily="49" charset="-122"/>
              </a:endParaRPr>
            </a:p>
          </p:txBody>
        </p:sp>
        <p:sp>
          <p:nvSpPr>
            <p:cNvPr id="17501" name="Line 21"/>
            <p:cNvSpPr/>
            <p:nvPr/>
          </p:nvSpPr>
          <p:spPr>
            <a:xfrm>
              <a:off x="4469" y="1422"/>
              <a:ext cx="327" cy="0"/>
            </a:xfrm>
            <a:prstGeom prst="line">
              <a:avLst/>
            </a:prstGeom>
            <a:ln w="28575" cap="flat" cmpd="sng">
              <a:solidFill>
                <a:schemeClr val="tx1"/>
              </a:solidFill>
              <a:prstDash val="solid"/>
              <a:headEnd type="triangle" w="sm" len="med"/>
              <a:tailEnd type="triangle" w="sm" len="med"/>
            </a:ln>
          </p:spPr>
        </p:sp>
        <p:sp>
          <p:nvSpPr>
            <p:cNvPr id="17502" name="Line 22"/>
            <p:cNvSpPr/>
            <p:nvPr/>
          </p:nvSpPr>
          <p:spPr>
            <a:xfrm>
              <a:off x="4469" y="1618"/>
              <a:ext cx="327" cy="0"/>
            </a:xfrm>
            <a:prstGeom prst="line">
              <a:avLst/>
            </a:prstGeom>
            <a:ln w="28575" cap="flat" cmpd="sng">
              <a:solidFill>
                <a:schemeClr val="tx1"/>
              </a:solidFill>
              <a:prstDash val="solid"/>
              <a:headEnd type="triangle" w="sm" len="med"/>
              <a:tailEnd type="triangle" w="sm" len="med"/>
            </a:ln>
          </p:spPr>
        </p:sp>
        <p:sp>
          <p:nvSpPr>
            <p:cNvPr id="17503" name="Line 23"/>
            <p:cNvSpPr/>
            <p:nvPr/>
          </p:nvSpPr>
          <p:spPr>
            <a:xfrm>
              <a:off x="4473" y="2073"/>
              <a:ext cx="335" cy="0"/>
            </a:xfrm>
            <a:prstGeom prst="line">
              <a:avLst/>
            </a:prstGeom>
            <a:ln w="28575" cap="flat" cmpd="sng">
              <a:solidFill>
                <a:schemeClr val="tx1"/>
              </a:solidFill>
              <a:prstDash val="solid"/>
              <a:headEnd type="triangle" w="sm" len="med"/>
              <a:tailEnd type="triangle" w="sm" len="med"/>
            </a:ln>
          </p:spPr>
        </p:sp>
        <p:sp>
          <p:nvSpPr>
            <p:cNvPr id="17504" name="Text Box 24"/>
            <p:cNvSpPr txBox="1"/>
            <p:nvPr/>
          </p:nvSpPr>
          <p:spPr>
            <a:xfrm>
              <a:off x="4579" y="1251"/>
              <a:ext cx="186" cy="163"/>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d</a:t>
              </a:r>
              <a:r>
                <a:rPr lang="en-US" altLang="zh-CN" sz="1600" b="1" baseline="-25000">
                  <a:latin typeface="Times New Roman" panose="02020603050405020304" pitchFamily="18" charset="0"/>
                  <a:ea typeface="楷体_GB2312" panose="02010609030101010101" pitchFamily="49" charset="-122"/>
                </a:rPr>
                <a:t>0</a:t>
              </a:r>
              <a:endParaRPr lang="en-US" altLang="zh-CN" sz="1600" b="1">
                <a:latin typeface="Times New Roman" panose="02020603050405020304" pitchFamily="18" charset="0"/>
                <a:ea typeface="楷体_GB2312" panose="02010609030101010101" pitchFamily="49" charset="-122"/>
              </a:endParaRPr>
            </a:p>
          </p:txBody>
        </p:sp>
        <p:sp>
          <p:nvSpPr>
            <p:cNvPr id="17505" name="Text Box 25"/>
            <p:cNvSpPr txBox="1"/>
            <p:nvPr/>
          </p:nvSpPr>
          <p:spPr>
            <a:xfrm>
              <a:off x="4579" y="1437"/>
              <a:ext cx="132" cy="140"/>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d</a:t>
              </a:r>
              <a:r>
                <a:rPr lang="en-US" altLang="zh-CN" sz="1600" b="1" baseline="-25000">
                  <a:latin typeface="Times New Roman" panose="02020603050405020304" pitchFamily="18" charset="0"/>
                  <a:ea typeface="楷体_GB2312" panose="02010609030101010101" pitchFamily="49" charset="-122"/>
                </a:rPr>
                <a:t>1</a:t>
              </a:r>
              <a:endParaRPr lang="en-US" altLang="zh-CN" sz="1600" b="1">
                <a:latin typeface="Times New Roman" panose="02020603050405020304" pitchFamily="18" charset="0"/>
                <a:ea typeface="楷体_GB2312" panose="02010609030101010101" pitchFamily="49" charset="-122"/>
              </a:endParaRPr>
            </a:p>
          </p:txBody>
        </p:sp>
        <p:sp>
          <p:nvSpPr>
            <p:cNvPr id="17506" name="Text Box 26"/>
            <p:cNvSpPr txBox="1"/>
            <p:nvPr/>
          </p:nvSpPr>
          <p:spPr>
            <a:xfrm>
              <a:off x="4540" y="1873"/>
              <a:ext cx="210" cy="148"/>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d</a:t>
              </a:r>
              <a:r>
                <a:rPr lang="en-US" altLang="zh-CN" sz="1600" b="1" baseline="-25000">
                  <a:latin typeface="Times New Roman" panose="02020603050405020304" pitchFamily="18" charset="0"/>
                  <a:ea typeface="楷体_GB2312" panose="02010609030101010101" pitchFamily="49" charset="-122"/>
                </a:rPr>
                <a:t>N-1</a:t>
              </a:r>
              <a:endParaRPr lang="en-US" altLang="zh-CN" sz="1600" b="1">
                <a:latin typeface="Times New Roman" panose="02020603050405020304" pitchFamily="18" charset="0"/>
                <a:ea typeface="楷体_GB2312" panose="02010609030101010101" pitchFamily="49" charset="-122"/>
              </a:endParaRPr>
            </a:p>
          </p:txBody>
        </p:sp>
        <p:sp>
          <p:nvSpPr>
            <p:cNvPr id="17507" name="Text Box 27"/>
            <p:cNvSpPr txBox="1"/>
            <p:nvPr/>
          </p:nvSpPr>
          <p:spPr>
            <a:xfrm>
              <a:off x="4594" y="1679"/>
              <a:ext cx="156" cy="241"/>
            </a:xfrm>
            <a:prstGeom prst="rect">
              <a:avLst/>
            </a:prstGeom>
            <a:noFill/>
            <a:ln w="28575">
              <a:noFill/>
            </a:ln>
          </p:spPr>
          <p:txBody>
            <a:bodyPr vert="eaVert"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t>
              </a:r>
              <a:endParaRPr lang="en-US" altLang="zh-CN" sz="1600" b="1">
                <a:latin typeface="Times New Roman" panose="02020603050405020304" pitchFamily="18" charset="0"/>
                <a:ea typeface="楷体_GB2312" panose="02010609030101010101" pitchFamily="49" charset="-122"/>
              </a:endParaRPr>
            </a:p>
          </p:txBody>
        </p:sp>
        <p:sp>
          <p:nvSpPr>
            <p:cNvPr id="17508" name="Line 28"/>
            <p:cNvSpPr/>
            <p:nvPr/>
          </p:nvSpPr>
          <p:spPr>
            <a:xfrm>
              <a:off x="5215" y="1416"/>
              <a:ext cx="368" cy="0"/>
            </a:xfrm>
            <a:prstGeom prst="line">
              <a:avLst/>
            </a:prstGeom>
            <a:ln w="28575" cap="flat" cmpd="sng">
              <a:solidFill>
                <a:schemeClr val="tx1"/>
              </a:solidFill>
              <a:prstDash val="solid"/>
              <a:headEnd type="triangle" w="sm" len="med"/>
              <a:tailEnd type="triangle" w="sm" len="med"/>
            </a:ln>
          </p:spPr>
        </p:sp>
        <p:sp>
          <p:nvSpPr>
            <p:cNvPr id="17509" name="Line 29"/>
            <p:cNvSpPr/>
            <p:nvPr/>
          </p:nvSpPr>
          <p:spPr>
            <a:xfrm>
              <a:off x="5197" y="1618"/>
              <a:ext cx="393" cy="0"/>
            </a:xfrm>
            <a:prstGeom prst="line">
              <a:avLst/>
            </a:prstGeom>
            <a:ln w="28575" cap="flat" cmpd="sng">
              <a:solidFill>
                <a:schemeClr val="tx1"/>
              </a:solidFill>
              <a:prstDash val="solid"/>
              <a:headEnd type="triangle" w="sm" len="med"/>
              <a:tailEnd type="triangle" w="sm" len="med"/>
            </a:ln>
          </p:spPr>
        </p:sp>
        <p:sp>
          <p:nvSpPr>
            <p:cNvPr id="17510" name="Line 30"/>
            <p:cNvSpPr/>
            <p:nvPr/>
          </p:nvSpPr>
          <p:spPr>
            <a:xfrm>
              <a:off x="5213" y="2073"/>
              <a:ext cx="353" cy="0"/>
            </a:xfrm>
            <a:prstGeom prst="line">
              <a:avLst/>
            </a:prstGeom>
            <a:ln w="28575" cap="flat" cmpd="sng">
              <a:solidFill>
                <a:schemeClr val="tx1"/>
              </a:solidFill>
              <a:prstDash val="solid"/>
              <a:headEnd type="triangle" w="sm" len="med"/>
              <a:tailEnd type="triangle" w="sm" len="med"/>
            </a:ln>
          </p:spPr>
        </p:sp>
        <p:sp>
          <p:nvSpPr>
            <p:cNvPr id="17511" name="Text Box 31"/>
            <p:cNvSpPr txBox="1"/>
            <p:nvPr/>
          </p:nvSpPr>
          <p:spPr>
            <a:xfrm>
              <a:off x="5430" y="1232"/>
              <a:ext cx="209" cy="140"/>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D</a:t>
              </a:r>
              <a:r>
                <a:rPr lang="en-US" altLang="zh-CN" sz="1600" b="1" baseline="-25000">
                  <a:latin typeface="Times New Roman" panose="02020603050405020304" pitchFamily="18" charset="0"/>
                  <a:ea typeface="楷体_GB2312" panose="02010609030101010101" pitchFamily="49" charset="-122"/>
                </a:rPr>
                <a:t>0</a:t>
              </a:r>
              <a:endParaRPr lang="en-US" altLang="zh-CN" sz="1600" b="1">
                <a:latin typeface="Times New Roman" panose="02020603050405020304" pitchFamily="18" charset="0"/>
                <a:ea typeface="楷体_GB2312" panose="02010609030101010101" pitchFamily="49" charset="-122"/>
              </a:endParaRPr>
            </a:p>
          </p:txBody>
        </p:sp>
        <p:sp>
          <p:nvSpPr>
            <p:cNvPr id="17512" name="Text Box 32"/>
            <p:cNvSpPr txBox="1"/>
            <p:nvPr/>
          </p:nvSpPr>
          <p:spPr>
            <a:xfrm>
              <a:off x="5442" y="1431"/>
              <a:ext cx="197" cy="140"/>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D</a:t>
              </a:r>
              <a:r>
                <a:rPr lang="en-US" altLang="zh-CN" sz="1600" b="1" baseline="-25000">
                  <a:latin typeface="Times New Roman" panose="02020603050405020304" pitchFamily="18" charset="0"/>
                  <a:ea typeface="楷体_GB2312" panose="02010609030101010101" pitchFamily="49" charset="-122"/>
                </a:rPr>
                <a:t>1</a:t>
              </a:r>
              <a:endParaRPr lang="en-US" altLang="zh-CN" sz="1600" b="1">
                <a:latin typeface="Times New Roman" panose="02020603050405020304" pitchFamily="18" charset="0"/>
                <a:ea typeface="楷体_GB2312" panose="02010609030101010101" pitchFamily="49" charset="-122"/>
              </a:endParaRPr>
            </a:p>
          </p:txBody>
        </p:sp>
        <p:sp>
          <p:nvSpPr>
            <p:cNvPr id="17513" name="Text Box 33"/>
            <p:cNvSpPr txBox="1"/>
            <p:nvPr/>
          </p:nvSpPr>
          <p:spPr>
            <a:xfrm>
              <a:off x="5403" y="1867"/>
              <a:ext cx="270" cy="148"/>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D</a:t>
              </a:r>
              <a:r>
                <a:rPr lang="en-US" altLang="zh-CN" sz="1600" b="1" baseline="-25000">
                  <a:latin typeface="Times New Roman" panose="02020603050405020304" pitchFamily="18" charset="0"/>
                  <a:ea typeface="楷体_GB2312" panose="02010609030101010101" pitchFamily="49" charset="-122"/>
                </a:rPr>
                <a:t>N-1</a:t>
              </a:r>
              <a:endParaRPr lang="en-US" altLang="zh-CN" sz="1600" b="1">
                <a:latin typeface="Times New Roman" panose="02020603050405020304" pitchFamily="18" charset="0"/>
                <a:ea typeface="楷体_GB2312" panose="02010609030101010101" pitchFamily="49" charset="-122"/>
              </a:endParaRPr>
            </a:p>
          </p:txBody>
        </p:sp>
        <p:sp>
          <p:nvSpPr>
            <p:cNvPr id="17514" name="Text Box 34"/>
            <p:cNvSpPr txBox="1"/>
            <p:nvPr/>
          </p:nvSpPr>
          <p:spPr>
            <a:xfrm>
              <a:off x="5457" y="1733"/>
              <a:ext cx="156" cy="241"/>
            </a:xfrm>
            <a:prstGeom prst="rect">
              <a:avLst/>
            </a:prstGeom>
            <a:noFill/>
            <a:ln w="28575">
              <a:noFill/>
            </a:ln>
          </p:spPr>
          <p:txBody>
            <a:bodyPr vert="eaVert"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t>
              </a:r>
              <a:endParaRPr lang="en-US" altLang="zh-CN" sz="1600" b="1">
                <a:latin typeface="Times New Roman" panose="02020603050405020304" pitchFamily="18" charset="0"/>
                <a:ea typeface="楷体_GB2312" panose="02010609030101010101" pitchFamily="49" charset="-122"/>
              </a:endParaRPr>
            </a:p>
          </p:txBody>
        </p:sp>
        <p:sp>
          <p:nvSpPr>
            <p:cNvPr id="17515" name="Line 90"/>
            <p:cNvSpPr/>
            <p:nvPr/>
          </p:nvSpPr>
          <p:spPr>
            <a:xfrm flipV="1">
              <a:off x="4361" y="1426"/>
              <a:ext cx="0" cy="1257"/>
            </a:xfrm>
            <a:prstGeom prst="line">
              <a:avLst/>
            </a:prstGeom>
            <a:ln w="28575" cap="flat" cmpd="sng">
              <a:solidFill>
                <a:schemeClr val="tx1"/>
              </a:solidFill>
              <a:prstDash val="solid"/>
              <a:headEnd type="none" w="med" len="med"/>
              <a:tailEnd type="none" w="med" len="med"/>
            </a:ln>
          </p:spPr>
        </p:sp>
        <p:sp>
          <p:nvSpPr>
            <p:cNvPr id="17516" name="Line 91"/>
            <p:cNvSpPr/>
            <p:nvPr/>
          </p:nvSpPr>
          <p:spPr>
            <a:xfrm flipH="1">
              <a:off x="4356" y="1426"/>
              <a:ext cx="132" cy="0"/>
            </a:xfrm>
            <a:prstGeom prst="line">
              <a:avLst/>
            </a:prstGeom>
            <a:ln w="28575" cap="flat" cmpd="sng">
              <a:solidFill>
                <a:schemeClr val="tx1"/>
              </a:solidFill>
              <a:prstDash val="solid"/>
              <a:headEnd type="none" w="med" len="med"/>
              <a:tailEnd type="none" w="med" len="med"/>
            </a:ln>
          </p:spPr>
        </p:sp>
        <p:sp>
          <p:nvSpPr>
            <p:cNvPr id="17517" name="Line 92"/>
            <p:cNvSpPr/>
            <p:nvPr/>
          </p:nvSpPr>
          <p:spPr>
            <a:xfrm>
              <a:off x="4484" y="2069"/>
              <a:ext cx="0" cy="257"/>
            </a:xfrm>
            <a:prstGeom prst="line">
              <a:avLst/>
            </a:prstGeom>
            <a:ln w="28575" cap="flat" cmpd="sng">
              <a:solidFill>
                <a:schemeClr val="tx1"/>
              </a:solidFill>
              <a:prstDash val="solid"/>
              <a:headEnd type="none" w="med" len="med"/>
              <a:tailEnd type="none" w="med" len="med"/>
            </a:ln>
          </p:spPr>
        </p:sp>
      </p:grpSp>
      <p:sp>
        <p:nvSpPr>
          <p:cNvPr id="17412" name="Rectangle 2"/>
          <p:cNvSpPr>
            <a:spLocks noGrp="1" noRot="1"/>
          </p:cNvSpPr>
          <p:nvPr>
            <p:ph type="title"/>
          </p:nvPr>
        </p:nvSpPr>
        <p:spPr>
          <a:xfrm>
            <a:off x="457200" y="117475"/>
            <a:ext cx="8578850" cy="752475"/>
          </a:xfrm>
        </p:spPr>
        <p:txBody>
          <a:bodyPr vert="horz" wrap="square" lIns="91440" tIns="45720" rIns="91440" bIns="45720" anchor="ctr"/>
          <a:lstStyle/>
          <a:p>
            <a:pPr eaLnBrk="1" hangingPunct="1"/>
            <a:r>
              <a:rPr lang="en-US" altLang="zh-CN" sz="3200">
                <a:latin typeface="Comic Sans MS" panose="030F0702030302020204" pitchFamily="66" charset="0"/>
                <a:ea typeface="隶书" panose="02010509060101010101" pitchFamily="49" charset="-122"/>
              </a:rPr>
              <a:t>RAM</a:t>
            </a:r>
            <a:r>
              <a:rPr lang="zh-CN" altLang="en-US" sz="3200" dirty="0">
                <a:latin typeface="Comic Sans MS" panose="030F0702030302020204" pitchFamily="66" charset="0"/>
                <a:ea typeface="隶书" panose="02010509060101010101" pitchFamily="49" charset="-122"/>
              </a:rPr>
              <a:t>芯片的组成与结构（一）</a:t>
            </a:r>
            <a:endParaRPr lang="zh-CN" altLang="en-US" sz="3200" dirty="0">
              <a:latin typeface="Comic Sans MS" panose="030F0702030302020204" pitchFamily="66" charset="0"/>
              <a:ea typeface="隶书" panose="02010509060101010101" pitchFamily="49" charset="-122"/>
            </a:endParaRPr>
          </a:p>
        </p:txBody>
      </p:sp>
      <p:sp>
        <p:nvSpPr>
          <p:cNvPr id="32771" name="Rectangle 3"/>
          <p:cNvSpPr>
            <a:spLocks noGrp="1"/>
          </p:cNvSpPr>
          <p:nvPr>
            <p:ph type="body"/>
          </p:nvPr>
        </p:nvSpPr>
        <p:spPr>
          <a:xfrm>
            <a:off x="381000" y="5734050"/>
            <a:ext cx="8763000" cy="1047750"/>
          </a:xfrm>
        </p:spPr>
        <p:txBody>
          <a:bodyPr vert="horz" wrap="square" lIns="0" tIns="0" rIns="0" bIns="0" anchor="t"/>
          <a:lstStyle/>
          <a:p>
            <a:pPr marL="711200" indent="-353695" eaLnBrk="1" hangingPunct="1">
              <a:buFont typeface="Wingdings" panose="05000000000000000000" pitchFamily="2" charset="2"/>
              <a:buAutoNum type="arabicPeriod"/>
            </a:pPr>
            <a:r>
              <a:rPr lang="zh-CN" altLang="en-US" sz="2000" dirty="0"/>
              <a:t>该</a:t>
            </a:r>
            <a:r>
              <a:rPr lang="en-US" altLang="zh-CN" sz="2000"/>
              <a:t>RAM</a:t>
            </a:r>
            <a:r>
              <a:rPr lang="zh-CN" altLang="en-US" sz="2000" dirty="0"/>
              <a:t>芯片外部共有地址线 </a:t>
            </a:r>
            <a:r>
              <a:rPr lang="en-US" altLang="zh-CN" sz="2000"/>
              <a:t>L </a:t>
            </a:r>
            <a:r>
              <a:rPr lang="zh-CN" altLang="en-US" sz="2000" dirty="0"/>
              <a:t>根，数据线 </a:t>
            </a:r>
            <a:r>
              <a:rPr lang="en-US" altLang="zh-CN" sz="2000"/>
              <a:t>N </a:t>
            </a:r>
            <a:r>
              <a:rPr lang="zh-CN" altLang="en-US" sz="2000" dirty="0"/>
              <a:t>根；</a:t>
            </a:r>
            <a:endParaRPr lang="zh-CN" altLang="en-US" sz="2000" dirty="0"/>
          </a:p>
          <a:p>
            <a:pPr marL="711200" indent="-353695" eaLnBrk="1" hangingPunct="1">
              <a:buFont typeface="Wingdings" panose="05000000000000000000" pitchFamily="2" charset="2"/>
              <a:buAutoNum type="arabicPeriod"/>
            </a:pPr>
            <a:r>
              <a:rPr lang="zh-CN" altLang="en-US" sz="2000" dirty="0"/>
              <a:t>该类芯片内部采用</a:t>
            </a:r>
            <a:r>
              <a:rPr lang="zh-CN" altLang="en-US" sz="2000" dirty="0">
                <a:solidFill>
                  <a:srgbClr val="FF0000"/>
                </a:solidFill>
              </a:rPr>
              <a:t>单译码（字译码）</a:t>
            </a:r>
            <a:r>
              <a:rPr lang="zh-CN" altLang="en-US" sz="2000" dirty="0"/>
              <a:t>方式，基本存储单元排列成</a:t>
            </a:r>
            <a:r>
              <a:rPr lang="en-US" altLang="zh-CN" sz="2000">
                <a:solidFill>
                  <a:srgbClr val="FF0000"/>
                </a:solidFill>
              </a:rPr>
              <a:t>M*N</a:t>
            </a:r>
            <a:r>
              <a:rPr lang="zh-CN" altLang="en-US" sz="2000" dirty="0"/>
              <a:t>的长方矩阵，且有</a:t>
            </a:r>
            <a:r>
              <a:rPr lang="en-US" altLang="zh-CN" sz="2000">
                <a:solidFill>
                  <a:srgbClr val="FF0000"/>
                </a:solidFill>
              </a:rPr>
              <a:t>M=2</a:t>
            </a:r>
            <a:r>
              <a:rPr lang="en-US" altLang="zh-CN" sz="2000" baseline="30000">
                <a:solidFill>
                  <a:srgbClr val="FF0000"/>
                </a:solidFill>
              </a:rPr>
              <a:t>L</a:t>
            </a:r>
            <a:r>
              <a:rPr lang="zh-CN" altLang="en-US" sz="2000" dirty="0"/>
              <a:t>的关系成立；</a:t>
            </a:r>
            <a:endParaRPr lang="zh-CN" altLang="en-US" sz="2000" dirty="0"/>
          </a:p>
        </p:txBody>
      </p:sp>
      <p:sp>
        <p:nvSpPr>
          <p:cNvPr id="32775" name="Rectangle 7"/>
          <p:cNvSpPr/>
          <p:nvPr/>
        </p:nvSpPr>
        <p:spPr>
          <a:xfrm>
            <a:off x="2578100" y="1566863"/>
            <a:ext cx="4202113" cy="2978150"/>
          </a:xfrm>
          <a:prstGeom prst="rect">
            <a:avLst/>
          </a:prstGeom>
          <a:noFill/>
          <a:ln w="28575" cap="flat" cmpd="sng">
            <a:solidFill>
              <a:schemeClr val="hlink"/>
            </a:solidFill>
            <a:prstDash val="dash"/>
            <a:miter/>
            <a:headEnd type="none" w="med" len="med"/>
            <a:tailEnd type="none" w="med" len="med"/>
          </a:ln>
        </p:spPr>
        <p:txBody>
          <a:bodyPr/>
          <a:lstStyle/>
          <a:p>
            <a:pPr>
              <a:spcBef>
                <a:spcPct val="50000"/>
              </a:spcBef>
            </a:pPr>
            <a:endParaRPr lang="zh-CN" altLang="zh-CN" sz="1400" dirty="0">
              <a:latin typeface="Times New Roman" panose="02020603050405020304" pitchFamily="18" charset="0"/>
              <a:ea typeface="楷体_GB2312" panose="02010609030101010101" pitchFamily="49" charset="-122"/>
            </a:endParaRPr>
          </a:p>
        </p:txBody>
      </p:sp>
      <p:sp>
        <p:nvSpPr>
          <p:cNvPr id="17415" name="Line 64"/>
          <p:cNvSpPr/>
          <p:nvPr/>
        </p:nvSpPr>
        <p:spPr>
          <a:xfrm>
            <a:off x="5480050" y="1468438"/>
            <a:ext cx="0" cy="1581150"/>
          </a:xfrm>
          <a:prstGeom prst="line">
            <a:avLst/>
          </a:prstGeom>
          <a:ln w="28575">
            <a:noFill/>
          </a:ln>
        </p:spPr>
      </p:sp>
      <p:grpSp>
        <p:nvGrpSpPr>
          <p:cNvPr id="4" name="Group 106"/>
          <p:cNvGrpSpPr/>
          <p:nvPr/>
        </p:nvGrpSpPr>
        <p:grpSpPr>
          <a:xfrm>
            <a:off x="2601913" y="2006600"/>
            <a:ext cx="3422650" cy="1811338"/>
            <a:chOff x="1639" y="1210"/>
            <a:chExt cx="2156" cy="1141"/>
          </a:xfrm>
        </p:grpSpPr>
        <p:sp>
          <p:nvSpPr>
            <p:cNvPr id="17489" name="Line 54"/>
            <p:cNvSpPr/>
            <p:nvPr/>
          </p:nvSpPr>
          <p:spPr>
            <a:xfrm>
              <a:off x="1640" y="1319"/>
              <a:ext cx="2115" cy="0"/>
            </a:xfrm>
            <a:prstGeom prst="line">
              <a:avLst/>
            </a:prstGeom>
            <a:ln w="28575" cap="flat" cmpd="sng">
              <a:solidFill>
                <a:schemeClr val="tx1"/>
              </a:solidFill>
              <a:prstDash val="solid"/>
              <a:headEnd type="none" w="med" len="med"/>
              <a:tailEnd type="none" w="med" len="med"/>
            </a:ln>
          </p:spPr>
        </p:sp>
        <p:sp>
          <p:nvSpPr>
            <p:cNvPr id="17490" name="Line 55"/>
            <p:cNvSpPr/>
            <p:nvPr/>
          </p:nvSpPr>
          <p:spPr>
            <a:xfrm>
              <a:off x="2075" y="1210"/>
              <a:ext cx="0" cy="109"/>
            </a:xfrm>
            <a:prstGeom prst="line">
              <a:avLst/>
            </a:prstGeom>
            <a:ln w="28575" cap="flat" cmpd="sng">
              <a:solidFill>
                <a:schemeClr val="tx1"/>
              </a:solidFill>
              <a:prstDash val="solid"/>
              <a:headEnd type="none" w="med" len="med"/>
              <a:tailEnd type="none" w="med" len="med"/>
            </a:ln>
          </p:spPr>
        </p:sp>
        <p:sp>
          <p:nvSpPr>
            <p:cNvPr id="17491" name="Line 56"/>
            <p:cNvSpPr/>
            <p:nvPr/>
          </p:nvSpPr>
          <p:spPr>
            <a:xfrm flipV="1">
              <a:off x="3753" y="1246"/>
              <a:ext cx="0" cy="79"/>
            </a:xfrm>
            <a:prstGeom prst="line">
              <a:avLst/>
            </a:prstGeom>
            <a:ln w="28575" cap="flat" cmpd="sng">
              <a:solidFill>
                <a:schemeClr val="tx1"/>
              </a:solidFill>
              <a:prstDash val="solid"/>
              <a:headEnd type="none" w="med" len="med"/>
              <a:tailEnd type="none" w="med" len="med"/>
            </a:ln>
          </p:spPr>
        </p:sp>
        <p:sp>
          <p:nvSpPr>
            <p:cNvPr id="17492" name="Line 65"/>
            <p:cNvSpPr/>
            <p:nvPr/>
          </p:nvSpPr>
          <p:spPr>
            <a:xfrm>
              <a:off x="1639" y="2206"/>
              <a:ext cx="2156" cy="0"/>
            </a:xfrm>
            <a:prstGeom prst="line">
              <a:avLst/>
            </a:prstGeom>
            <a:ln w="28575" cap="flat" cmpd="sng">
              <a:solidFill>
                <a:schemeClr val="tx1"/>
              </a:solidFill>
              <a:prstDash val="solid"/>
              <a:headEnd type="none" w="med" len="med"/>
              <a:tailEnd type="none" w="med" len="med"/>
            </a:ln>
          </p:spPr>
        </p:sp>
        <p:sp>
          <p:nvSpPr>
            <p:cNvPr id="17493" name="Line 66"/>
            <p:cNvSpPr/>
            <p:nvPr/>
          </p:nvSpPr>
          <p:spPr>
            <a:xfrm>
              <a:off x="2141" y="2034"/>
              <a:ext cx="0" cy="172"/>
            </a:xfrm>
            <a:prstGeom prst="line">
              <a:avLst/>
            </a:prstGeom>
            <a:ln w="28575" cap="flat" cmpd="sng">
              <a:solidFill>
                <a:schemeClr val="tx1"/>
              </a:solidFill>
              <a:prstDash val="solid"/>
              <a:headEnd type="none" w="med" len="med"/>
              <a:tailEnd type="none" w="med" len="med"/>
            </a:ln>
          </p:spPr>
        </p:sp>
        <p:sp>
          <p:nvSpPr>
            <p:cNvPr id="17494" name="Line 67"/>
            <p:cNvSpPr/>
            <p:nvPr/>
          </p:nvSpPr>
          <p:spPr>
            <a:xfrm>
              <a:off x="3777" y="2043"/>
              <a:ext cx="0" cy="163"/>
            </a:xfrm>
            <a:prstGeom prst="line">
              <a:avLst/>
            </a:prstGeom>
            <a:ln w="28575" cap="flat" cmpd="sng">
              <a:solidFill>
                <a:schemeClr val="tx1"/>
              </a:solidFill>
              <a:prstDash val="solid"/>
              <a:headEnd type="none" w="med" len="med"/>
              <a:tailEnd type="none" w="med" len="med"/>
            </a:ln>
          </p:spPr>
        </p:sp>
        <p:sp>
          <p:nvSpPr>
            <p:cNvPr id="17495" name="AutoShape 72"/>
            <p:cNvSpPr/>
            <p:nvPr/>
          </p:nvSpPr>
          <p:spPr>
            <a:xfrm>
              <a:off x="2064" y="1297"/>
              <a:ext cx="31" cy="39"/>
            </a:xfrm>
            <a:prstGeom prst="flowChartConnector">
              <a:avLst/>
            </a:prstGeom>
            <a:noFill/>
            <a:ln w="28575" cap="flat" cmpd="sng">
              <a:solidFill>
                <a:schemeClr val="tx1"/>
              </a:solidFill>
              <a:prstDash val="solid"/>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17496" name="AutoShape 73"/>
            <p:cNvSpPr/>
            <p:nvPr/>
          </p:nvSpPr>
          <p:spPr>
            <a:xfrm>
              <a:off x="2133" y="2183"/>
              <a:ext cx="31" cy="39"/>
            </a:xfrm>
            <a:prstGeom prst="flowChartConnector">
              <a:avLst/>
            </a:prstGeom>
            <a:noFill/>
            <a:ln w="28575" cap="flat" cmpd="sng">
              <a:solidFill>
                <a:schemeClr val="tx1"/>
              </a:solidFill>
              <a:prstDash val="solid"/>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17497" name="Text Box 78"/>
            <p:cNvSpPr txBox="1"/>
            <p:nvPr/>
          </p:nvSpPr>
          <p:spPr>
            <a:xfrm>
              <a:off x="2779" y="1319"/>
              <a:ext cx="401" cy="144"/>
            </a:xfrm>
            <a:prstGeom prst="rect">
              <a:avLst/>
            </a:prstGeom>
            <a:noFill/>
            <a:ln w="28575">
              <a:noFill/>
            </a:ln>
          </p:spPr>
          <p:txBody>
            <a:bodyPr lIns="0" tIns="0" rIns="0" bIns="0"/>
            <a:lstStyle/>
            <a:p>
              <a:pPr algn="just" eaLnBrk="0" hangingPunct="0"/>
              <a:r>
                <a:rPr lang="zh-CN" altLang="en-US" sz="1400" b="1" dirty="0">
                  <a:latin typeface="Times New Roman" panose="02020603050405020304" pitchFamily="18" charset="0"/>
                  <a:ea typeface="楷体_GB2312" panose="02010609030101010101" pitchFamily="49" charset="-122"/>
                </a:rPr>
                <a:t>字线</a:t>
              </a:r>
              <a:r>
                <a:rPr lang="en-US" altLang="zh-CN" sz="1400" b="1">
                  <a:latin typeface="Times New Roman" panose="02020603050405020304" pitchFamily="18" charset="0"/>
                  <a:ea typeface="楷体_GB2312" panose="02010609030101010101" pitchFamily="49" charset="-122"/>
                </a:rPr>
                <a:t>0</a:t>
              </a:r>
              <a:endParaRPr lang="en-US" altLang="zh-CN" sz="1400" b="1">
                <a:latin typeface="Times New Roman" panose="02020603050405020304" pitchFamily="18" charset="0"/>
                <a:ea typeface="楷体_GB2312" panose="02010609030101010101" pitchFamily="49" charset="-122"/>
              </a:endParaRPr>
            </a:p>
          </p:txBody>
        </p:sp>
        <p:sp>
          <p:nvSpPr>
            <p:cNvPr id="17498" name="Text Box 79"/>
            <p:cNvSpPr txBox="1"/>
            <p:nvPr/>
          </p:nvSpPr>
          <p:spPr>
            <a:xfrm>
              <a:off x="2701" y="2206"/>
              <a:ext cx="532" cy="145"/>
            </a:xfrm>
            <a:prstGeom prst="rect">
              <a:avLst/>
            </a:prstGeom>
            <a:noFill/>
            <a:ln w="28575">
              <a:noFill/>
            </a:ln>
          </p:spPr>
          <p:txBody>
            <a:bodyPr lIns="0" tIns="0" rIns="0" bIns="0"/>
            <a:lstStyle/>
            <a:p>
              <a:pPr algn="just" eaLnBrk="0" hangingPunct="0"/>
              <a:r>
                <a:rPr lang="zh-CN" altLang="en-US" sz="1400" b="1" dirty="0">
                  <a:latin typeface="Times New Roman" panose="02020603050405020304" pitchFamily="18" charset="0"/>
                  <a:ea typeface="楷体_GB2312" panose="02010609030101010101" pitchFamily="49" charset="-122"/>
                </a:rPr>
                <a:t>字线</a:t>
              </a:r>
              <a:r>
                <a:rPr lang="en-US" altLang="zh-CN" sz="1400" b="1">
                  <a:latin typeface="Times New Roman" panose="02020603050405020304" pitchFamily="18" charset="0"/>
                  <a:ea typeface="楷体_GB2312" panose="02010609030101010101" pitchFamily="49" charset="-122"/>
                </a:rPr>
                <a:t>M-1</a:t>
              </a:r>
              <a:endParaRPr lang="en-US" altLang="zh-CN" sz="1400" b="1">
                <a:latin typeface="Times New Roman" panose="02020603050405020304" pitchFamily="18" charset="0"/>
                <a:ea typeface="楷体_GB2312" panose="02010609030101010101" pitchFamily="49" charset="-122"/>
              </a:endParaRPr>
            </a:p>
          </p:txBody>
        </p:sp>
      </p:grpSp>
      <p:grpSp>
        <p:nvGrpSpPr>
          <p:cNvPr id="5" name="Group 105"/>
          <p:cNvGrpSpPr/>
          <p:nvPr/>
        </p:nvGrpSpPr>
        <p:grpSpPr>
          <a:xfrm>
            <a:off x="3121025" y="1757363"/>
            <a:ext cx="3297238" cy="1595437"/>
            <a:chOff x="1958" y="1053"/>
            <a:chExt cx="2077" cy="1005"/>
          </a:xfrm>
        </p:grpSpPr>
        <p:sp>
          <p:nvSpPr>
            <p:cNvPr id="17482" name="Text Box 50"/>
            <p:cNvSpPr txBox="1"/>
            <p:nvPr/>
          </p:nvSpPr>
          <p:spPr>
            <a:xfrm>
              <a:off x="1958" y="1053"/>
              <a:ext cx="385" cy="156"/>
            </a:xfrm>
            <a:prstGeom prst="rect">
              <a:avLst/>
            </a:prstGeom>
            <a:noFill/>
            <a:ln w="28575" cap="flat" cmpd="sng">
              <a:solidFill>
                <a:schemeClr val="tx1"/>
              </a:solidFill>
              <a:prstDash val="solid"/>
              <a:miter/>
              <a:headEnd type="none" w="med" len="med"/>
              <a:tailEnd type="none" w="med" len="med"/>
            </a:ln>
          </p:spPr>
          <p:txBody>
            <a:bodyPr lIns="0" tIns="0" rIns="0" bIns="0"/>
            <a:lstStyle/>
            <a:p>
              <a:pPr algn="ctr" eaLnBrk="0" hangingPunct="0"/>
              <a:r>
                <a:rPr lang="en-US" altLang="zh-CN" sz="1600" b="1">
                  <a:latin typeface="Times New Roman" panose="02020603050405020304" pitchFamily="18" charset="0"/>
                  <a:ea typeface="楷体_GB2312" panose="02010609030101010101" pitchFamily="49" charset="-122"/>
                </a:rPr>
                <a:t>0,0</a:t>
              </a:r>
              <a:endParaRPr lang="en-US" altLang="zh-CN" sz="1600" b="1">
                <a:latin typeface="Times New Roman" panose="02020603050405020304" pitchFamily="18" charset="0"/>
                <a:ea typeface="楷体_GB2312" panose="02010609030101010101" pitchFamily="49" charset="-122"/>
              </a:endParaRPr>
            </a:p>
          </p:txBody>
        </p:sp>
        <p:sp>
          <p:nvSpPr>
            <p:cNvPr id="17483" name="Text Box 51"/>
            <p:cNvSpPr txBox="1"/>
            <p:nvPr/>
          </p:nvSpPr>
          <p:spPr>
            <a:xfrm>
              <a:off x="3548" y="1069"/>
              <a:ext cx="357" cy="164"/>
            </a:xfrm>
            <a:prstGeom prst="rect">
              <a:avLst/>
            </a:prstGeom>
            <a:noFill/>
            <a:ln w="28575" cap="flat" cmpd="sng">
              <a:solidFill>
                <a:schemeClr val="tx1"/>
              </a:solidFill>
              <a:prstDash val="solid"/>
              <a:miter/>
              <a:headEnd type="none" w="med" len="med"/>
              <a:tailEnd type="none" w="med" len="med"/>
            </a:ln>
          </p:spPr>
          <p:txBody>
            <a:bodyPr lIns="0" tIns="0" rIns="0" bIns="0"/>
            <a:lstStyle/>
            <a:p>
              <a:pPr algn="ctr" eaLnBrk="0" hangingPunct="0"/>
              <a:r>
                <a:rPr lang="en-US" altLang="zh-CN" sz="1600" b="1">
                  <a:latin typeface="Times New Roman" panose="02020603050405020304" pitchFamily="18" charset="0"/>
                  <a:ea typeface="楷体_GB2312" panose="02010609030101010101" pitchFamily="49" charset="-122"/>
                </a:rPr>
                <a:t>0,N-1</a:t>
              </a:r>
              <a:endParaRPr lang="en-US" altLang="zh-CN" sz="1600" b="1">
                <a:latin typeface="Times New Roman" panose="02020603050405020304" pitchFamily="18" charset="0"/>
                <a:ea typeface="楷体_GB2312" panose="02010609030101010101" pitchFamily="49" charset="-122"/>
              </a:endParaRPr>
            </a:p>
          </p:txBody>
        </p:sp>
        <p:sp>
          <p:nvSpPr>
            <p:cNvPr id="17484" name="Text Box 52"/>
            <p:cNvSpPr txBox="1"/>
            <p:nvPr/>
          </p:nvSpPr>
          <p:spPr>
            <a:xfrm>
              <a:off x="1958" y="1878"/>
              <a:ext cx="385" cy="156"/>
            </a:xfrm>
            <a:prstGeom prst="rect">
              <a:avLst/>
            </a:prstGeom>
            <a:noFill/>
            <a:ln w="28575" cap="flat" cmpd="sng">
              <a:solidFill>
                <a:schemeClr val="tx1"/>
              </a:solidFill>
              <a:prstDash val="solid"/>
              <a:miter/>
              <a:headEnd type="none" w="med" len="med"/>
              <a:tailEnd type="none" w="med" len="med"/>
            </a:ln>
          </p:spPr>
          <p:txBody>
            <a:bodyPr lIns="0" tIns="0" rIns="0" bIns="0"/>
            <a:lstStyle/>
            <a:p>
              <a:pPr algn="ctr" eaLnBrk="0" hangingPunct="0"/>
              <a:r>
                <a:rPr lang="en-US" altLang="zh-CN" sz="1600" b="1">
                  <a:latin typeface="Times New Roman" panose="02020603050405020304" pitchFamily="18" charset="0"/>
                  <a:ea typeface="楷体_GB2312" panose="02010609030101010101" pitchFamily="49" charset="-122"/>
                </a:rPr>
                <a:t>M-1,0</a:t>
              </a:r>
              <a:endParaRPr lang="en-US" altLang="zh-CN" sz="1600" b="1">
                <a:latin typeface="Times New Roman" panose="02020603050405020304" pitchFamily="18" charset="0"/>
                <a:ea typeface="楷体_GB2312" panose="02010609030101010101" pitchFamily="49" charset="-122"/>
              </a:endParaRPr>
            </a:p>
          </p:txBody>
        </p:sp>
        <p:sp>
          <p:nvSpPr>
            <p:cNvPr id="17485" name="Text Box 53"/>
            <p:cNvSpPr txBox="1"/>
            <p:nvPr/>
          </p:nvSpPr>
          <p:spPr>
            <a:xfrm>
              <a:off x="3548" y="1886"/>
              <a:ext cx="487" cy="148"/>
            </a:xfrm>
            <a:prstGeom prst="rect">
              <a:avLst/>
            </a:prstGeom>
            <a:noFill/>
            <a:ln w="28575" cap="flat" cmpd="sng">
              <a:solidFill>
                <a:schemeClr val="tx1"/>
              </a:solidFill>
              <a:prstDash val="solid"/>
              <a:miter/>
              <a:headEnd type="none" w="med" len="med"/>
              <a:tailEnd type="none" w="med" len="med"/>
            </a:ln>
          </p:spPr>
          <p:txBody>
            <a:bodyPr lIns="0" tIns="0" rIns="0" bIns="0"/>
            <a:lstStyle/>
            <a:p>
              <a:pPr algn="ctr" eaLnBrk="0" hangingPunct="0"/>
              <a:r>
                <a:rPr lang="en-US" altLang="zh-CN" sz="1600" b="1">
                  <a:latin typeface="Times New Roman" panose="02020603050405020304" pitchFamily="18" charset="0"/>
                  <a:ea typeface="楷体_GB2312" panose="02010609030101010101" pitchFamily="49" charset="-122"/>
                </a:rPr>
                <a:t>M-1,N-1</a:t>
              </a:r>
              <a:endParaRPr lang="en-US" altLang="zh-CN" sz="1600" b="1">
                <a:latin typeface="Times New Roman" panose="02020603050405020304" pitchFamily="18" charset="0"/>
                <a:ea typeface="楷体_GB2312" panose="02010609030101010101" pitchFamily="49" charset="-122"/>
              </a:endParaRPr>
            </a:p>
          </p:txBody>
        </p:sp>
        <p:sp>
          <p:nvSpPr>
            <p:cNvPr id="17486" name="Text Box 80"/>
            <p:cNvSpPr txBox="1"/>
            <p:nvPr/>
          </p:nvSpPr>
          <p:spPr>
            <a:xfrm>
              <a:off x="2877" y="1651"/>
              <a:ext cx="155" cy="241"/>
            </a:xfrm>
            <a:prstGeom prst="rect">
              <a:avLst/>
            </a:prstGeom>
            <a:noFill/>
            <a:ln w="28575">
              <a:noFill/>
            </a:ln>
          </p:spPr>
          <p:txBody>
            <a:bodyPr vert="eaVert"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t>
              </a:r>
              <a:endParaRPr lang="en-US" altLang="zh-CN" sz="1600" b="1">
                <a:latin typeface="Times New Roman" panose="02020603050405020304" pitchFamily="18" charset="0"/>
                <a:ea typeface="楷体_GB2312" panose="02010609030101010101" pitchFamily="49" charset="-122"/>
              </a:endParaRPr>
            </a:p>
          </p:txBody>
        </p:sp>
        <p:sp>
          <p:nvSpPr>
            <p:cNvPr id="17487" name="Text Box 81"/>
            <p:cNvSpPr txBox="1"/>
            <p:nvPr/>
          </p:nvSpPr>
          <p:spPr>
            <a:xfrm>
              <a:off x="2786" y="1068"/>
              <a:ext cx="323" cy="128"/>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t>
              </a:r>
              <a:endParaRPr lang="en-US" altLang="zh-CN" sz="1600" b="1">
                <a:latin typeface="Times New Roman" panose="02020603050405020304" pitchFamily="18" charset="0"/>
                <a:ea typeface="楷体_GB2312" panose="02010609030101010101" pitchFamily="49" charset="-122"/>
              </a:endParaRPr>
            </a:p>
          </p:txBody>
        </p:sp>
        <p:sp>
          <p:nvSpPr>
            <p:cNvPr id="17488" name="Text Box 82"/>
            <p:cNvSpPr txBox="1"/>
            <p:nvPr/>
          </p:nvSpPr>
          <p:spPr>
            <a:xfrm>
              <a:off x="2774" y="1918"/>
              <a:ext cx="299" cy="140"/>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t>
              </a:r>
              <a:endParaRPr lang="en-US" altLang="zh-CN" sz="1600" b="1">
                <a:latin typeface="Times New Roman" panose="02020603050405020304" pitchFamily="18" charset="0"/>
                <a:ea typeface="楷体_GB2312" panose="02010609030101010101" pitchFamily="49" charset="-122"/>
              </a:endParaRPr>
            </a:p>
          </p:txBody>
        </p:sp>
      </p:grpSp>
      <p:grpSp>
        <p:nvGrpSpPr>
          <p:cNvPr id="6" name="Group 111"/>
          <p:cNvGrpSpPr/>
          <p:nvPr/>
        </p:nvGrpSpPr>
        <p:grpSpPr>
          <a:xfrm>
            <a:off x="319088" y="1906588"/>
            <a:ext cx="2436812" cy="1820862"/>
            <a:chOff x="201" y="1147"/>
            <a:chExt cx="1535" cy="1147"/>
          </a:xfrm>
        </p:grpSpPr>
        <p:sp>
          <p:nvSpPr>
            <p:cNvPr id="17462" name="Text Box 8"/>
            <p:cNvSpPr txBox="1"/>
            <p:nvPr/>
          </p:nvSpPr>
          <p:spPr>
            <a:xfrm>
              <a:off x="1062" y="1173"/>
              <a:ext cx="258" cy="1121"/>
            </a:xfrm>
            <a:prstGeom prst="rect">
              <a:avLst/>
            </a:prstGeom>
            <a:noFill/>
            <a:ln w="28575" cap="flat" cmpd="sng">
              <a:solidFill>
                <a:schemeClr val="tx1"/>
              </a:solidFill>
              <a:prstDash val="solid"/>
              <a:miter/>
              <a:headEnd type="none" w="med" len="med"/>
              <a:tailEnd type="none" w="med" len="med"/>
            </a:ln>
          </p:spPr>
          <p:txBody>
            <a:bodyPr/>
            <a:lstStyle/>
            <a:p>
              <a:pPr algn="just" eaLnBrk="0" hangingPunct="0"/>
              <a:endParaRPr lang="en-US" altLang="zh-CN" sz="1600" b="1">
                <a:latin typeface="Times New Roman" panose="02020603050405020304" pitchFamily="18" charset="0"/>
                <a:ea typeface="楷体_GB2312" panose="02010609030101010101" pitchFamily="49" charset="-122"/>
              </a:endParaRPr>
            </a:p>
            <a:p>
              <a:pPr algn="just" eaLnBrk="0" hangingPunct="0"/>
              <a:r>
                <a:rPr lang="zh-CN" altLang="en-US" sz="1600" b="1" dirty="0">
                  <a:latin typeface="Times New Roman" panose="02020603050405020304" pitchFamily="18" charset="0"/>
                  <a:ea typeface="楷体_GB2312" panose="02010609030101010101" pitchFamily="49" charset="-122"/>
                </a:rPr>
                <a:t>地址译码器</a:t>
              </a:r>
              <a:endParaRPr lang="zh-CN" altLang="en-US" sz="1600" b="1" dirty="0">
                <a:latin typeface="Times New Roman" panose="02020603050405020304" pitchFamily="18" charset="0"/>
                <a:ea typeface="楷体_GB2312" panose="02010609030101010101" pitchFamily="49" charset="-122"/>
              </a:endParaRPr>
            </a:p>
          </p:txBody>
        </p:sp>
        <p:sp>
          <p:nvSpPr>
            <p:cNvPr id="17463" name="Line 18"/>
            <p:cNvSpPr/>
            <p:nvPr/>
          </p:nvSpPr>
          <p:spPr>
            <a:xfrm>
              <a:off x="1334" y="1321"/>
              <a:ext cx="322" cy="0"/>
            </a:xfrm>
            <a:prstGeom prst="line">
              <a:avLst/>
            </a:prstGeom>
            <a:ln w="28575" cap="flat" cmpd="sng">
              <a:solidFill>
                <a:schemeClr val="tx1"/>
              </a:solidFill>
              <a:prstDash val="solid"/>
              <a:headEnd type="none" w="med" len="med"/>
              <a:tailEnd type="triangle" w="sm" len="med"/>
            </a:ln>
          </p:spPr>
        </p:sp>
        <p:sp>
          <p:nvSpPr>
            <p:cNvPr id="17464" name="Line 19"/>
            <p:cNvSpPr/>
            <p:nvPr/>
          </p:nvSpPr>
          <p:spPr>
            <a:xfrm>
              <a:off x="1320" y="1523"/>
              <a:ext cx="416" cy="0"/>
            </a:xfrm>
            <a:prstGeom prst="line">
              <a:avLst/>
            </a:prstGeom>
            <a:ln w="28575" cap="flat" cmpd="sng">
              <a:solidFill>
                <a:schemeClr val="tx1"/>
              </a:solidFill>
              <a:prstDash val="solid"/>
              <a:headEnd type="none" w="med" len="med"/>
              <a:tailEnd type="triangle" w="sm" len="med"/>
            </a:ln>
          </p:spPr>
        </p:sp>
        <p:sp>
          <p:nvSpPr>
            <p:cNvPr id="17465" name="Line 20"/>
            <p:cNvSpPr/>
            <p:nvPr/>
          </p:nvSpPr>
          <p:spPr>
            <a:xfrm>
              <a:off x="1334" y="2202"/>
              <a:ext cx="314" cy="0"/>
            </a:xfrm>
            <a:prstGeom prst="line">
              <a:avLst/>
            </a:prstGeom>
            <a:ln w="28575" cap="flat" cmpd="sng">
              <a:solidFill>
                <a:schemeClr val="tx1"/>
              </a:solidFill>
              <a:prstDash val="solid"/>
              <a:headEnd type="none" w="med" len="med"/>
              <a:tailEnd type="triangle" w="sm" len="med"/>
            </a:ln>
          </p:spPr>
        </p:sp>
        <p:sp>
          <p:nvSpPr>
            <p:cNvPr id="17466" name="Text Box 35"/>
            <p:cNvSpPr txBox="1"/>
            <p:nvPr/>
          </p:nvSpPr>
          <p:spPr>
            <a:xfrm>
              <a:off x="1396" y="1147"/>
              <a:ext cx="161" cy="140"/>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a:t>
              </a:r>
              <a:r>
                <a:rPr lang="en-US" altLang="zh-CN" sz="1600" b="1" baseline="-25000">
                  <a:latin typeface="Times New Roman" panose="02020603050405020304" pitchFamily="18" charset="0"/>
                  <a:ea typeface="楷体_GB2312" panose="02010609030101010101" pitchFamily="49" charset="-122"/>
                </a:rPr>
                <a:t>0</a:t>
              </a:r>
              <a:endParaRPr lang="en-US" altLang="zh-CN" sz="1600" b="1">
                <a:latin typeface="Times New Roman" panose="02020603050405020304" pitchFamily="18" charset="0"/>
                <a:ea typeface="楷体_GB2312" panose="02010609030101010101" pitchFamily="49" charset="-122"/>
              </a:endParaRPr>
            </a:p>
          </p:txBody>
        </p:sp>
        <p:sp>
          <p:nvSpPr>
            <p:cNvPr id="17467" name="Text Box 36"/>
            <p:cNvSpPr txBox="1"/>
            <p:nvPr/>
          </p:nvSpPr>
          <p:spPr>
            <a:xfrm>
              <a:off x="1387" y="1355"/>
              <a:ext cx="184" cy="153"/>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a:t>
              </a:r>
              <a:r>
                <a:rPr lang="en-US" altLang="zh-CN" sz="1600" b="1" baseline="-25000">
                  <a:latin typeface="Times New Roman" panose="02020603050405020304" pitchFamily="18" charset="0"/>
                  <a:ea typeface="楷体_GB2312" panose="02010609030101010101" pitchFamily="49" charset="-122"/>
                </a:rPr>
                <a:t>1</a:t>
              </a:r>
              <a:endParaRPr lang="en-US" altLang="zh-CN" sz="1600" b="1">
                <a:latin typeface="Times New Roman" panose="02020603050405020304" pitchFamily="18" charset="0"/>
                <a:ea typeface="楷体_GB2312" panose="02010609030101010101" pitchFamily="49" charset="-122"/>
              </a:endParaRPr>
            </a:p>
          </p:txBody>
        </p:sp>
        <p:sp>
          <p:nvSpPr>
            <p:cNvPr id="17468" name="Text Box 37"/>
            <p:cNvSpPr txBox="1"/>
            <p:nvPr/>
          </p:nvSpPr>
          <p:spPr>
            <a:xfrm>
              <a:off x="1388" y="2040"/>
              <a:ext cx="207" cy="133"/>
            </a:xfrm>
            <a:prstGeom prst="rect">
              <a:avLst/>
            </a:prstGeom>
            <a:noFill/>
            <a:ln w="28575">
              <a:noFill/>
            </a:ln>
          </p:spPr>
          <p:txBody>
            <a:bodyPr lIns="0" tIns="0" rIns="0" bIns="0"/>
            <a:lstStyle/>
            <a:p>
              <a:pPr algn="just" eaLnBrk="0" hangingPunct="0"/>
              <a:r>
                <a:rPr lang="en-US" altLang="zh-CN" sz="1400" b="1">
                  <a:latin typeface="Times New Roman" panose="02020603050405020304" pitchFamily="18" charset="0"/>
                  <a:ea typeface="楷体_GB2312" panose="02010609030101010101" pitchFamily="49" charset="-122"/>
                </a:rPr>
                <a:t>a</a:t>
              </a:r>
              <a:r>
                <a:rPr lang="en-US" altLang="zh-CN" sz="1400" b="1" baseline="-25000">
                  <a:latin typeface="Times New Roman" panose="02020603050405020304" pitchFamily="18" charset="0"/>
                  <a:ea typeface="楷体_GB2312" panose="02010609030101010101" pitchFamily="49" charset="-122"/>
                </a:rPr>
                <a:t>M-1</a:t>
              </a:r>
              <a:endParaRPr lang="en-US" altLang="zh-CN" sz="1400" b="1">
                <a:latin typeface="Times New Roman" panose="02020603050405020304" pitchFamily="18" charset="0"/>
                <a:ea typeface="楷体_GB2312" panose="02010609030101010101" pitchFamily="49" charset="-122"/>
              </a:endParaRPr>
            </a:p>
          </p:txBody>
        </p:sp>
        <p:sp>
          <p:nvSpPr>
            <p:cNvPr id="17469" name="Text Box 38"/>
            <p:cNvSpPr txBox="1"/>
            <p:nvPr/>
          </p:nvSpPr>
          <p:spPr>
            <a:xfrm>
              <a:off x="1416" y="1725"/>
              <a:ext cx="155" cy="242"/>
            </a:xfrm>
            <a:prstGeom prst="rect">
              <a:avLst/>
            </a:prstGeom>
            <a:noFill/>
            <a:ln w="28575">
              <a:noFill/>
            </a:ln>
          </p:spPr>
          <p:txBody>
            <a:bodyPr vert="eaVert"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t>
              </a:r>
              <a:endParaRPr lang="en-US" altLang="zh-CN" sz="1600" b="1">
                <a:latin typeface="Times New Roman" panose="02020603050405020304" pitchFamily="18" charset="0"/>
                <a:ea typeface="楷体_GB2312" panose="02010609030101010101" pitchFamily="49" charset="-122"/>
              </a:endParaRPr>
            </a:p>
          </p:txBody>
        </p:sp>
        <p:sp>
          <p:nvSpPr>
            <p:cNvPr id="17470" name="Line 39"/>
            <p:cNvSpPr/>
            <p:nvPr/>
          </p:nvSpPr>
          <p:spPr>
            <a:xfrm>
              <a:off x="370" y="1445"/>
              <a:ext cx="257" cy="0"/>
            </a:xfrm>
            <a:prstGeom prst="line">
              <a:avLst/>
            </a:prstGeom>
            <a:ln w="28575" cap="flat" cmpd="sng">
              <a:solidFill>
                <a:schemeClr val="tx1"/>
              </a:solidFill>
              <a:prstDash val="solid"/>
              <a:headEnd type="none" w="med" len="med"/>
              <a:tailEnd type="triangle" w="sm" len="med"/>
            </a:ln>
          </p:spPr>
        </p:sp>
        <p:sp>
          <p:nvSpPr>
            <p:cNvPr id="17471" name="Line 40"/>
            <p:cNvSpPr/>
            <p:nvPr/>
          </p:nvSpPr>
          <p:spPr>
            <a:xfrm>
              <a:off x="370" y="1609"/>
              <a:ext cx="257" cy="0"/>
            </a:xfrm>
            <a:prstGeom prst="line">
              <a:avLst/>
            </a:prstGeom>
            <a:ln w="28575" cap="flat" cmpd="sng">
              <a:solidFill>
                <a:schemeClr val="tx1"/>
              </a:solidFill>
              <a:prstDash val="solid"/>
              <a:headEnd type="none" w="med" len="med"/>
              <a:tailEnd type="triangle" w="sm" len="med"/>
            </a:ln>
          </p:spPr>
        </p:sp>
        <p:sp>
          <p:nvSpPr>
            <p:cNvPr id="17472" name="Line 41"/>
            <p:cNvSpPr/>
            <p:nvPr/>
          </p:nvSpPr>
          <p:spPr>
            <a:xfrm>
              <a:off x="370" y="2107"/>
              <a:ext cx="257" cy="0"/>
            </a:xfrm>
            <a:prstGeom prst="line">
              <a:avLst/>
            </a:prstGeom>
            <a:ln w="28575" cap="flat" cmpd="sng">
              <a:solidFill>
                <a:schemeClr val="tx1"/>
              </a:solidFill>
              <a:prstDash val="solid"/>
              <a:headEnd type="none" w="med" len="med"/>
              <a:tailEnd type="triangle" w="sm" len="med"/>
            </a:ln>
          </p:spPr>
        </p:sp>
        <p:sp>
          <p:nvSpPr>
            <p:cNvPr id="17473" name="Text Box 42"/>
            <p:cNvSpPr txBox="1"/>
            <p:nvPr/>
          </p:nvSpPr>
          <p:spPr>
            <a:xfrm>
              <a:off x="238" y="1746"/>
              <a:ext cx="156" cy="241"/>
            </a:xfrm>
            <a:prstGeom prst="rect">
              <a:avLst/>
            </a:prstGeom>
            <a:noFill/>
            <a:ln w="28575">
              <a:noFill/>
            </a:ln>
          </p:spPr>
          <p:txBody>
            <a:bodyPr vert="eaVert"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t>
              </a:r>
              <a:endParaRPr lang="en-US" altLang="zh-CN" sz="1600" b="1">
                <a:latin typeface="Times New Roman" panose="02020603050405020304" pitchFamily="18" charset="0"/>
                <a:ea typeface="楷体_GB2312" panose="02010609030101010101" pitchFamily="49" charset="-122"/>
              </a:endParaRPr>
            </a:p>
          </p:txBody>
        </p:sp>
        <p:sp>
          <p:nvSpPr>
            <p:cNvPr id="17474" name="Text Box 43"/>
            <p:cNvSpPr txBox="1"/>
            <p:nvPr/>
          </p:nvSpPr>
          <p:spPr>
            <a:xfrm>
              <a:off x="216" y="1272"/>
              <a:ext cx="139" cy="140"/>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a:t>
              </a:r>
              <a:r>
                <a:rPr lang="en-US" altLang="zh-CN" sz="1600" b="1" baseline="-25000">
                  <a:latin typeface="Times New Roman" panose="02020603050405020304" pitchFamily="18" charset="0"/>
                  <a:ea typeface="楷体_GB2312" panose="02010609030101010101" pitchFamily="49" charset="-122"/>
                </a:rPr>
                <a:t>0</a:t>
              </a:r>
              <a:endParaRPr lang="en-US" altLang="zh-CN" sz="1600" b="1">
                <a:latin typeface="Times New Roman" panose="02020603050405020304" pitchFamily="18" charset="0"/>
                <a:ea typeface="楷体_GB2312" panose="02010609030101010101" pitchFamily="49" charset="-122"/>
              </a:endParaRPr>
            </a:p>
          </p:txBody>
        </p:sp>
        <p:sp>
          <p:nvSpPr>
            <p:cNvPr id="17475" name="Text Box 44"/>
            <p:cNvSpPr txBox="1"/>
            <p:nvPr/>
          </p:nvSpPr>
          <p:spPr>
            <a:xfrm>
              <a:off x="216" y="1443"/>
              <a:ext cx="139" cy="140"/>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a:t>
              </a:r>
              <a:r>
                <a:rPr lang="en-US" altLang="zh-CN" sz="1600" b="1" baseline="-25000">
                  <a:latin typeface="Times New Roman" panose="02020603050405020304" pitchFamily="18" charset="0"/>
                  <a:ea typeface="楷体_GB2312" panose="02010609030101010101" pitchFamily="49" charset="-122"/>
                </a:rPr>
                <a:t>1</a:t>
              </a:r>
              <a:endParaRPr lang="en-US" altLang="zh-CN" sz="1600" b="1">
                <a:latin typeface="Times New Roman" panose="02020603050405020304" pitchFamily="18" charset="0"/>
                <a:ea typeface="楷体_GB2312" panose="02010609030101010101" pitchFamily="49" charset="-122"/>
              </a:endParaRPr>
            </a:p>
          </p:txBody>
        </p:sp>
        <p:sp>
          <p:nvSpPr>
            <p:cNvPr id="17476" name="Text Box 45"/>
            <p:cNvSpPr txBox="1"/>
            <p:nvPr/>
          </p:nvSpPr>
          <p:spPr>
            <a:xfrm>
              <a:off x="201" y="1924"/>
              <a:ext cx="238" cy="152"/>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a:t>
              </a:r>
              <a:r>
                <a:rPr lang="en-US" altLang="zh-CN" sz="1600" b="1" baseline="-25000">
                  <a:latin typeface="Times New Roman" panose="02020603050405020304" pitchFamily="18" charset="0"/>
                  <a:ea typeface="楷体_GB2312" panose="02010609030101010101" pitchFamily="49" charset="-122"/>
                </a:rPr>
                <a:t>L-1</a:t>
              </a:r>
              <a:endParaRPr lang="en-US" altLang="zh-CN" sz="1600" b="1">
                <a:latin typeface="Times New Roman" panose="02020603050405020304" pitchFamily="18" charset="0"/>
                <a:ea typeface="楷体_GB2312" panose="02010609030101010101" pitchFamily="49" charset="-122"/>
              </a:endParaRPr>
            </a:p>
          </p:txBody>
        </p:sp>
        <p:sp>
          <p:nvSpPr>
            <p:cNvPr id="17477" name="Text Box 95"/>
            <p:cNvSpPr txBox="1"/>
            <p:nvPr/>
          </p:nvSpPr>
          <p:spPr>
            <a:xfrm>
              <a:off x="634" y="1173"/>
              <a:ext cx="257" cy="1121"/>
            </a:xfrm>
            <a:prstGeom prst="rect">
              <a:avLst/>
            </a:prstGeom>
            <a:noFill/>
            <a:ln w="28575" cap="flat" cmpd="sng">
              <a:solidFill>
                <a:schemeClr val="tx1"/>
              </a:solidFill>
              <a:prstDash val="solid"/>
              <a:miter/>
              <a:headEnd type="none" w="med" len="med"/>
              <a:tailEnd type="none" w="med" len="med"/>
            </a:ln>
          </p:spPr>
          <p:txBody>
            <a:bodyPr/>
            <a:lstStyle/>
            <a:p>
              <a:pPr algn="just" eaLnBrk="0" hangingPunct="0"/>
              <a:endParaRPr lang="en-US" altLang="zh-CN" sz="1600" b="1">
                <a:latin typeface="Times New Roman" panose="02020603050405020304" pitchFamily="18" charset="0"/>
                <a:ea typeface="楷体_GB2312" panose="02010609030101010101" pitchFamily="49" charset="-122"/>
              </a:endParaRPr>
            </a:p>
            <a:p>
              <a:pPr algn="just" eaLnBrk="0" hangingPunct="0"/>
              <a:r>
                <a:rPr lang="zh-CN" altLang="en-US" sz="1600" b="1" dirty="0">
                  <a:latin typeface="Times New Roman" panose="02020603050405020304" pitchFamily="18" charset="0"/>
                  <a:ea typeface="楷体_GB2312" panose="02010609030101010101" pitchFamily="49" charset="-122"/>
                </a:rPr>
                <a:t>地址寄存器</a:t>
              </a:r>
              <a:endParaRPr lang="zh-CN" altLang="en-US" sz="1600" b="1" dirty="0">
                <a:latin typeface="Times New Roman" panose="02020603050405020304" pitchFamily="18" charset="0"/>
                <a:ea typeface="楷体_GB2312" panose="02010609030101010101" pitchFamily="49" charset="-122"/>
              </a:endParaRPr>
            </a:p>
          </p:txBody>
        </p:sp>
        <p:sp>
          <p:nvSpPr>
            <p:cNvPr id="17478" name="Line 96"/>
            <p:cNvSpPr/>
            <p:nvPr/>
          </p:nvSpPr>
          <p:spPr>
            <a:xfrm>
              <a:off x="891" y="1461"/>
              <a:ext cx="170" cy="0"/>
            </a:xfrm>
            <a:prstGeom prst="line">
              <a:avLst/>
            </a:prstGeom>
            <a:ln w="28575" cap="flat" cmpd="sng">
              <a:solidFill>
                <a:schemeClr val="tx1"/>
              </a:solidFill>
              <a:prstDash val="solid"/>
              <a:headEnd type="none" w="med" len="med"/>
              <a:tailEnd type="triangle" w="med" len="med"/>
            </a:ln>
          </p:spPr>
        </p:sp>
        <p:sp>
          <p:nvSpPr>
            <p:cNvPr id="17479" name="Line 97"/>
            <p:cNvSpPr/>
            <p:nvPr/>
          </p:nvSpPr>
          <p:spPr>
            <a:xfrm>
              <a:off x="891" y="1617"/>
              <a:ext cx="170" cy="0"/>
            </a:xfrm>
            <a:prstGeom prst="line">
              <a:avLst/>
            </a:prstGeom>
            <a:ln w="28575" cap="flat" cmpd="sng">
              <a:solidFill>
                <a:schemeClr val="tx1"/>
              </a:solidFill>
              <a:prstDash val="solid"/>
              <a:headEnd type="none" w="med" len="med"/>
              <a:tailEnd type="triangle" w="med" len="med"/>
            </a:ln>
          </p:spPr>
        </p:sp>
        <p:sp>
          <p:nvSpPr>
            <p:cNvPr id="17480" name="Line 98"/>
            <p:cNvSpPr/>
            <p:nvPr/>
          </p:nvSpPr>
          <p:spPr>
            <a:xfrm>
              <a:off x="891" y="2122"/>
              <a:ext cx="170" cy="0"/>
            </a:xfrm>
            <a:prstGeom prst="line">
              <a:avLst/>
            </a:prstGeom>
            <a:ln w="28575" cap="flat" cmpd="sng">
              <a:solidFill>
                <a:schemeClr val="tx1"/>
              </a:solidFill>
              <a:prstDash val="solid"/>
              <a:headEnd type="none" w="med" len="med"/>
              <a:tailEnd type="triangle" w="med" len="med"/>
            </a:ln>
          </p:spPr>
        </p:sp>
        <p:sp>
          <p:nvSpPr>
            <p:cNvPr id="17481" name="Text Box 99"/>
            <p:cNvSpPr txBox="1"/>
            <p:nvPr/>
          </p:nvSpPr>
          <p:spPr>
            <a:xfrm>
              <a:off x="934" y="1758"/>
              <a:ext cx="156" cy="241"/>
            </a:xfrm>
            <a:prstGeom prst="rect">
              <a:avLst/>
            </a:prstGeom>
            <a:noFill/>
            <a:ln w="28575">
              <a:noFill/>
            </a:ln>
          </p:spPr>
          <p:txBody>
            <a:bodyPr vert="eaVert"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t>
              </a:r>
              <a:endParaRPr lang="en-US" altLang="zh-CN" sz="1600" b="1">
                <a:latin typeface="Times New Roman" panose="02020603050405020304" pitchFamily="18" charset="0"/>
                <a:ea typeface="楷体_GB2312" panose="02010609030101010101" pitchFamily="49" charset="-122"/>
              </a:endParaRPr>
            </a:p>
          </p:txBody>
        </p:sp>
      </p:grpSp>
      <p:grpSp>
        <p:nvGrpSpPr>
          <p:cNvPr id="7" name="Group 110"/>
          <p:cNvGrpSpPr/>
          <p:nvPr/>
        </p:nvGrpSpPr>
        <p:grpSpPr>
          <a:xfrm>
            <a:off x="2838450" y="1597025"/>
            <a:ext cx="4265613" cy="2763838"/>
            <a:chOff x="1788" y="952"/>
            <a:chExt cx="2687" cy="1741"/>
          </a:xfrm>
        </p:grpSpPr>
        <p:sp>
          <p:nvSpPr>
            <p:cNvPr id="17447" name="Line 61"/>
            <p:cNvSpPr/>
            <p:nvPr/>
          </p:nvSpPr>
          <p:spPr>
            <a:xfrm flipH="1">
              <a:off x="3439" y="1132"/>
              <a:ext cx="109" cy="0"/>
            </a:xfrm>
            <a:prstGeom prst="line">
              <a:avLst/>
            </a:prstGeom>
            <a:ln w="28575" cap="flat" cmpd="sng">
              <a:solidFill>
                <a:schemeClr val="tx1"/>
              </a:solidFill>
              <a:prstDash val="solid"/>
              <a:headEnd type="none" w="med" len="med"/>
              <a:tailEnd type="none" w="med" len="med"/>
            </a:ln>
          </p:spPr>
        </p:sp>
        <p:sp>
          <p:nvSpPr>
            <p:cNvPr id="17448" name="Text Box 93"/>
            <p:cNvSpPr txBox="1"/>
            <p:nvPr/>
          </p:nvSpPr>
          <p:spPr>
            <a:xfrm>
              <a:off x="3979" y="2417"/>
              <a:ext cx="156" cy="241"/>
            </a:xfrm>
            <a:prstGeom prst="rect">
              <a:avLst/>
            </a:prstGeom>
            <a:noFill/>
            <a:ln w="28575">
              <a:noFill/>
            </a:ln>
          </p:spPr>
          <p:txBody>
            <a:bodyPr vert="eaVert"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t>
              </a:r>
              <a:endParaRPr lang="en-US" altLang="zh-CN" sz="1600" b="1">
                <a:latin typeface="Times New Roman" panose="02020603050405020304" pitchFamily="18" charset="0"/>
                <a:ea typeface="楷体_GB2312" panose="02010609030101010101" pitchFamily="49" charset="-122"/>
              </a:endParaRPr>
            </a:p>
          </p:txBody>
        </p:sp>
        <p:sp>
          <p:nvSpPr>
            <p:cNvPr id="17449" name="Line 57"/>
            <p:cNvSpPr/>
            <p:nvPr/>
          </p:nvSpPr>
          <p:spPr>
            <a:xfrm flipH="1">
              <a:off x="1834" y="1132"/>
              <a:ext cx="124" cy="0"/>
            </a:xfrm>
            <a:prstGeom prst="line">
              <a:avLst/>
            </a:prstGeom>
            <a:ln w="28575" cap="flat" cmpd="sng">
              <a:solidFill>
                <a:schemeClr val="tx1"/>
              </a:solidFill>
              <a:prstDash val="solid"/>
              <a:headEnd type="none" w="med" len="med"/>
              <a:tailEnd type="none" w="med" len="med"/>
            </a:ln>
          </p:spPr>
        </p:sp>
        <p:sp>
          <p:nvSpPr>
            <p:cNvPr id="17450" name="Line 58"/>
            <p:cNvSpPr/>
            <p:nvPr/>
          </p:nvSpPr>
          <p:spPr>
            <a:xfrm>
              <a:off x="1834" y="1132"/>
              <a:ext cx="0" cy="1561"/>
            </a:xfrm>
            <a:prstGeom prst="line">
              <a:avLst/>
            </a:prstGeom>
            <a:ln w="28575" cap="flat" cmpd="sng">
              <a:solidFill>
                <a:schemeClr val="tx1"/>
              </a:solidFill>
              <a:prstDash val="solid"/>
              <a:headEnd type="none" w="med" len="med"/>
              <a:tailEnd type="none" w="med" len="med"/>
            </a:ln>
          </p:spPr>
        </p:sp>
        <p:sp>
          <p:nvSpPr>
            <p:cNvPr id="17451" name="Line 62"/>
            <p:cNvSpPr/>
            <p:nvPr/>
          </p:nvSpPr>
          <p:spPr>
            <a:xfrm>
              <a:off x="3439" y="1132"/>
              <a:ext cx="0" cy="1176"/>
            </a:xfrm>
            <a:prstGeom prst="line">
              <a:avLst/>
            </a:prstGeom>
            <a:ln w="28575" cap="flat" cmpd="sng">
              <a:solidFill>
                <a:schemeClr val="tx1"/>
              </a:solidFill>
              <a:prstDash val="solid"/>
              <a:headEnd type="none" w="med" len="med"/>
              <a:tailEnd type="none" w="med" len="med"/>
            </a:ln>
          </p:spPr>
        </p:sp>
        <p:sp>
          <p:nvSpPr>
            <p:cNvPr id="17452" name="Line 68"/>
            <p:cNvSpPr/>
            <p:nvPr/>
          </p:nvSpPr>
          <p:spPr>
            <a:xfrm flipH="1">
              <a:off x="1834" y="1965"/>
              <a:ext cx="124" cy="0"/>
            </a:xfrm>
            <a:prstGeom prst="line">
              <a:avLst/>
            </a:prstGeom>
            <a:ln w="28575" cap="flat" cmpd="sng">
              <a:solidFill>
                <a:schemeClr val="tx1"/>
              </a:solidFill>
              <a:prstDash val="solid"/>
              <a:headEnd type="none" w="med" len="med"/>
              <a:tailEnd type="none" w="med" len="med"/>
            </a:ln>
          </p:spPr>
        </p:sp>
        <p:sp>
          <p:nvSpPr>
            <p:cNvPr id="17453" name="Line 70"/>
            <p:cNvSpPr/>
            <p:nvPr/>
          </p:nvSpPr>
          <p:spPr>
            <a:xfrm flipH="1">
              <a:off x="3439" y="1957"/>
              <a:ext cx="109" cy="0"/>
            </a:xfrm>
            <a:prstGeom prst="line">
              <a:avLst/>
            </a:prstGeom>
            <a:ln w="28575" cap="flat" cmpd="sng">
              <a:solidFill>
                <a:schemeClr val="tx1"/>
              </a:solidFill>
              <a:prstDash val="solid"/>
              <a:headEnd type="none" w="med" len="med"/>
              <a:tailEnd type="none" w="med" len="med"/>
            </a:ln>
          </p:spPr>
        </p:sp>
        <p:sp>
          <p:nvSpPr>
            <p:cNvPr id="17454" name="AutoShape 74"/>
            <p:cNvSpPr/>
            <p:nvPr/>
          </p:nvSpPr>
          <p:spPr>
            <a:xfrm>
              <a:off x="1818" y="1947"/>
              <a:ext cx="31" cy="38"/>
            </a:xfrm>
            <a:prstGeom prst="flowChartConnector">
              <a:avLst/>
            </a:prstGeom>
            <a:noFill/>
            <a:ln w="28575" cap="flat" cmpd="sng">
              <a:solidFill>
                <a:schemeClr val="tx1"/>
              </a:solidFill>
              <a:prstDash val="solid"/>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17455" name="AutoShape 76"/>
            <p:cNvSpPr/>
            <p:nvPr/>
          </p:nvSpPr>
          <p:spPr>
            <a:xfrm>
              <a:off x="3427" y="1934"/>
              <a:ext cx="31" cy="39"/>
            </a:xfrm>
            <a:prstGeom prst="flowChartConnector">
              <a:avLst/>
            </a:prstGeom>
            <a:noFill/>
            <a:ln w="28575" cap="flat" cmpd="sng">
              <a:solidFill>
                <a:schemeClr val="tx1"/>
              </a:solidFill>
              <a:prstDash val="solid"/>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17456" name="Text Box 83"/>
            <p:cNvSpPr txBox="1"/>
            <p:nvPr/>
          </p:nvSpPr>
          <p:spPr>
            <a:xfrm>
              <a:off x="1788" y="964"/>
              <a:ext cx="204" cy="140"/>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D</a:t>
              </a:r>
              <a:r>
                <a:rPr lang="en-US" altLang="zh-CN" sz="1600" b="1" baseline="-25000">
                  <a:latin typeface="Times New Roman" panose="02020603050405020304" pitchFamily="18" charset="0"/>
                  <a:ea typeface="楷体_GB2312" panose="02010609030101010101" pitchFamily="49" charset="-122"/>
                </a:rPr>
                <a:t>0</a:t>
              </a:r>
              <a:endParaRPr lang="en-US" altLang="zh-CN" sz="1600" b="1">
                <a:latin typeface="Times New Roman" panose="02020603050405020304" pitchFamily="18" charset="0"/>
                <a:ea typeface="楷体_GB2312" panose="02010609030101010101" pitchFamily="49" charset="-122"/>
              </a:endParaRPr>
            </a:p>
          </p:txBody>
        </p:sp>
        <p:sp>
          <p:nvSpPr>
            <p:cNvPr id="17457" name="Text Box 86"/>
            <p:cNvSpPr txBox="1"/>
            <p:nvPr/>
          </p:nvSpPr>
          <p:spPr>
            <a:xfrm>
              <a:off x="3295" y="952"/>
              <a:ext cx="293" cy="140"/>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D</a:t>
              </a:r>
              <a:r>
                <a:rPr lang="en-US" altLang="zh-CN" sz="1600" b="1" baseline="-25000">
                  <a:latin typeface="Times New Roman" panose="02020603050405020304" pitchFamily="18" charset="0"/>
                  <a:ea typeface="楷体_GB2312" panose="02010609030101010101" pitchFamily="49" charset="-122"/>
                </a:rPr>
                <a:t>N-1</a:t>
              </a:r>
              <a:endParaRPr lang="en-US" altLang="zh-CN" sz="1600" b="1">
                <a:latin typeface="Times New Roman" panose="02020603050405020304" pitchFamily="18" charset="0"/>
                <a:ea typeface="楷体_GB2312" panose="02010609030101010101" pitchFamily="49" charset="-122"/>
              </a:endParaRPr>
            </a:p>
          </p:txBody>
        </p:sp>
        <p:sp>
          <p:nvSpPr>
            <p:cNvPr id="17458" name="Line 89"/>
            <p:cNvSpPr/>
            <p:nvPr/>
          </p:nvSpPr>
          <p:spPr>
            <a:xfrm>
              <a:off x="3427" y="2315"/>
              <a:ext cx="1048" cy="0"/>
            </a:xfrm>
            <a:prstGeom prst="line">
              <a:avLst/>
            </a:prstGeom>
            <a:ln w="28575" cap="flat" cmpd="sng">
              <a:solidFill>
                <a:schemeClr val="tx1"/>
              </a:solidFill>
              <a:prstDash val="solid"/>
              <a:headEnd type="none" w="med" len="med"/>
              <a:tailEnd type="none" w="med" len="med"/>
            </a:ln>
          </p:spPr>
        </p:sp>
        <p:sp>
          <p:nvSpPr>
            <p:cNvPr id="17459" name="Line 94"/>
            <p:cNvSpPr/>
            <p:nvPr/>
          </p:nvSpPr>
          <p:spPr>
            <a:xfrm flipH="1">
              <a:off x="1834" y="2689"/>
              <a:ext cx="2540" cy="0"/>
            </a:xfrm>
            <a:prstGeom prst="line">
              <a:avLst/>
            </a:prstGeom>
            <a:ln w="28575" cap="flat" cmpd="sng">
              <a:solidFill>
                <a:schemeClr val="tx1"/>
              </a:solidFill>
              <a:prstDash val="solid"/>
              <a:headEnd type="none" w="med" len="med"/>
              <a:tailEnd type="none" w="med" len="med"/>
            </a:ln>
          </p:spPr>
        </p:sp>
        <p:sp>
          <p:nvSpPr>
            <p:cNvPr id="17460" name="Text Box 101"/>
            <p:cNvSpPr txBox="1"/>
            <p:nvPr/>
          </p:nvSpPr>
          <p:spPr>
            <a:xfrm>
              <a:off x="1843" y="1421"/>
              <a:ext cx="113" cy="354"/>
            </a:xfrm>
            <a:prstGeom prst="rect">
              <a:avLst/>
            </a:prstGeom>
            <a:noFill/>
            <a:ln w="28575">
              <a:noFill/>
            </a:ln>
          </p:spPr>
          <p:txBody>
            <a:bodyPr lIns="0" tIns="0" rIns="0" bIns="0"/>
            <a:lstStyle/>
            <a:p>
              <a:pPr algn="ctr" eaLnBrk="0" hangingPunct="0"/>
              <a:r>
                <a:rPr lang="zh-CN" altLang="en-US" sz="1400" b="1" dirty="0">
                  <a:latin typeface="Times New Roman" panose="02020603050405020304" pitchFamily="18" charset="0"/>
                  <a:ea typeface="楷体_GB2312" panose="02010609030101010101" pitchFamily="49" charset="-122"/>
                </a:rPr>
                <a:t>位线</a:t>
              </a:r>
              <a:endParaRPr lang="zh-CN" altLang="en-US" sz="1400" b="1" dirty="0">
                <a:latin typeface="Times New Roman" panose="02020603050405020304" pitchFamily="18" charset="0"/>
                <a:ea typeface="楷体_GB2312" panose="02010609030101010101" pitchFamily="49" charset="-122"/>
              </a:endParaRPr>
            </a:p>
            <a:p>
              <a:pPr algn="ctr" eaLnBrk="0" hangingPunct="0"/>
              <a:r>
                <a:rPr lang="en-US" altLang="zh-CN" sz="1400" b="1">
                  <a:latin typeface="Times New Roman" panose="02020603050405020304" pitchFamily="18" charset="0"/>
                  <a:ea typeface="楷体_GB2312" panose="02010609030101010101" pitchFamily="49" charset="-122"/>
                </a:rPr>
                <a:t>0</a:t>
              </a:r>
              <a:endParaRPr lang="en-US" altLang="zh-CN" sz="1400" b="1">
                <a:latin typeface="Times New Roman" panose="02020603050405020304" pitchFamily="18" charset="0"/>
                <a:ea typeface="楷体_GB2312" panose="02010609030101010101" pitchFamily="49" charset="-122"/>
              </a:endParaRPr>
            </a:p>
          </p:txBody>
        </p:sp>
        <p:sp>
          <p:nvSpPr>
            <p:cNvPr id="17461" name="Text Box 102"/>
            <p:cNvSpPr txBox="1"/>
            <p:nvPr/>
          </p:nvSpPr>
          <p:spPr>
            <a:xfrm>
              <a:off x="3457" y="1421"/>
              <a:ext cx="203" cy="354"/>
            </a:xfrm>
            <a:prstGeom prst="rect">
              <a:avLst/>
            </a:prstGeom>
            <a:noFill/>
            <a:ln w="28575">
              <a:noFill/>
            </a:ln>
          </p:spPr>
          <p:txBody>
            <a:bodyPr lIns="0" tIns="0" rIns="0" bIns="0"/>
            <a:lstStyle/>
            <a:p>
              <a:pPr algn="ctr" eaLnBrk="0" hangingPunct="0"/>
              <a:r>
                <a:rPr lang="zh-CN" altLang="en-US" sz="1400" b="1" dirty="0">
                  <a:latin typeface="Times New Roman" panose="02020603050405020304" pitchFamily="18" charset="0"/>
                  <a:ea typeface="楷体_GB2312" panose="02010609030101010101" pitchFamily="49" charset="-122"/>
                </a:rPr>
                <a:t>位线</a:t>
              </a:r>
              <a:endParaRPr lang="zh-CN" altLang="en-US" sz="1400" b="1" dirty="0">
                <a:latin typeface="Times New Roman" panose="02020603050405020304" pitchFamily="18" charset="0"/>
                <a:ea typeface="楷体_GB2312" panose="02010609030101010101" pitchFamily="49" charset="-122"/>
              </a:endParaRPr>
            </a:p>
            <a:p>
              <a:pPr algn="ctr" eaLnBrk="0" hangingPunct="0"/>
              <a:r>
                <a:rPr lang="en-US" altLang="zh-CN" sz="1400" b="1">
                  <a:latin typeface="Times New Roman" panose="02020603050405020304" pitchFamily="18" charset="0"/>
                  <a:ea typeface="楷体_GB2312" panose="02010609030101010101" pitchFamily="49" charset="-122"/>
                </a:rPr>
                <a:t>N-1</a:t>
              </a:r>
              <a:endParaRPr lang="en-US" altLang="zh-CN" sz="1400" b="1">
                <a:latin typeface="Times New Roman" panose="02020603050405020304" pitchFamily="18" charset="0"/>
                <a:ea typeface="楷体_GB2312" panose="02010609030101010101" pitchFamily="49" charset="-122"/>
              </a:endParaRPr>
            </a:p>
          </p:txBody>
        </p:sp>
      </p:grpSp>
      <p:sp>
        <p:nvSpPr>
          <p:cNvPr id="32871" name="Rectangle 103"/>
          <p:cNvSpPr/>
          <p:nvPr/>
        </p:nvSpPr>
        <p:spPr>
          <a:xfrm>
            <a:off x="752475" y="1450975"/>
            <a:ext cx="7734300" cy="3762375"/>
          </a:xfrm>
          <a:prstGeom prst="rect">
            <a:avLst/>
          </a:prstGeom>
          <a:noFill/>
          <a:ln w="28575" cap="flat" cmpd="sng">
            <a:solidFill>
              <a:schemeClr val="accent2"/>
            </a:solidFill>
            <a:prstDash val="dash"/>
            <a:miter/>
            <a:headEnd type="none" w="med" len="med"/>
            <a:tailEnd type="none" w="med" len="med"/>
          </a:ln>
        </p:spPr>
        <p:txBody>
          <a:bodyPr anchor="ctr">
            <a:spAutoFit/>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32872" name="Text Box 104"/>
          <p:cNvSpPr txBox="1"/>
          <p:nvPr/>
        </p:nvSpPr>
        <p:spPr>
          <a:xfrm>
            <a:off x="2627313" y="836613"/>
            <a:ext cx="4365625" cy="457200"/>
          </a:xfrm>
          <a:prstGeom prst="rect">
            <a:avLst/>
          </a:prstGeom>
          <a:noFill/>
          <a:ln w="9525">
            <a:noFill/>
          </a:ln>
        </p:spPr>
        <p:txBody>
          <a:bodyPr>
            <a:spAutoFit/>
          </a:bodyPr>
          <a:lstStyle/>
          <a:p>
            <a:pPr>
              <a:spcBef>
                <a:spcPct val="50000"/>
              </a:spcBef>
            </a:pPr>
            <a:r>
              <a:rPr lang="zh-CN" altLang="en-US" sz="2400" b="1" dirty="0">
                <a:latin typeface="Arial Narrow" panose="020B0606020202030204" pitchFamily="34" charset="0"/>
                <a:ea typeface="楷体_GB2312" panose="02010609030101010101" pitchFamily="49" charset="-122"/>
              </a:rPr>
              <a:t>存储芯片容量标为</a:t>
            </a:r>
            <a:r>
              <a:rPr lang="zh-CN" altLang="en-US" sz="2400" b="1" dirty="0">
                <a:latin typeface="Times New Roman" panose="02020603050405020304" pitchFamily="18" charset="0"/>
                <a:ea typeface="楷体_GB2312" panose="02010609030101010101" pitchFamily="49" charset="-122"/>
              </a:rPr>
              <a:t>“</a:t>
            </a:r>
            <a:r>
              <a:rPr lang="en-US" altLang="zh-CN" sz="2400" b="1">
                <a:latin typeface="Arial Narrow" panose="020B0606020202030204" pitchFamily="34" charset="0"/>
                <a:ea typeface="楷体_GB2312" panose="02010609030101010101" pitchFamily="49" charset="-122"/>
              </a:rPr>
              <a:t>M*N</a:t>
            </a:r>
            <a:r>
              <a:rPr lang="en-US" altLang="zh-CN" sz="2400" b="1">
                <a:latin typeface="Times New Roman" panose="02020603050405020304" pitchFamily="18" charset="0"/>
                <a:ea typeface="楷体_GB2312" panose="02010609030101010101" pitchFamily="49" charset="-122"/>
              </a:rPr>
              <a:t>”</a:t>
            </a:r>
            <a:r>
              <a:rPr lang="zh-CN" altLang="en-US" sz="2400" b="1" dirty="0">
                <a:latin typeface="Arial Narrow" panose="020B0606020202030204" pitchFamily="34" charset="0"/>
                <a:ea typeface="楷体_GB2312" panose="02010609030101010101" pitchFamily="49" charset="-122"/>
              </a:rPr>
              <a:t>（</a:t>
            </a:r>
            <a:r>
              <a:rPr lang="en-US" altLang="zh-CN" sz="2400" b="1">
                <a:latin typeface="Arial Narrow" panose="020B0606020202030204" pitchFamily="34" charset="0"/>
                <a:ea typeface="楷体_GB2312" panose="02010609030101010101" pitchFamily="49" charset="-122"/>
              </a:rPr>
              <a:t>bit</a:t>
            </a:r>
            <a:r>
              <a:rPr lang="zh-CN" altLang="en-US" sz="2400" b="1" dirty="0">
                <a:latin typeface="Arial Narrow" panose="020B0606020202030204" pitchFamily="34" charset="0"/>
                <a:ea typeface="楷体_GB2312" panose="02010609030101010101" pitchFamily="49" charset="-122"/>
              </a:rPr>
              <a:t>）</a:t>
            </a:r>
            <a:endParaRPr lang="zh-CN" altLang="en-US" sz="2400" b="1" dirty="0">
              <a:latin typeface="Arial Narrow" panose="020B0606020202030204" pitchFamily="34" charset="0"/>
              <a:ea typeface="楷体_GB2312" panose="02010609030101010101" pitchFamily="49" charset="-122"/>
            </a:endParaRPr>
          </a:p>
        </p:txBody>
      </p:sp>
      <p:grpSp>
        <p:nvGrpSpPr>
          <p:cNvPr id="8" name="Group 109"/>
          <p:cNvGrpSpPr/>
          <p:nvPr/>
        </p:nvGrpSpPr>
        <p:grpSpPr>
          <a:xfrm>
            <a:off x="3740150" y="1635125"/>
            <a:ext cx="2959100" cy="1817688"/>
            <a:chOff x="2356" y="976"/>
            <a:chExt cx="1864" cy="1145"/>
          </a:xfrm>
        </p:grpSpPr>
        <p:sp>
          <p:nvSpPr>
            <p:cNvPr id="17435" name="Line 59"/>
            <p:cNvSpPr/>
            <p:nvPr/>
          </p:nvSpPr>
          <p:spPr>
            <a:xfrm>
              <a:off x="2360" y="1140"/>
              <a:ext cx="148" cy="0"/>
            </a:xfrm>
            <a:prstGeom prst="line">
              <a:avLst/>
            </a:prstGeom>
            <a:ln w="28575" cap="flat" cmpd="sng">
              <a:solidFill>
                <a:schemeClr val="tx1"/>
              </a:solidFill>
              <a:prstDash val="solid"/>
              <a:headEnd type="none" w="med" len="med"/>
              <a:tailEnd type="none" w="med" len="med"/>
            </a:ln>
          </p:spPr>
        </p:sp>
        <p:sp>
          <p:nvSpPr>
            <p:cNvPr id="17436" name="Line 60"/>
            <p:cNvSpPr/>
            <p:nvPr/>
          </p:nvSpPr>
          <p:spPr>
            <a:xfrm>
              <a:off x="2484" y="1140"/>
              <a:ext cx="0" cy="981"/>
            </a:xfrm>
            <a:prstGeom prst="line">
              <a:avLst/>
            </a:prstGeom>
            <a:ln w="28575" cap="flat" cmpd="sng">
              <a:solidFill>
                <a:schemeClr val="tx1"/>
              </a:solidFill>
              <a:prstDash val="solid"/>
              <a:headEnd type="none" w="med" len="med"/>
              <a:tailEnd type="none" w="med" len="med"/>
            </a:ln>
          </p:spPr>
        </p:sp>
        <p:sp>
          <p:nvSpPr>
            <p:cNvPr id="17437" name="Line 63"/>
            <p:cNvSpPr/>
            <p:nvPr/>
          </p:nvSpPr>
          <p:spPr>
            <a:xfrm>
              <a:off x="3926" y="1132"/>
              <a:ext cx="243" cy="0"/>
            </a:xfrm>
            <a:prstGeom prst="line">
              <a:avLst/>
            </a:prstGeom>
            <a:ln w="28575" cap="flat" cmpd="sng">
              <a:solidFill>
                <a:schemeClr val="tx1"/>
              </a:solidFill>
              <a:prstDash val="solid"/>
              <a:headEnd type="none" w="med" len="med"/>
              <a:tailEnd type="none" w="med" len="med"/>
            </a:ln>
          </p:spPr>
        </p:sp>
        <p:sp>
          <p:nvSpPr>
            <p:cNvPr id="17438" name="Line 69"/>
            <p:cNvSpPr/>
            <p:nvPr/>
          </p:nvSpPr>
          <p:spPr>
            <a:xfrm>
              <a:off x="2356" y="1965"/>
              <a:ext cx="144" cy="0"/>
            </a:xfrm>
            <a:prstGeom prst="line">
              <a:avLst/>
            </a:prstGeom>
            <a:ln w="28575" cap="flat" cmpd="sng">
              <a:solidFill>
                <a:schemeClr val="tx1"/>
              </a:solidFill>
              <a:prstDash val="solid"/>
              <a:headEnd type="none" w="med" len="med"/>
              <a:tailEnd type="none" w="med" len="med"/>
            </a:ln>
          </p:spPr>
        </p:sp>
        <p:sp>
          <p:nvSpPr>
            <p:cNvPr id="17439" name="Line 71"/>
            <p:cNvSpPr/>
            <p:nvPr/>
          </p:nvSpPr>
          <p:spPr>
            <a:xfrm>
              <a:off x="4051" y="1957"/>
              <a:ext cx="109" cy="0"/>
            </a:xfrm>
            <a:prstGeom prst="line">
              <a:avLst/>
            </a:prstGeom>
            <a:ln w="28575" cap="flat" cmpd="sng">
              <a:solidFill>
                <a:schemeClr val="tx1"/>
              </a:solidFill>
              <a:prstDash val="solid"/>
              <a:headEnd type="none" w="med" len="med"/>
              <a:tailEnd type="none" w="med" len="med"/>
            </a:ln>
          </p:spPr>
        </p:sp>
        <p:sp>
          <p:nvSpPr>
            <p:cNvPr id="17440" name="AutoShape 75"/>
            <p:cNvSpPr/>
            <p:nvPr/>
          </p:nvSpPr>
          <p:spPr>
            <a:xfrm>
              <a:off x="2476" y="1942"/>
              <a:ext cx="31" cy="39"/>
            </a:xfrm>
            <a:prstGeom prst="flowChartConnector">
              <a:avLst/>
            </a:prstGeom>
            <a:noFill/>
            <a:ln w="28575" cap="flat" cmpd="sng">
              <a:solidFill>
                <a:schemeClr val="tx1"/>
              </a:solidFill>
              <a:prstDash val="solid"/>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17441" name="AutoShape 77"/>
            <p:cNvSpPr/>
            <p:nvPr/>
          </p:nvSpPr>
          <p:spPr>
            <a:xfrm>
              <a:off x="4148" y="1942"/>
              <a:ext cx="31" cy="39"/>
            </a:xfrm>
            <a:prstGeom prst="flowChartConnector">
              <a:avLst/>
            </a:prstGeom>
            <a:solidFill>
              <a:schemeClr val="tx1"/>
            </a:solidFill>
            <a:ln w="28575" cap="flat" cmpd="sng">
              <a:solidFill>
                <a:schemeClr val="tx1"/>
              </a:solidFill>
              <a:prstDash val="solid"/>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17442" name="Text Box 84"/>
            <p:cNvSpPr txBox="1"/>
            <p:nvPr/>
          </p:nvSpPr>
          <p:spPr>
            <a:xfrm>
              <a:off x="2431" y="976"/>
              <a:ext cx="192" cy="152"/>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D</a:t>
              </a:r>
              <a:r>
                <a:rPr lang="en-US" altLang="zh-CN" sz="1600" b="1" baseline="-25000">
                  <a:latin typeface="Times New Roman" panose="02020603050405020304" pitchFamily="18" charset="0"/>
                  <a:ea typeface="楷体_GB2312" panose="02010609030101010101" pitchFamily="49" charset="-122"/>
                </a:rPr>
                <a:t>0</a:t>
              </a:r>
              <a:endParaRPr lang="en-US" altLang="zh-CN" sz="1600" b="1">
                <a:latin typeface="Times New Roman" panose="02020603050405020304" pitchFamily="18" charset="0"/>
                <a:ea typeface="楷体_GB2312" panose="02010609030101010101" pitchFamily="49" charset="-122"/>
              </a:endParaRPr>
            </a:p>
          </p:txBody>
        </p:sp>
        <p:sp>
          <p:nvSpPr>
            <p:cNvPr id="17443" name="Line 85"/>
            <p:cNvSpPr/>
            <p:nvPr/>
          </p:nvSpPr>
          <p:spPr>
            <a:xfrm flipH="1">
              <a:off x="2415" y="984"/>
              <a:ext cx="109" cy="0"/>
            </a:xfrm>
            <a:prstGeom prst="line">
              <a:avLst/>
            </a:prstGeom>
            <a:ln w="28575" cap="flat" cmpd="sng">
              <a:solidFill>
                <a:schemeClr val="tx1"/>
              </a:solidFill>
              <a:prstDash val="solid"/>
              <a:headEnd type="none" w="med" len="med"/>
              <a:tailEnd type="none" w="med" len="med"/>
            </a:ln>
          </p:spPr>
        </p:sp>
        <p:sp>
          <p:nvSpPr>
            <p:cNvPr id="17444" name="Text Box 87"/>
            <p:cNvSpPr txBox="1"/>
            <p:nvPr/>
          </p:nvSpPr>
          <p:spPr>
            <a:xfrm>
              <a:off x="3930" y="976"/>
              <a:ext cx="290" cy="148"/>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D</a:t>
              </a:r>
              <a:r>
                <a:rPr lang="en-US" altLang="zh-CN" sz="1600" b="1" baseline="-25000">
                  <a:latin typeface="Times New Roman" panose="02020603050405020304" pitchFamily="18" charset="0"/>
                  <a:ea typeface="楷体_GB2312" panose="02010609030101010101" pitchFamily="49" charset="-122"/>
                </a:rPr>
                <a:t>N-1</a:t>
              </a:r>
              <a:endParaRPr lang="en-US" altLang="zh-CN" sz="1600" b="1">
                <a:latin typeface="Times New Roman" panose="02020603050405020304" pitchFamily="18" charset="0"/>
                <a:ea typeface="楷体_GB2312" panose="02010609030101010101" pitchFamily="49" charset="-122"/>
              </a:endParaRPr>
            </a:p>
          </p:txBody>
        </p:sp>
        <p:sp>
          <p:nvSpPr>
            <p:cNvPr id="17445" name="Line 88"/>
            <p:cNvSpPr/>
            <p:nvPr/>
          </p:nvSpPr>
          <p:spPr>
            <a:xfrm flipH="1">
              <a:off x="3914" y="984"/>
              <a:ext cx="109" cy="0"/>
            </a:xfrm>
            <a:prstGeom prst="line">
              <a:avLst/>
            </a:prstGeom>
            <a:ln w="28575" cap="flat" cmpd="sng">
              <a:solidFill>
                <a:schemeClr val="tx1"/>
              </a:solidFill>
              <a:prstDash val="solid"/>
              <a:headEnd type="none" w="med" len="med"/>
              <a:tailEnd type="none" w="med" len="med"/>
            </a:ln>
          </p:spPr>
        </p:sp>
        <p:sp>
          <p:nvSpPr>
            <p:cNvPr id="17446" name="Line 108"/>
            <p:cNvSpPr/>
            <p:nvPr/>
          </p:nvSpPr>
          <p:spPr>
            <a:xfrm>
              <a:off x="4164" y="1140"/>
              <a:ext cx="0" cy="981"/>
            </a:xfrm>
            <a:prstGeom prst="line">
              <a:avLst/>
            </a:prstGeom>
            <a:ln w="28575" cap="flat" cmpd="sng">
              <a:solidFill>
                <a:schemeClr val="tx1"/>
              </a:solidFill>
              <a:prstDash val="solid"/>
              <a:headEnd type="none" w="med" len="med"/>
              <a:tailEnd type="none" w="med" len="med"/>
            </a:ln>
          </p:spPr>
        </p:sp>
      </p:grpSp>
      <p:grpSp>
        <p:nvGrpSpPr>
          <p:cNvPr id="9" name="Group 124"/>
          <p:cNvGrpSpPr/>
          <p:nvPr/>
        </p:nvGrpSpPr>
        <p:grpSpPr>
          <a:xfrm>
            <a:off x="131763" y="909638"/>
            <a:ext cx="960437" cy="1150937"/>
            <a:chOff x="83" y="573"/>
            <a:chExt cx="605" cy="725"/>
          </a:xfrm>
        </p:grpSpPr>
        <p:sp>
          <p:nvSpPr>
            <p:cNvPr id="17433" name="Text Box 115"/>
            <p:cNvSpPr txBox="1"/>
            <p:nvPr/>
          </p:nvSpPr>
          <p:spPr>
            <a:xfrm>
              <a:off x="83" y="573"/>
              <a:ext cx="605" cy="250"/>
            </a:xfrm>
            <a:prstGeom prst="rect">
              <a:avLst/>
            </a:prstGeom>
            <a:noFill/>
            <a:ln w="9525">
              <a:noFill/>
            </a:ln>
          </p:spPr>
          <p:txBody>
            <a:bodyPr>
              <a:spAutoFit/>
            </a:bodyPr>
            <a:lstStyle/>
            <a:p>
              <a:pPr algn="ctr"/>
              <a:r>
                <a:rPr lang="zh-CN" altLang="en-US" b="1" dirty="0">
                  <a:solidFill>
                    <a:schemeClr val="hlink"/>
                  </a:solidFill>
                  <a:latin typeface="Times New Roman" panose="02020603050405020304" pitchFamily="18" charset="0"/>
                  <a:ea typeface="楷体_GB2312" panose="02010609030101010101" pitchFamily="49" charset="-122"/>
                </a:rPr>
                <a:t>地址线</a:t>
              </a:r>
              <a:endParaRPr lang="zh-CN" altLang="en-US" b="1" dirty="0">
                <a:solidFill>
                  <a:schemeClr val="hlink"/>
                </a:solidFill>
                <a:latin typeface="Times New Roman" panose="02020603050405020304" pitchFamily="18" charset="0"/>
                <a:ea typeface="楷体_GB2312" panose="02010609030101010101" pitchFamily="49" charset="-122"/>
              </a:endParaRPr>
            </a:p>
          </p:txBody>
        </p:sp>
        <p:sp>
          <p:nvSpPr>
            <p:cNvPr id="17434" name="Line 117"/>
            <p:cNvSpPr/>
            <p:nvPr/>
          </p:nvSpPr>
          <p:spPr>
            <a:xfrm>
              <a:off x="302" y="795"/>
              <a:ext cx="82" cy="503"/>
            </a:xfrm>
            <a:prstGeom prst="line">
              <a:avLst/>
            </a:prstGeom>
            <a:ln w="38100" cap="flat" cmpd="sng">
              <a:solidFill>
                <a:schemeClr val="hlink"/>
              </a:solidFill>
              <a:prstDash val="solid"/>
              <a:headEnd type="none" w="med" len="med"/>
              <a:tailEnd type="triangle" w="med" len="med"/>
            </a:ln>
          </p:spPr>
        </p:sp>
      </p:grpSp>
      <p:grpSp>
        <p:nvGrpSpPr>
          <p:cNvPr id="10" name="Group 125"/>
          <p:cNvGrpSpPr/>
          <p:nvPr/>
        </p:nvGrpSpPr>
        <p:grpSpPr>
          <a:xfrm>
            <a:off x="8196263" y="852488"/>
            <a:ext cx="950912" cy="1150937"/>
            <a:chOff x="5163" y="537"/>
            <a:chExt cx="599" cy="725"/>
          </a:xfrm>
        </p:grpSpPr>
        <p:sp>
          <p:nvSpPr>
            <p:cNvPr id="17431" name="Text Box 116"/>
            <p:cNvSpPr txBox="1"/>
            <p:nvPr/>
          </p:nvSpPr>
          <p:spPr>
            <a:xfrm>
              <a:off x="5163" y="537"/>
              <a:ext cx="599" cy="250"/>
            </a:xfrm>
            <a:prstGeom prst="rect">
              <a:avLst/>
            </a:prstGeom>
            <a:noFill/>
            <a:ln w="9525">
              <a:noFill/>
            </a:ln>
          </p:spPr>
          <p:txBody>
            <a:bodyPr wrap="none">
              <a:spAutoFit/>
            </a:bodyPr>
            <a:lstStyle/>
            <a:p>
              <a:pPr algn="ctr"/>
              <a:r>
                <a:rPr lang="zh-CN" altLang="en-US" b="1" dirty="0">
                  <a:solidFill>
                    <a:schemeClr val="hlink"/>
                  </a:solidFill>
                  <a:latin typeface="Times New Roman" panose="02020603050405020304" pitchFamily="18" charset="0"/>
                  <a:ea typeface="楷体_GB2312" panose="02010609030101010101" pitchFamily="49" charset="-122"/>
                </a:rPr>
                <a:t>数据线</a:t>
              </a:r>
              <a:endParaRPr lang="zh-CN" altLang="en-US" b="1" dirty="0">
                <a:solidFill>
                  <a:schemeClr val="hlink"/>
                </a:solidFill>
                <a:latin typeface="Times New Roman" panose="02020603050405020304" pitchFamily="18" charset="0"/>
                <a:ea typeface="楷体_GB2312" panose="02010609030101010101" pitchFamily="49" charset="-122"/>
              </a:endParaRPr>
            </a:p>
          </p:txBody>
        </p:sp>
        <p:sp>
          <p:nvSpPr>
            <p:cNvPr id="17432" name="Line 120"/>
            <p:cNvSpPr/>
            <p:nvPr/>
          </p:nvSpPr>
          <p:spPr>
            <a:xfrm flipH="1">
              <a:off x="5440" y="786"/>
              <a:ext cx="101" cy="476"/>
            </a:xfrm>
            <a:prstGeom prst="line">
              <a:avLst/>
            </a:prstGeom>
            <a:ln w="38100" cap="flat" cmpd="sng">
              <a:solidFill>
                <a:schemeClr val="hlink"/>
              </a:solidFill>
              <a:prstDash val="solid"/>
              <a:headEnd type="none" w="med" len="med"/>
              <a:tailEnd type="triangle" w="med" len="med"/>
            </a:ln>
          </p:spPr>
        </p:sp>
      </p:grpSp>
      <p:grpSp>
        <p:nvGrpSpPr>
          <p:cNvPr id="11" name="Group 126"/>
          <p:cNvGrpSpPr/>
          <p:nvPr/>
        </p:nvGrpSpPr>
        <p:grpSpPr>
          <a:xfrm>
            <a:off x="5254625" y="5195888"/>
            <a:ext cx="1917700" cy="465137"/>
            <a:chOff x="3310" y="3273"/>
            <a:chExt cx="1208" cy="293"/>
          </a:xfrm>
        </p:grpSpPr>
        <p:sp>
          <p:nvSpPr>
            <p:cNvPr id="17429" name="Text Box 119"/>
            <p:cNvSpPr txBox="1"/>
            <p:nvPr/>
          </p:nvSpPr>
          <p:spPr>
            <a:xfrm>
              <a:off x="3919" y="3316"/>
              <a:ext cx="599" cy="250"/>
            </a:xfrm>
            <a:prstGeom prst="rect">
              <a:avLst/>
            </a:prstGeom>
            <a:noFill/>
            <a:ln w="9525">
              <a:noFill/>
            </a:ln>
          </p:spPr>
          <p:txBody>
            <a:bodyPr wrap="none">
              <a:spAutoFit/>
            </a:bodyPr>
            <a:lstStyle/>
            <a:p>
              <a:pPr algn="ctr"/>
              <a:r>
                <a:rPr lang="zh-CN" altLang="en-US" b="1" dirty="0">
                  <a:solidFill>
                    <a:schemeClr val="hlink"/>
                  </a:solidFill>
                  <a:latin typeface="Times New Roman" panose="02020603050405020304" pitchFamily="18" charset="0"/>
                  <a:ea typeface="楷体_GB2312" panose="02010609030101010101" pitchFamily="49" charset="-122"/>
                </a:rPr>
                <a:t>控制线</a:t>
              </a:r>
              <a:endParaRPr lang="zh-CN" altLang="en-US" b="1" dirty="0">
                <a:solidFill>
                  <a:schemeClr val="hlink"/>
                </a:solidFill>
                <a:latin typeface="Times New Roman" panose="02020603050405020304" pitchFamily="18" charset="0"/>
                <a:ea typeface="楷体_GB2312" panose="02010609030101010101" pitchFamily="49" charset="-122"/>
              </a:endParaRPr>
            </a:p>
          </p:txBody>
        </p:sp>
        <p:sp>
          <p:nvSpPr>
            <p:cNvPr id="17430" name="Line 122"/>
            <p:cNvSpPr/>
            <p:nvPr/>
          </p:nvSpPr>
          <p:spPr>
            <a:xfrm flipH="1" flipV="1">
              <a:off x="3310" y="3273"/>
              <a:ext cx="649" cy="192"/>
            </a:xfrm>
            <a:prstGeom prst="line">
              <a:avLst/>
            </a:prstGeom>
            <a:ln w="38100" cap="flat" cmpd="sng">
              <a:solidFill>
                <a:schemeClr val="hlink"/>
              </a:solidFill>
              <a:prstDash val="solid"/>
              <a:headEnd type="none" w="med" len="med"/>
              <a:tailEnd type="triangle" w="med" len="med"/>
            </a:ln>
          </p:spPr>
        </p:sp>
      </p:grpSp>
      <p:sp>
        <p:nvSpPr>
          <p:cNvPr id="118" name="日期占位符 3"/>
          <p:cNvSpPr txBox="1">
            <a:spLocks noGrp="1"/>
          </p:cNvSpPr>
          <p:nvPr>
            <p:ph type="dt" sz="half" idx="12"/>
          </p:nvPr>
        </p:nvSpPr>
        <p:spPr bwMode="auto"/>
        <p:txBody>
          <a:bodyPr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119" name="灯片编号占位符 4"/>
          <p:cNvSpPr txBox="1">
            <a:spLocks noGrp="1"/>
          </p:cNvSpPr>
          <p:nvPr>
            <p:ph type="sldNum" sz="quarter" idx="13"/>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120" name="页脚占位符 5"/>
          <p:cNvSpPr txBox="1">
            <a:spLocks noGrp="1"/>
          </p:cNvSpPr>
          <p:nvPr>
            <p:ph type="ftr" sz="quarter" idx="14"/>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872"/>
                                        </p:tgtEl>
                                        <p:attrNameLst>
                                          <p:attrName>style.visibility</p:attrName>
                                        </p:attrNameLst>
                                      </p:cBhvr>
                                      <p:to>
                                        <p:strVal val="visible"/>
                                      </p:to>
                                    </p:set>
                                    <p:animEffect transition="in" filter="dissolve">
                                      <p:cBhvr>
                                        <p:cTn id="7" dur="500"/>
                                        <p:tgtEl>
                                          <p:spTgt spid="3287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3277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dissolve">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dissolve">
                                      <p:cBhvr>
                                        <p:cTn id="46" dur="500"/>
                                        <p:tgtEl>
                                          <p:spTgt spid="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3287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dissolve">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dissolve">
                                      <p:cBhvr>
                                        <p:cTn id="60" dur="500"/>
                                        <p:tgtEl>
                                          <p:spTgt spid="10"/>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dissolve">
                                      <p:cBhvr>
                                        <p:cTn id="65" dur="500"/>
                                        <p:tgtEl>
                                          <p:spTgt spid="11"/>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32771">
                                            <p:txEl>
                                              <p:pRg st="0" end="0"/>
                                            </p:txEl>
                                          </p:spTgt>
                                        </p:tgtEl>
                                        <p:attrNameLst>
                                          <p:attrName>style.visibility</p:attrName>
                                        </p:attrNameLst>
                                      </p:cBhvr>
                                      <p:to>
                                        <p:strVal val="visible"/>
                                      </p:to>
                                    </p:set>
                                    <p:animEffect transition="in" filter="dissolve">
                                      <p:cBhvr>
                                        <p:cTn id="70" dur="500"/>
                                        <p:tgtEl>
                                          <p:spTgt spid="32771">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32771">
                                            <p:txEl>
                                              <p:pRg st="1" end="1"/>
                                            </p:txEl>
                                          </p:spTgt>
                                        </p:tgtEl>
                                        <p:attrNameLst>
                                          <p:attrName>style.visibility</p:attrName>
                                        </p:attrNameLst>
                                      </p:cBhvr>
                                      <p:to>
                                        <p:strVal val="visible"/>
                                      </p:to>
                                    </p:set>
                                    <p:animEffect transition="in" filter="dissolve">
                                      <p:cBhvr>
                                        <p:cTn id="75" dur="500"/>
                                        <p:tgtEl>
                                          <p:spTgt spid="3277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P spid="32775" grpId="0" animBg="1"/>
      <p:bldP spid="32871" grpId="0" animBg="1"/>
      <p:bldP spid="3287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p:cNvSpPr>
          <p:nvPr>
            <p:ph type="title"/>
          </p:nvPr>
        </p:nvSpPr>
        <p:spPr>
          <a:xfrm>
            <a:off x="381000" y="0"/>
            <a:ext cx="8763000" cy="735013"/>
          </a:xfrm>
        </p:spPr>
        <p:txBody>
          <a:bodyPr vert="horz" wrap="square" lIns="91440" tIns="45720" rIns="91440" bIns="45720" anchor="ctr"/>
          <a:lstStyle/>
          <a:p>
            <a:pPr eaLnBrk="1" hangingPunct="1"/>
            <a:r>
              <a:rPr lang="en-US" altLang="zh-CN" sz="3200">
                <a:latin typeface="Comic Sans MS" panose="030F0702030302020204" pitchFamily="66" charset="0"/>
                <a:ea typeface="隶书" panose="02010509060101010101" pitchFamily="49" charset="-122"/>
              </a:rPr>
              <a:t>RAM芯片的组成与结构（二）</a:t>
            </a:r>
            <a:endParaRPr lang="en-US" altLang="zh-CN" sz="3200">
              <a:latin typeface="Comic Sans MS" panose="030F0702030302020204" pitchFamily="66" charset="0"/>
              <a:ea typeface="隶书" panose="02010509060101010101" pitchFamily="49" charset="-122"/>
            </a:endParaRPr>
          </a:p>
        </p:txBody>
      </p:sp>
      <p:sp>
        <p:nvSpPr>
          <p:cNvPr id="34820" name="Rectangle 4"/>
          <p:cNvSpPr>
            <a:spLocks noGrp="1"/>
          </p:cNvSpPr>
          <p:nvPr>
            <p:ph type="body"/>
          </p:nvPr>
        </p:nvSpPr>
        <p:spPr>
          <a:xfrm>
            <a:off x="142875" y="5697538"/>
            <a:ext cx="8915400" cy="1092200"/>
          </a:xfrm>
        </p:spPr>
        <p:txBody>
          <a:bodyPr vert="horz" wrap="square" lIns="0" tIns="0" rIns="0" bIns="0" anchor="t"/>
          <a:lstStyle/>
          <a:p>
            <a:pPr marL="609600" indent="-344170" eaLnBrk="1" hangingPunct="1">
              <a:buClr>
                <a:schemeClr val="tx1"/>
              </a:buClr>
              <a:buFont typeface="Wingdings" panose="05000000000000000000" pitchFamily="2" charset="2"/>
              <a:buAutoNum type="arabicPeriod"/>
            </a:pPr>
            <a:r>
              <a:rPr lang="zh-CN" altLang="en-US" sz="2000" dirty="0"/>
              <a:t>该</a:t>
            </a:r>
            <a:r>
              <a:rPr lang="en-US" altLang="zh-CN" sz="2000"/>
              <a:t>RAM</a:t>
            </a:r>
            <a:r>
              <a:rPr lang="zh-CN" altLang="en-US" sz="2000" dirty="0"/>
              <a:t>芯片外部共有地址线 </a:t>
            </a:r>
            <a:r>
              <a:rPr lang="en-US" altLang="zh-CN" sz="2000"/>
              <a:t>2n </a:t>
            </a:r>
            <a:r>
              <a:rPr lang="zh-CN" altLang="en-US" sz="2000" dirty="0"/>
              <a:t>根，数据线 </a:t>
            </a:r>
            <a:r>
              <a:rPr lang="en-US" altLang="zh-CN" sz="2000"/>
              <a:t>1 </a:t>
            </a:r>
            <a:r>
              <a:rPr lang="zh-CN" altLang="en-US" sz="2000" dirty="0"/>
              <a:t>根；</a:t>
            </a:r>
            <a:endParaRPr lang="zh-CN" altLang="en-US" sz="2000" dirty="0"/>
          </a:p>
          <a:p>
            <a:pPr marL="609600" indent="-344170" eaLnBrk="1" hangingPunct="1">
              <a:buClr>
                <a:schemeClr val="tx1"/>
              </a:buClr>
              <a:buFont typeface="Wingdings" panose="05000000000000000000" pitchFamily="2" charset="2"/>
              <a:buAutoNum type="arabicPeriod"/>
            </a:pPr>
            <a:r>
              <a:rPr lang="zh-CN" altLang="en-US" sz="2000" dirty="0"/>
              <a:t>该类芯片内部一般采用</a:t>
            </a:r>
            <a:r>
              <a:rPr lang="zh-CN" altLang="en-US" sz="2000" dirty="0">
                <a:solidFill>
                  <a:srgbClr val="FF0000"/>
                </a:solidFill>
              </a:rPr>
              <a:t>双译码（复合译码、重合选择）</a:t>
            </a:r>
            <a:r>
              <a:rPr lang="zh-CN" altLang="en-US" sz="2000" dirty="0"/>
              <a:t>方式，基本存储单元排列成</a:t>
            </a:r>
            <a:r>
              <a:rPr lang="en-US" altLang="zh-CN" sz="2000">
                <a:solidFill>
                  <a:srgbClr val="FF0000"/>
                </a:solidFill>
              </a:rPr>
              <a:t>N*N </a:t>
            </a:r>
            <a:r>
              <a:rPr lang="zh-CN" altLang="en-US" sz="2000" dirty="0"/>
              <a:t>的正方矩阵，且有</a:t>
            </a:r>
            <a:r>
              <a:rPr lang="en-US" altLang="zh-CN" sz="2000">
                <a:solidFill>
                  <a:srgbClr val="FF0000"/>
                </a:solidFill>
              </a:rPr>
              <a:t>M =2</a:t>
            </a:r>
            <a:r>
              <a:rPr lang="en-US" altLang="zh-CN" sz="2000" baseline="30000">
                <a:solidFill>
                  <a:srgbClr val="FF0000"/>
                </a:solidFill>
              </a:rPr>
              <a:t>2n </a:t>
            </a:r>
            <a:r>
              <a:rPr lang="en-US" altLang="zh-CN" sz="2000">
                <a:solidFill>
                  <a:srgbClr val="FF0000"/>
                </a:solidFill>
              </a:rPr>
              <a:t>=N</a:t>
            </a:r>
            <a:r>
              <a:rPr lang="en-US" altLang="zh-CN" sz="2000" baseline="30000">
                <a:solidFill>
                  <a:srgbClr val="FF0000"/>
                </a:solidFill>
              </a:rPr>
              <a:t>2</a:t>
            </a:r>
            <a:r>
              <a:rPr lang="en-US" altLang="zh-CN" sz="2000">
                <a:solidFill>
                  <a:srgbClr val="FF0000"/>
                </a:solidFill>
              </a:rPr>
              <a:t> </a:t>
            </a:r>
            <a:r>
              <a:rPr lang="zh-CN" altLang="en-US" sz="2000" dirty="0"/>
              <a:t>的关系成立；</a:t>
            </a:r>
            <a:endParaRPr lang="zh-CN" altLang="en-US" sz="2000" dirty="0"/>
          </a:p>
        </p:txBody>
      </p:sp>
      <p:sp>
        <p:nvSpPr>
          <p:cNvPr id="34823" name="Rectangle 7"/>
          <p:cNvSpPr/>
          <p:nvPr/>
        </p:nvSpPr>
        <p:spPr>
          <a:xfrm>
            <a:off x="2479675" y="1377950"/>
            <a:ext cx="4130675" cy="2647950"/>
          </a:xfrm>
          <a:prstGeom prst="rect">
            <a:avLst/>
          </a:prstGeom>
          <a:noFill/>
          <a:ln w="28575" cap="flat" cmpd="sng">
            <a:solidFill>
              <a:schemeClr val="hlink"/>
            </a:solidFill>
            <a:prstDash val="dash"/>
            <a:miter/>
            <a:headEnd type="none" w="med" len="med"/>
            <a:tailEnd type="none" w="med" len="med"/>
          </a:ln>
        </p:spPr>
        <p:txBody>
          <a:bodyPr/>
          <a:lstStyle/>
          <a:p>
            <a:pPr>
              <a:spcBef>
                <a:spcPct val="50000"/>
              </a:spcBef>
            </a:pPr>
            <a:endParaRPr lang="zh-CN" altLang="zh-CN" sz="1400" dirty="0">
              <a:solidFill>
                <a:schemeClr val="hlink"/>
              </a:solidFill>
              <a:latin typeface="Times New Roman" panose="02020603050405020304" pitchFamily="18" charset="0"/>
              <a:ea typeface="楷体_GB2312" panose="02010609030101010101" pitchFamily="49" charset="-122"/>
            </a:endParaRPr>
          </a:p>
        </p:txBody>
      </p:sp>
      <p:sp>
        <p:nvSpPr>
          <p:cNvPr id="18437" name="Line 11"/>
          <p:cNvSpPr/>
          <p:nvPr/>
        </p:nvSpPr>
        <p:spPr>
          <a:xfrm>
            <a:off x="2900363" y="1484313"/>
            <a:ext cx="333375" cy="0"/>
          </a:xfrm>
          <a:prstGeom prst="line">
            <a:avLst/>
          </a:prstGeom>
          <a:ln w="9525">
            <a:noFill/>
          </a:ln>
        </p:spPr>
      </p:sp>
      <p:sp>
        <p:nvSpPr>
          <p:cNvPr id="18438" name="Line 12"/>
          <p:cNvSpPr/>
          <p:nvPr/>
        </p:nvSpPr>
        <p:spPr>
          <a:xfrm>
            <a:off x="2879725" y="1781175"/>
            <a:ext cx="341313" cy="0"/>
          </a:xfrm>
          <a:prstGeom prst="line">
            <a:avLst/>
          </a:prstGeom>
          <a:ln w="9525">
            <a:noFill/>
          </a:ln>
        </p:spPr>
      </p:sp>
      <p:sp>
        <p:nvSpPr>
          <p:cNvPr id="18439" name="Line 13"/>
          <p:cNvSpPr/>
          <p:nvPr/>
        </p:nvSpPr>
        <p:spPr>
          <a:xfrm>
            <a:off x="2865438" y="2778125"/>
            <a:ext cx="355600" cy="0"/>
          </a:xfrm>
          <a:prstGeom prst="line">
            <a:avLst/>
          </a:prstGeom>
          <a:ln w="9525">
            <a:noFill/>
          </a:ln>
        </p:spPr>
      </p:sp>
      <p:grpSp>
        <p:nvGrpSpPr>
          <p:cNvPr id="2" name="Group 128"/>
          <p:cNvGrpSpPr/>
          <p:nvPr/>
        </p:nvGrpSpPr>
        <p:grpSpPr>
          <a:xfrm>
            <a:off x="2393950" y="1819275"/>
            <a:ext cx="3063875" cy="1487488"/>
            <a:chOff x="1508" y="832"/>
            <a:chExt cx="1930" cy="937"/>
          </a:xfrm>
        </p:grpSpPr>
        <p:sp>
          <p:nvSpPr>
            <p:cNvPr id="18570" name="Line 32"/>
            <p:cNvSpPr/>
            <p:nvPr/>
          </p:nvSpPr>
          <p:spPr>
            <a:xfrm>
              <a:off x="1533" y="933"/>
              <a:ext cx="1885" cy="0"/>
            </a:xfrm>
            <a:prstGeom prst="line">
              <a:avLst/>
            </a:prstGeom>
            <a:ln w="9525" cap="flat" cmpd="sng">
              <a:solidFill>
                <a:schemeClr val="tx1"/>
              </a:solidFill>
              <a:prstDash val="solid"/>
              <a:headEnd type="none" w="med" len="med"/>
              <a:tailEnd type="none" w="med" len="med"/>
            </a:ln>
          </p:spPr>
        </p:sp>
        <p:sp>
          <p:nvSpPr>
            <p:cNvPr id="18571" name="Line 33"/>
            <p:cNvSpPr/>
            <p:nvPr/>
          </p:nvSpPr>
          <p:spPr>
            <a:xfrm>
              <a:off x="2328" y="832"/>
              <a:ext cx="0" cy="101"/>
            </a:xfrm>
            <a:prstGeom prst="line">
              <a:avLst/>
            </a:prstGeom>
            <a:ln w="9525" cap="flat" cmpd="sng">
              <a:solidFill>
                <a:schemeClr val="tx1"/>
              </a:solidFill>
              <a:prstDash val="solid"/>
              <a:headEnd type="none" w="med" len="med"/>
              <a:tailEnd type="none" w="med" len="med"/>
            </a:ln>
          </p:spPr>
        </p:sp>
        <p:sp>
          <p:nvSpPr>
            <p:cNvPr id="18572" name="Line 34"/>
            <p:cNvSpPr/>
            <p:nvPr/>
          </p:nvSpPr>
          <p:spPr>
            <a:xfrm flipV="1">
              <a:off x="3410" y="832"/>
              <a:ext cx="0" cy="101"/>
            </a:xfrm>
            <a:prstGeom prst="line">
              <a:avLst/>
            </a:prstGeom>
            <a:ln w="9525" cap="flat" cmpd="sng">
              <a:solidFill>
                <a:schemeClr val="tx1"/>
              </a:solidFill>
              <a:prstDash val="solid"/>
              <a:headEnd type="none" w="med" len="med"/>
              <a:tailEnd type="none" w="med" len="med"/>
            </a:ln>
          </p:spPr>
        </p:sp>
        <p:sp>
          <p:nvSpPr>
            <p:cNvPr id="18573" name="Line 43"/>
            <p:cNvSpPr/>
            <p:nvPr/>
          </p:nvSpPr>
          <p:spPr>
            <a:xfrm>
              <a:off x="1508" y="1754"/>
              <a:ext cx="1930" cy="0"/>
            </a:xfrm>
            <a:prstGeom prst="line">
              <a:avLst/>
            </a:prstGeom>
            <a:ln w="9525" cap="flat" cmpd="sng">
              <a:solidFill>
                <a:schemeClr val="tx1"/>
              </a:solidFill>
              <a:prstDash val="solid"/>
              <a:headEnd type="none" w="med" len="med"/>
              <a:tailEnd type="none" w="med" len="med"/>
            </a:ln>
          </p:spPr>
        </p:sp>
        <p:sp>
          <p:nvSpPr>
            <p:cNvPr id="18574" name="Line 44"/>
            <p:cNvSpPr/>
            <p:nvPr/>
          </p:nvSpPr>
          <p:spPr>
            <a:xfrm>
              <a:off x="2376" y="1596"/>
              <a:ext cx="0" cy="158"/>
            </a:xfrm>
            <a:prstGeom prst="line">
              <a:avLst/>
            </a:prstGeom>
            <a:ln w="9525" cap="flat" cmpd="sng">
              <a:solidFill>
                <a:schemeClr val="tx1"/>
              </a:solidFill>
              <a:prstDash val="solid"/>
              <a:headEnd type="none" w="med" len="med"/>
              <a:tailEnd type="none" w="med" len="med"/>
            </a:ln>
          </p:spPr>
        </p:sp>
        <p:sp>
          <p:nvSpPr>
            <p:cNvPr id="18575" name="Line 45"/>
            <p:cNvSpPr/>
            <p:nvPr/>
          </p:nvSpPr>
          <p:spPr>
            <a:xfrm>
              <a:off x="3432" y="1603"/>
              <a:ext cx="0" cy="151"/>
            </a:xfrm>
            <a:prstGeom prst="line">
              <a:avLst/>
            </a:prstGeom>
            <a:ln w="9525" cap="flat" cmpd="sng">
              <a:solidFill>
                <a:schemeClr val="tx1"/>
              </a:solidFill>
              <a:prstDash val="solid"/>
              <a:headEnd type="none" w="med" len="med"/>
              <a:tailEnd type="none" w="med" len="med"/>
            </a:ln>
          </p:spPr>
        </p:sp>
        <p:sp>
          <p:nvSpPr>
            <p:cNvPr id="18576" name="AutoShape 50"/>
            <p:cNvSpPr/>
            <p:nvPr/>
          </p:nvSpPr>
          <p:spPr>
            <a:xfrm>
              <a:off x="2318" y="913"/>
              <a:ext cx="29" cy="36"/>
            </a:xfrm>
            <a:prstGeom prst="flowChartConnector">
              <a:avLst/>
            </a:prstGeom>
            <a:solidFill>
              <a:schemeClr val="tx1"/>
            </a:solidFill>
            <a:ln w="9525" cap="flat" cmpd="sng">
              <a:solidFill>
                <a:schemeClr val="tx1"/>
              </a:solidFill>
              <a:prstDash val="solid"/>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18577" name="AutoShape 51"/>
            <p:cNvSpPr/>
            <p:nvPr/>
          </p:nvSpPr>
          <p:spPr>
            <a:xfrm>
              <a:off x="2364" y="1733"/>
              <a:ext cx="29" cy="36"/>
            </a:xfrm>
            <a:prstGeom prst="flowChartConnector">
              <a:avLst/>
            </a:prstGeom>
            <a:solidFill>
              <a:schemeClr val="tx1"/>
            </a:solidFill>
            <a:ln w="9525" cap="flat" cmpd="sng">
              <a:solidFill>
                <a:schemeClr val="tx1"/>
              </a:solidFill>
              <a:prstDash val="solid"/>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grpSp>
      <p:grpSp>
        <p:nvGrpSpPr>
          <p:cNvPr id="3" name="Group 127"/>
          <p:cNvGrpSpPr/>
          <p:nvPr/>
        </p:nvGrpSpPr>
        <p:grpSpPr>
          <a:xfrm>
            <a:off x="3511550" y="1589088"/>
            <a:ext cx="2474913" cy="1511300"/>
            <a:chOff x="2212" y="687"/>
            <a:chExt cx="1559" cy="952"/>
          </a:xfrm>
        </p:grpSpPr>
        <p:sp>
          <p:nvSpPr>
            <p:cNvPr id="18563" name="Text Box 28"/>
            <p:cNvSpPr txBox="1"/>
            <p:nvPr/>
          </p:nvSpPr>
          <p:spPr>
            <a:xfrm>
              <a:off x="2212" y="687"/>
              <a:ext cx="321" cy="144"/>
            </a:xfrm>
            <a:prstGeom prst="rect">
              <a:avLst/>
            </a:prstGeom>
            <a:noFill/>
            <a:ln w="9525" cap="flat" cmpd="sng">
              <a:solidFill>
                <a:schemeClr val="tx1"/>
              </a:solidFill>
              <a:prstDash val="solid"/>
              <a:miter/>
              <a:headEnd type="none" w="med" len="med"/>
              <a:tailEnd type="none" w="med" len="med"/>
            </a:ln>
          </p:spPr>
          <p:txBody>
            <a:bodyPr lIns="0" tIns="0" rIns="0" bIns="0"/>
            <a:lstStyle/>
            <a:p>
              <a:pPr algn="ctr" eaLnBrk="0" hangingPunct="0"/>
              <a:r>
                <a:rPr lang="en-US" altLang="zh-CN" sz="1600" b="1">
                  <a:latin typeface="Times New Roman" panose="02020603050405020304" pitchFamily="18" charset="0"/>
                  <a:ea typeface="楷体_GB2312" panose="02010609030101010101" pitchFamily="49" charset="-122"/>
                </a:rPr>
                <a:t>0,0</a:t>
              </a:r>
              <a:endParaRPr lang="en-US" altLang="zh-CN" sz="1600" b="1">
                <a:latin typeface="Times New Roman" panose="02020603050405020304" pitchFamily="18" charset="0"/>
                <a:ea typeface="楷体_GB2312" panose="02010609030101010101" pitchFamily="49" charset="-122"/>
              </a:endParaRPr>
            </a:p>
          </p:txBody>
        </p:sp>
        <p:sp>
          <p:nvSpPr>
            <p:cNvPr id="18564" name="Text Box 29"/>
            <p:cNvSpPr txBox="1"/>
            <p:nvPr/>
          </p:nvSpPr>
          <p:spPr>
            <a:xfrm>
              <a:off x="3310" y="693"/>
              <a:ext cx="426" cy="138"/>
            </a:xfrm>
            <a:prstGeom prst="rect">
              <a:avLst/>
            </a:prstGeom>
            <a:noFill/>
            <a:ln w="9525" cap="flat" cmpd="sng">
              <a:solidFill>
                <a:schemeClr val="tx1"/>
              </a:solidFill>
              <a:prstDash val="solid"/>
              <a:miter/>
              <a:headEnd type="none" w="med" len="med"/>
              <a:tailEnd type="none" w="med" len="med"/>
            </a:ln>
          </p:spPr>
          <p:txBody>
            <a:bodyPr lIns="0" tIns="0" rIns="0" bIns="0"/>
            <a:lstStyle/>
            <a:p>
              <a:pPr algn="ctr" eaLnBrk="0" hangingPunct="0"/>
              <a:r>
                <a:rPr lang="en-US" altLang="zh-CN" sz="1600" b="1">
                  <a:latin typeface="Times New Roman" panose="02020603050405020304" pitchFamily="18" charset="0"/>
                  <a:ea typeface="楷体_GB2312" panose="02010609030101010101" pitchFamily="49" charset="-122"/>
                </a:rPr>
                <a:t>0,N-1</a:t>
              </a:r>
              <a:endParaRPr lang="en-US" altLang="zh-CN" sz="1600" b="1">
                <a:latin typeface="Times New Roman" panose="02020603050405020304" pitchFamily="18" charset="0"/>
                <a:ea typeface="楷体_GB2312" panose="02010609030101010101" pitchFamily="49" charset="-122"/>
              </a:endParaRPr>
            </a:p>
          </p:txBody>
        </p:sp>
        <p:sp>
          <p:nvSpPr>
            <p:cNvPr id="18565" name="Text Box 30"/>
            <p:cNvSpPr txBox="1"/>
            <p:nvPr/>
          </p:nvSpPr>
          <p:spPr>
            <a:xfrm>
              <a:off x="2220" y="1450"/>
              <a:ext cx="313" cy="145"/>
            </a:xfrm>
            <a:prstGeom prst="rect">
              <a:avLst/>
            </a:prstGeom>
            <a:noFill/>
            <a:ln w="9525" cap="flat" cmpd="sng">
              <a:solidFill>
                <a:schemeClr val="tx1"/>
              </a:solidFill>
              <a:prstDash val="solid"/>
              <a:miter/>
              <a:headEnd type="none" w="med" len="med"/>
              <a:tailEnd type="none" w="med" len="med"/>
            </a:ln>
          </p:spPr>
          <p:txBody>
            <a:bodyPr lIns="0" tIns="0" rIns="0" bIns="0"/>
            <a:lstStyle/>
            <a:p>
              <a:pPr algn="ctr" eaLnBrk="0" hangingPunct="0"/>
              <a:r>
                <a:rPr lang="en-US" altLang="zh-CN" sz="1600" b="1">
                  <a:latin typeface="Times New Roman" panose="02020603050405020304" pitchFamily="18" charset="0"/>
                  <a:ea typeface="楷体_GB2312" panose="02010609030101010101" pitchFamily="49" charset="-122"/>
                </a:rPr>
                <a:t>N-1,0</a:t>
              </a:r>
              <a:endParaRPr lang="en-US" altLang="zh-CN" sz="1600" b="1">
                <a:latin typeface="Times New Roman" panose="02020603050405020304" pitchFamily="18" charset="0"/>
                <a:ea typeface="楷体_GB2312" panose="02010609030101010101" pitchFamily="49" charset="-122"/>
              </a:endParaRPr>
            </a:p>
          </p:txBody>
        </p:sp>
        <p:sp>
          <p:nvSpPr>
            <p:cNvPr id="18566" name="Text Box 31"/>
            <p:cNvSpPr txBox="1"/>
            <p:nvPr/>
          </p:nvSpPr>
          <p:spPr>
            <a:xfrm>
              <a:off x="3310" y="1458"/>
              <a:ext cx="461" cy="137"/>
            </a:xfrm>
            <a:prstGeom prst="rect">
              <a:avLst/>
            </a:prstGeom>
            <a:noFill/>
            <a:ln w="9525" cap="flat" cmpd="sng">
              <a:solidFill>
                <a:schemeClr val="tx1"/>
              </a:solidFill>
              <a:prstDash val="solid"/>
              <a:miter/>
              <a:headEnd type="none" w="med" len="med"/>
              <a:tailEnd type="none" w="med" len="med"/>
            </a:ln>
          </p:spPr>
          <p:txBody>
            <a:bodyPr lIns="0" tIns="0" rIns="0" bIns="0"/>
            <a:lstStyle/>
            <a:p>
              <a:pPr algn="ctr" eaLnBrk="0" hangingPunct="0"/>
              <a:r>
                <a:rPr lang="en-US" altLang="zh-CN" sz="1600" b="1">
                  <a:latin typeface="Times New Roman" panose="02020603050405020304" pitchFamily="18" charset="0"/>
                  <a:ea typeface="楷体_GB2312" panose="02010609030101010101" pitchFamily="49" charset="-122"/>
                </a:rPr>
                <a:t>N-1,N-1</a:t>
              </a:r>
              <a:endParaRPr lang="en-US" altLang="zh-CN" sz="1600" b="1">
                <a:latin typeface="Times New Roman" panose="02020603050405020304" pitchFamily="18" charset="0"/>
                <a:ea typeface="楷体_GB2312" panose="02010609030101010101" pitchFamily="49" charset="-122"/>
              </a:endParaRPr>
            </a:p>
          </p:txBody>
        </p:sp>
        <p:sp>
          <p:nvSpPr>
            <p:cNvPr id="18567" name="Text Box 56"/>
            <p:cNvSpPr txBox="1"/>
            <p:nvPr/>
          </p:nvSpPr>
          <p:spPr>
            <a:xfrm>
              <a:off x="2844" y="1195"/>
              <a:ext cx="144" cy="224"/>
            </a:xfrm>
            <a:prstGeom prst="rect">
              <a:avLst/>
            </a:prstGeom>
            <a:noFill/>
            <a:ln w="9525">
              <a:noFill/>
            </a:ln>
          </p:spPr>
          <p:txBody>
            <a:bodyPr vert="eaVert"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t>
              </a:r>
              <a:endParaRPr lang="en-US" altLang="zh-CN" sz="1600" b="1">
                <a:latin typeface="Times New Roman" panose="02020603050405020304" pitchFamily="18" charset="0"/>
                <a:ea typeface="楷体_GB2312" panose="02010609030101010101" pitchFamily="49" charset="-122"/>
              </a:endParaRPr>
            </a:p>
          </p:txBody>
        </p:sp>
        <p:sp>
          <p:nvSpPr>
            <p:cNvPr id="18568" name="Text Box 57"/>
            <p:cNvSpPr txBox="1"/>
            <p:nvPr/>
          </p:nvSpPr>
          <p:spPr>
            <a:xfrm>
              <a:off x="2849" y="789"/>
              <a:ext cx="188" cy="130"/>
            </a:xfrm>
            <a:prstGeom prst="rect">
              <a:avLst/>
            </a:prstGeom>
            <a:noFill/>
            <a:ln w="952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t>
              </a:r>
              <a:endParaRPr lang="en-US" altLang="zh-CN" sz="1600" b="1">
                <a:latin typeface="Times New Roman" panose="02020603050405020304" pitchFamily="18" charset="0"/>
                <a:ea typeface="楷体_GB2312" panose="02010609030101010101" pitchFamily="49" charset="-122"/>
              </a:endParaRPr>
            </a:p>
          </p:txBody>
        </p:sp>
        <p:sp>
          <p:nvSpPr>
            <p:cNvPr id="18569" name="Text Box 58"/>
            <p:cNvSpPr txBox="1"/>
            <p:nvPr/>
          </p:nvSpPr>
          <p:spPr>
            <a:xfrm>
              <a:off x="2849" y="1510"/>
              <a:ext cx="188" cy="129"/>
            </a:xfrm>
            <a:prstGeom prst="rect">
              <a:avLst/>
            </a:prstGeom>
            <a:noFill/>
            <a:ln w="952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t>
              </a:r>
              <a:endParaRPr lang="en-US" altLang="zh-CN" sz="1600" b="1">
                <a:latin typeface="Times New Roman" panose="02020603050405020304" pitchFamily="18" charset="0"/>
                <a:ea typeface="楷体_GB2312" panose="02010609030101010101" pitchFamily="49" charset="-122"/>
              </a:endParaRPr>
            </a:p>
          </p:txBody>
        </p:sp>
      </p:grpSp>
      <p:grpSp>
        <p:nvGrpSpPr>
          <p:cNvPr id="4" name="Group 130"/>
          <p:cNvGrpSpPr/>
          <p:nvPr/>
        </p:nvGrpSpPr>
        <p:grpSpPr>
          <a:xfrm>
            <a:off x="3109913" y="1479550"/>
            <a:ext cx="3494087" cy="2579688"/>
            <a:chOff x="1959" y="618"/>
            <a:chExt cx="2201" cy="1625"/>
          </a:xfrm>
        </p:grpSpPr>
        <p:sp>
          <p:nvSpPr>
            <p:cNvPr id="18519" name="Line 35"/>
            <p:cNvSpPr/>
            <p:nvPr/>
          </p:nvSpPr>
          <p:spPr>
            <a:xfrm flipH="1">
              <a:off x="2105" y="760"/>
              <a:ext cx="115" cy="0"/>
            </a:xfrm>
            <a:prstGeom prst="line">
              <a:avLst/>
            </a:prstGeom>
            <a:ln w="9525" cap="flat" cmpd="sng">
              <a:solidFill>
                <a:schemeClr val="tx1"/>
              </a:solidFill>
              <a:prstDash val="solid"/>
              <a:headEnd type="none" w="med" len="med"/>
              <a:tailEnd type="none" w="med" len="med"/>
            </a:ln>
          </p:spPr>
        </p:sp>
        <p:sp>
          <p:nvSpPr>
            <p:cNvPr id="18520" name="Line 36"/>
            <p:cNvSpPr/>
            <p:nvPr/>
          </p:nvSpPr>
          <p:spPr>
            <a:xfrm>
              <a:off x="2105" y="760"/>
              <a:ext cx="0" cy="1170"/>
            </a:xfrm>
            <a:prstGeom prst="line">
              <a:avLst/>
            </a:prstGeom>
            <a:ln w="9525" cap="flat" cmpd="sng">
              <a:solidFill>
                <a:schemeClr val="tx1"/>
              </a:solidFill>
              <a:prstDash val="solid"/>
              <a:headEnd type="none" w="med" len="med"/>
              <a:tailEnd type="none" w="med" len="med"/>
            </a:ln>
          </p:spPr>
        </p:sp>
        <p:sp>
          <p:nvSpPr>
            <p:cNvPr id="18521" name="Line 37"/>
            <p:cNvSpPr/>
            <p:nvPr/>
          </p:nvSpPr>
          <p:spPr>
            <a:xfrm>
              <a:off x="2532" y="768"/>
              <a:ext cx="115" cy="0"/>
            </a:xfrm>
            <a:prstGeom prst="line">
              <a:avLst/>
            </a:prstGeom>
            <a:ln w="9525" cap="flat" cmpd="sng">
              <a:solidFill>
                <a:schemeClr val="tx1"/>
              </a:solidFill>
              <a:prstDash val="solid"/>
              <a:headEnd type="none" w="med" len="med"/>
              <a:tailEnd type="none" w="med" len="med"/>
            </a:ln>
          </p:spPr>
        </p:sp>
        <p:sp>
          <p:nvSpPr>
            <p:cNvPr id="18522" name="Line 38"/>
            <p:cNvSpPr/>
            <p:nvPr/>
          </p:nvSpPr>
          <p:spPr>
            <a:xfrm>
              <a:off x="2662" y="768"/>
              <a:ext cx="0" cy="1171"/>
            </a:xfrm>
            <a:prstGeom prst="line">
              <a:avLst/>
            </a:prstGeom>
            <a:ln w="9525" cap="flat" cmpd="sng">
              <a:solidFill>
                <a:schemeClr val="tx1"/>
              </a:solidFill>
              <a:prstDash val="solid"/>
              <a:headEnd type="none" w="med" len="med"/>
              <a:tailEnd type="none" w="med" len="med"/>
            </a:ln>
          </p:spPr>
        </p:sp>
        <p:sp>
          <p:nvSpPr>
            <p:cNvPr id="18523" name="Line 39"/>
            <p:cNvSpPr/>
            <p:nvPr/>
          </p:nvSpPr>
          <p:spPr>
            <a:xfrm flipH="1">
              <a:off x="3209" y="760"/>
              <a:ext cx="101" cy="0"/>
            </a:xfrm>
            <a:prstGeom prst="line">
              <a:avLst/>
            </a:prstGeom>
            <a:ln w="9525" cap="flat" cmpd="sng">
              <a:solidFill>
                <a:schemeClr val="tx1"/>
              </a:solidFill>
              <a:prstDash val="solid"/>
              <a:headEnd type="none" w="med" len="med"/>
              <a:tailEnd type="none" w="med" len="med"/>
            </a:ln>
          </p:spPr>
        </p:sp>
        <p:sp>
          <p:nvSpPr>
            <p:cNvPr id="18524" name="Line 40"/>
            <p:cNvSpPr/>
            <p:nvPr/>
          </p:nvSpPr>
          <p:spPr>
            <a:xfrm>
              <a:off x="3209" y="760"/>
              <a:ext cx="0" cy="1170"/>
            </a:xfrm>
            <a:prstGeom prst="line">
              <a:avLst/>
            </a:prstGeom>
            <a:ln w="9525" cap="flat" cmpd="sng">
              <a:solidFill>
                <a:schemeClr val="tx1"/>
              </a:solidFill>
              <a:prstDash val="solid"/>
              <a:headEnd type="none" w="med" len="med"/>
              <a:tailEnd type="none" w="med" len="med"/>
            </a:ln>
          </p:spPr>
        </p:sp>
        <p:sp>
          <p:nvSpPr>
            <p:cNvPr id="18525" name="Line 41"/>
            <p:cNvSpPr/>
            <p:nvPr/>
          </p:nvSpPr>
          <p:spPr>
            <a:xfrm>
              <a:off x="3744" y="760"/>
              <a:ext cx="151" cy="0"/>
            </a:xfrm>
            <a:prstGeom prst="line">
              <a:avLst/>
            </a:prstGeom>
            <a:ln w="9525" cap="flat" cmpd="sng">
              <a:solidFill>
                <a:schemeClr val="tx1"/>
              </a:solidFill>
              <a:prstDash val="solid"/>
              <a:headEnd type="none" w="med" len="med"/>
              <a:tailEnd type="none" w="med" len="med"/>
            </a:ln>
          </p:spPr>
        </p:sp>
        <p:sp>
          <p:nvSpPr>
            <p:cNvPr id="18526" name="Line 42"/>
            <p:cNvSpPr/>
            <p:nvPr/>
          </p:nvSpPr>
          <p:spPr>
            <a:xfrm>
              <a:off x="3888" y="753"/>
              <a:ext cx="0" cy="1182"/>
            </a:xfrm>
            <a:prstGeom prst="line">
              <a:avLst/>
            </a:prstGeom>
            <a:ln w="9525" cap="flat" cmpd="sng">
              <a:solidFill>
                <a:schemeClr val="tx1"/>
              </a:solidFill>
              <a:prstDash val="solid"/>
              <a:headEnd type="none" w="med" len="med"/>
              <a:tailEnd type="none" w="med" len="med"/>
            </a:ln>
          </p:spPr>
        </p:sp>
        <p:sp>
          <p:nvSpPr>
            <p:cNvPr id="18527" name="Line 46"/>
            <p:cNvSpPr/>
            <p:nvPr/>
          </p:nvSpPr>
          <p:spPr>
            <a:xfrm flipH="1">
              <a:off x="2105" y="1531"/>
              <a:ext cx="115" cy="0"/>
            </a:xfrm>
            <a:prstGeom prst="line">
              <a:avLst/>
            </a:prstGeom>
            <a:ln w="9525" cap="flat" cmpd="sng">
              <a:solidFill>
                <a:schemeClr val="tx1"/>
              </a:solidFill>
              <a:prstDash val="solid"/>
              <a:headEnd type="none" w="med" len="med"/>
              <a:tailEnd type="none" w="med" len="med"/>
            </a:ln>
          </p:spPr>
        </p:sp>
        <p:sp>
          <p:nvSpPr>
            <p:cNvPr id="18528" name="Line 47"/>
            <p:cNvSpPr/>
            <p:nvPr/>
          </p:nvSpPr>
          <p:spPr>
            <a:xfrm>
              <a:off x="2540" y="1531"/>
              <a:ext cx="122" cy="0"/>
            </a:xfrm>
            <a:prstGeom prst="line">
              <a:avLst/>
            </a:prstGeom>
            <a:ln w="9525" cap="flat" cmpd="sng">
              <a:solidFill>
                <a:schemeClr val="tx1"/>
              </a:solidFill>
              <a:prstDash val="solid"/>
              <a:headEnd type="none" w="med" len="med"/>
              <a:tailEnd type="none" w="med" len="med"/>
            </a:ln>
          </p:spPr>
        </p:sp>
        <p:sp>
          <p:nvSpPr>
            <p:cNvPr id="18529" name="Line 48"/>
            <p:cNvSpPr/>
            <p:nvPr/>
          </p:nvSpPr>
          <p:spPr>
            <a:xfrm flipH="1">
              <a:off x="3209" y="1524"/>
              <a:ext cx="101" cy="0"/>
            </a:xfrm>
            <a:prstGeom prst="line">
              <a:avLst/>
            </a:prstGeom>
            <a:ln w="9525" cap="flat" cmpd="sng">
              <a:solidFill>
                <a:schemeClr val="tx1"/>
              </a:solidFill>
              <a:prstDash val="solid"/>
              <a:headEnd type="none" w="med" len="med"/>
              <a:tailEnd type="none" w="med" len="med"/>
            </a:ln>
          </p:spPr>
        </p:sp>
        <p:sp>
          <p:nvSpPr>
            <p:cNvPr id="18530" name="Line 49"/>
            <p:cNvSpPr/>
            <p:nvPr/>
          </p:nvSpPr>
          <p:spPr>
            <a:xfrm>
              <a:off x="3788" y="1524"/>
              <a:ext cx="100" cy="0"/>
            </a:xfrm>
            <a:prstGeom prst="line">
              <a:avLst/>
            </a:prstGeom>
            <a:ln w="9525" cap="flat" cmpd="sng">
              <a:solidFill>
                <a:schemeClr val="tx1"/>
              </a:solidFill>
              <a:prstDash val="solid"/>
              <a:headEnd type="none" w="med" len="med"/>
              <a:tailEnd type="none" w="med" len="med"/>
            </a:ln>
          </p:spPr>
        </p:sp>
        <p:sp>
          <p:nvSpPr>
            <p:cNvPr id="18531" name="AutoShape 52"/>
            <p:cNvSpPr/>
            <p:nvPr/>
          </p:nvSpPr>
          <p:spPr>
            <a:xfrm>
              <a:off x="2090" y="1514"/>
              <a:ext cx="29" cy="36"/>
            </a:xfrm>
            <a:prstGeom prst="flowChartConnector">
              <a:avLst/>
            </a:prstGeom>
            <a:solidFill>
              <a:schemeClr val="tx1"/>
            </a:solidFill>
            <a:ln w="9525" cap="flat" cmpd="sng">
              <a:solidFill>
                <a:schemeClr val="tx1"/>
              </a:solidFill>
              <a:prstDash val="solid"/>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18532" name="AutoShape 53"/>
            <p:cNvSpPr/>
            <p:nvPr/>
          </p:nvSpPr>
          <p:spPr>
            <a:xfrm>
              <a:off x="2656" y="1510"/>
              <a:ext cx="28" cy="36"/>
            </a:xfrm>
            <a:prstGeom prst="flowChartConnector">
              <a:avLst/>
            </a:prstGeom>
            <a:solidFill>
              <a:schemeClr val="tx1"/>
            </a:solidFill>
            <a:ln w="9525" cap="flat" cmpd="sng">
              <a:solidFill>
                <a:schemeClr val="tx1"/>
              </a:solidFill>
              <a:prstDash val="solid"/>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18533" name="AutoShape 54"/>
            <p:cNvSpPr/>
            <p:nvPr/>
          </p:nvSpPr>
          <p:spPr>
            <a:xfrm>
              <a:off x="3197" y="1502"/>
              <a:ext cx="29" cy="36"/>
            </a:xfrm>
            <a:prstGeom prst="flowChartConnector">
              <a:avLst/>
            </a:prstGeom>
            <a:solidFill>
              <a:schemeClr val="tx1"/>
            </a:solidFill>
            <a:ln w="9525" cap="flat" cmpd="sng">
              <a:solidFill>
                <a:schemeClr val="tx1"/>
              </a:solidFill>
              <a:prstDash val="solid"/>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18534" name="AutoShape 55"/>
            <p:cNvSpPr/>
            <p:nvPr/>
          </p:nvSpPr>
          <p:spPr>
            <a:xfrm>
              <a:off x="3866" y="1510"/>
              <a:ext cx="29" cy="36"/>
            </a:xfrm>
            <a:prstGeom prst="flowChartConnector">
              <a:avLst/>
            </a:prstGeom>
            <a:solidFill>
              <a:schemeClr val="tx1"/>
            </a:solidFill>
            <a:ln w="9525" cap="flat" cmpd="sng">
              <a:solidFill>
                <a:schemeClr val="tx1"/>
              </a:solidFill>
              <a:prstDash val="solid"/>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18535" name="Text Box 59"/>
            <p:cNvSpPr txBox="1"/>
            <p:nvPr/>
          </p:nvSpPr>
          <p:spPr>
            <a:xfrm>
              <a:off x="1959" y="618"/>
              <a:ext cx="225" cy="138"/>
            </a:xfrm>
            <a:prstGeom prst="rect">
              <a:avLst/>
            </a:prstGeom>
            <a:noFill/>
            <a:ln w="952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D</a:t>
              </a:r>
              <a:r>
                <a:rPr lang="en-US" altLang="zh-CN" sz="1600" b="1" baseline="-25000">
                  <a:latin typeface="Times New Roman" panose="02020603050405020304" pitchFamily="18" charset="0"/>
                  <a:ea typeface="楷体_GB2312" panose="02010609030101010101" pitchFamily="49" charset="-122"/>
                </a:rPr>
                <a:t>0</a:t>
              </a:r>
              <a:endParaRPr lang="en-US" altLang="zh-CN" sz="1600" b="1">
                <a:latin typeface="Times New Roman" panose="02020603050405020304" pitchFamily="18" charset="0"/>
                <a:ea typeface="楷体_GB2312" panose="02010609030101010101" pitchFamily="49" charset="-122"/>
              </a:endParaRPr>
            </a:p>
          </p:txBody>
        </p:sp>
        <p:sp>
          <p:nvSpPr>
            <p:cNvPr id="18536" name="Text Box 60"/>
            <p:cNvSpPr txBox="1"/>
            <p:nvPr/>
          </p:nvSpPr>
          <p:spPr>
            <a:xfrm>
              <a:off x="2598" y="618"/>
              <a:ext cx="202" cy="138"/>
            </a:xfrm>
            <a:prstGeom prst="rect">
              <a:avLst/>
            </a:prstGeom>
            <a:noFill/>
            <a:ln w="952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D</a:t>
              </a:r>
              <a:r>
                <a:rPr lang="en-US" altLang="zh-CN" sz="1600" b="1" baseline="-25000">
                  <a:latin typeface="Times New Roman" panose="02020603050405020304" pitchFamily="18" charset="0"/>
                  <a:ea typeface="楷体_GB2312" panose="02010609030101010101" pitchFamily="49" charset="-122"/>
                </a:rPr>
                <a:t>0</a:t>
              </a:r>
              <a:endParaRPr lang="en-US" altLang="zh-CN" sz="1600" b="1">
                <a:latin typeface="Times New Roman" panose="02020603050405020304" pitchFamily="18" charset="0"/>
                <a:ea typeface="楷体_GB2312" panose="02010609030101010101" pitchFamily="49" charset="-122"/>
              </a:endParaRPr>
            </a:p>
          </p:txBody>
        </p:sp>
        <p:sp>
          <p:nvSpPr>
            <p:cNvPr id="18537" name="Line 61"/>
            <p:cNvSpPr/>
            <p:nvPr/>
          </p:nvSpPr>
          <p:spPr>
            <a:xfrm flipH="1">
              <a:off x="2583" y="629"/>
              <a:ext cx="101" cy="0"/>
            </a:xfrm>
            <a:prstGeom prst="line">
              <a:avLst/>
            </a:prstGeom>
            <a:ln w="9525" cap="flat" cmpd="sng">
              <a:solidFill>
                <a:schemeClr val="tx1"/>
              </a:solidFill>
              <a:prstDash val="solid"/>
              <a:headEnd type="none" w="med" len="med"/>
              <a:tailEnd type="none" w="med" len="med"/>
            </a:ln>
          </p:spPr>
        </p:sp>
        <p:sp>
          <p:nvSpPr>
            <p:cNvPr id="18538" name="Text Box 62"/>
            <p:cNvSpPr txBox="1"/>
            <p:nvPr/>
          </p:nvSpPr>
          <p:spPr>
            <a:xfrm>
              <a:off x="2983" y="626"/>
              <a:ext cx="269" cy="130"/>
            </a:xfrm>
            <a:prstGeom prst="rect">
              <a:avLst/>
            </a:prstGeom>
            <a:noFill/>
            <a:ln w="952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D</a:t>
              </a:r>
              <a:r>
                <a:rPr lang="en-US" altLang="zh-CN" sz="1600" b="1" baseline="-25000">
                  <a:latin typeface="Times New Roman" panose="02020603050405020304" pitchFamily="18" charset="0"/>
                  <a:ea typeface="楷体_GB2312" panose="02010609030101010101" pitchFamily="49" charset="-122"/>
                </a:rPr>
                <a:t>N-1</a:t>
              </a:r>
              <a:endParaRPr lang="en-US" altLang="zh-CN" sz="1600" b="1">
                <a:latin typeface="Times New Roman" panose="02020603050405020304" pitchFamily="18" charset="0"/>
                <a:ea typeface="楷体_GB2312" panose="02010609030101010101" pitchFamily="49" charset="-122"/>
              </a:endParaRPr>
            </a:p>
          </p:txBody>
        </p:sp>
        <p:sp>
          <p:nvSpPr>
            <p:cNvPr id="18539" name="Text Box 63"/>
            <p:cNvSpPr txBox="1"/>
            <p:nvPr/>
          </p:nvSpPr>
          <p:spPr>
            <a:xfrm>
              <a:off x="3831" y="618"/>
              <a:ext cx="329" cy="129"/>
            </a:xfrm>
            <a:prstGeom prst="rect">
              <a:avLst/>
            </a:prstGeom>
            <a:noFill/>
            <a:ln w="952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D</a:t>
              </a:r>
              <a:r>
                <a:rPr lang="en-US" altLang="zh-CN" sz="1600" b="1" baseline="-25000">
                  <a:latin typeface="Times New Roman" panose="02020603050405020304" pitchFamily="18" charset="0"/>
                  <a:ea typeface="楷体_GB2312" panose="02010609030101010101" pitchFamily="49" charset="-122"/>
                </a:rPr>
                <a:t>N-1</a:t>
              </a:r>
              <a:endParaRPr lang="en-US" altLang="zh-CN" sz="1600" b="1">
                <a:latin typeface="Times New Roman" panose="02020603050405020304" pitchFamily="18" charset="0"/>
                <a:ea typeface="楷体_GB2312" panose="02010609030101010101" pitchFamily="49" charset="-122"/>
              </a:endParaRPr>
            </a:p>
          </p:txBody>
        </p:sp>
        <p:sp>
          <p:nvSpPr>
            <p:cNvPr id="18540" name="Line 64"/>
            <p:cNvSpPr/>
            <p:nvPr/>
          </p:nvSpPr>
          <p:spPr>
            <a:xfrm flipH="1">
              <a:off x="3816" y="621"/>
              <a:ext cx="101" cy="0"/>
            </a:xfrm>
            <a:prstGeom prst="line">
              <a:avLst/>
            </a:prstGeom>
            <a:ln w="9525" cap="flat" cmpd="sng">
              <a:solidFill>
                <a:schemeClr val="tx1"/>
              </a:solidFill>
              <a:prstDash val="solid"/>
              <a:headEnd type="none" w="med" len="med"/>
              <a:tailEnd type="none" w="med" len="med"/>
            </a:ln>
          </p:spPr>
        </p:sp>
        <p:sp>
          <p:nvSpPr>
            <p:cNvPr id="18541" name="Line 71"/>
            <p:cNvSpPr/>
            <p:nvPr/>
          </p:nvSpPr>
          <p:spPr>
            <a:xfrm>
              <a:off x="2220" y="1910"/>
              <a:ext cx="0" cy="84"/>
            </a:xfrm>
            <a:prstGeom prst="line">
              <a:avLst/>
            </a:prstGeom>
            <a:ln w="9525" cap="flat" cmpd="sng">
              <a:solidFill>
                <a:schemeClr val="tx1"/>
              </a:solidFill>
              <a:prstDash val="solid"/>
              <a:headEnd type="none" w="med" len="med"/>
              <a:tailEnd type="none" w="med" len="med"/>
            </a:ln>
          </p:spPr>
        </p:sp>
        <p:sp>
          <p:nvSpPr>
            <p:cNvPr id="18542" name="Line 72"/>
            <p:cNvSpPr/>
            <p:nvPr/>
          </p:nvSpPr>
          <p:spPr>
            <a:xfrm>
              <a:off x="2245" y="1936"/>
              <a:ext cx="0" cy="39"/>
            </a:xfrm>
            <a:prstGeom prst="line">
              <a:avLst/>
            </a:prstGeom>
            <a:ln w="9525" cap="flat" cmpd="sng">
              <a:solidFill>
                <a:schemeClr val="tx1"/>
              </a:solidFill>
              <a:prstDash val="solid"/>
              <a:headEnd type="none" w="med" len="med"/>
              <a:tailEnd type="none" w="med" len="med"/>
            </a:ln>
          </p:spPr>
        </p:sp>
        <p:sp>
          <p:nvSpPr>
            <p:cNvPr id="18543" name="Line 73"/>
            <p:cNvSpPr/>
            <p:nvPr/>
          </p:nvSpPr>
          <p:spPr>
            <a:xfrm>
              <a:off x="2490" y="1944"/>
              <a:ext cx="0" cy="39"/>
            </a:xfrm>
            <a:prstGeom prst="line">
              <a:avLst/>
            </a:prstGeom>
            <a:ln w="9525" cap="flat" cmpd="sng">
              <a:solidFill>
                <a:schemeClr val="tx1"/>
              </a:solidFill>
              <a:prstDash val="solid"/>
              <a:headEnd type="none" w="med" len="med"/>
              <a:tailEnd type="none" w="med" len="med"/>
            </a:ln>
          </p:spPr>
        </p:sp>
        <p:sp>
          <p:nvSpPr>
            <p:cNvPr id="18544" name="Line 74"/>
            <p:cNvSpPr/>
            <p:nvPr/>
          </p:nvSpPr>
          <p:spPr>
            <a:xfrm>
              <a:off x="2532" y="1910"/>
              <a:ext cx="0" cy="84"/>
            </a:xfrm>
            <a:prstGeom prst="line">
              <a:avLst/>
            </a:prstGeom>
            <a:ln w="9525" cap="flat" cmpd="sng">
              <a:solidFill>
                <a:schemeClr val="tx1"/>
              </a:solidFill>
              <a:prstDash val="solid"/>
              <a:headEnd type="none" w="med" len="med"/>
              <a:tailEnd type="none" w="med" len="med"/>
            </a:ln>
          </p:spPr>
        </p:sp>
        <p:sp>
          <p:nvSpPr>
            <p:cNvPr id="18545" name="Line 75"/>
            <p:cNvSpPr/>
            <p:nvPr/>
          </p:nvSpPr>
          <p:spPr>
            <a:xfrm flipH="1">
              <a:off x="2246" y="1958"/>
              <a:ext cx="237" cy="0"/>
            </a:xfrm>
            <a:prstGeom prst="line">
              <a:avLst/>
            </a:prstGeom>
            <a:ln w="9525" cap="flat" cmpd="sng">
              <a:solidFill>
                <a:schemeClr val="tx1"/>
              </a:solidFill>
              <a:prstDash val="solid"/>
              <a:headEnd type="none" w="med" len="med"/>
              <a:tailEnd type="none" w="med" len="med"/>
            </a:ln>
          </p:spPr>
        </p:sp>
        <p:sp>
          <p:nvSpPr>
            <p:cNvPr id="18546" name="Line 76"/>
            <p:cNvSpPr/>
            <p:nvPr/>
          </p:nvSpPr>
          <p:spPr>
            <a:xfrm>
              <a:off x="2102" y="1937"/>
              <a:ext cx="115" cy="0"/>
            </a:xfrm>
            <a:prstGeom prst="line">
              <a:avLst/>
            </a:prstGeom>
            <a:ln w="9525" cap="flat" cmpd="sng">
              <a:solidFill>
                <a:schemeClr val="tx1"/>
              </a:solidFill>
              <a:prstDash val="solid"/>
              <a:headEnd type="none" w="med" len="med"/>
              <a:tailEnd type="none" w="med" len="med"/>
            </a:ln>
          </p:spPr>
        </p:sp>
        <p:sp>
          <p:nvSpPr>
            <p:cNvPr id="18547" name="Line 77"/>
            <p:cNvSpPr/>
            <p:nvPr/>
          </p:nvSpPr>
          <p:spPr>
            <a:xfrm>
              <a:off x="2529" y="1932"/>
              <a:ext cx="126" cy="0"/>
            </a:xfrm>
            <a:prstGeom prst="line">
              <a:avLst/>
            </a:prstGeom>
            <a:ln w="9525" cap="flat" cmpd="sng">
              <a:solidFill>
                <a:schemeClr val="tx1"/>
              </a:solidFill>
              <a:prstDash val="solid"/>
              <a:headEnd type="none" w="med" len="med"/>
              <a:tailEnd type="none" w="med" len="med"/>
            </a:ln>
          </p:spPr>
        </p:sp>
        <p:sp>
          <p:nvSpPr>
            <p:cNvPr id="18548" name="AutoShape 78"/>
            <p:cNvSpPr/>
            <p:nvPr/>
          </p:nvSpPr>
          <p:spPr>
            <a:xfrm>
              <a:off x="2365" y="1936"/>
              <a:ext cx="29" cy="36"/>
            </a:xfrm>
            <a:prstGeom prst="flowChartConnector">
              <a:avLst/>
            </a:prstGeom>
            <a:solidFill>
              <a:schemeClr val="tx1"/>
            </a:solidFill>
            <a:ln w="9525" cap="flat" cmpd="sng">
              <a:solidFill>
                <a:schemeClr val="tx1"/>
              </a:solidFill>
              <a:prstDash val="solid"/>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18549" name="Line 79"/>
            <p:cNvSpPr/>
            <p:nvPr/>
          </p:nvSpPr>
          <p:spPr>
            <a:xfrm flipH="1">
              <a:off x="2381" y="1952"/>
              <a:ext cx="2" cy="291"/>
            </a:xfrm>
            <a:prstGeom prst="line">
              <a:avLst/>
            </a:prstGeom>
            <a:ln w="9525" cap="flat" cmpd="sng">
              <a:solidFill>
                <a:schemeClr val="tx1"/>
              </a:solidFill>
              <a:prstDash val="solid"/>
              <a:headEnd type="none" w="med" len="med"/>
              <a:tailEnd type="none" w="med" len="med"/>
            </a:ln>
          </p:spPr>
        </p:sp>
        <p:sp>
          <p:nvSpPr>
            <p:cNvPr id="18550" name="Line 80"/>
            <p:cNvSpPr/>
            <p:nvPr/>
          </p:nvSpPr>
          <p:spPr>
            <a:xfrm>
              <a:off x="2102" y="1972"/>
              <a:ext cx="115" cy="0"/>
            </a:xfrm>
            <a:prstGeom prst="line">
              <a:avLst/>
            </a:prstGeom>
            <a:ln w="9525" cap="flat" cmpd="sng">
              <a:solidFill>
                <a:schemeClr val="tx1"/>
              </a:solidFill>
              <a:prstDash val="solid"/>
              <a:headEnd type="none" w="med" len="med"/>
              <a:tailEnd type="none" w="med" len="med"/>
            </a:ln>
          </p:spPr>
        </p:sp>
        <p:sp>
          <p:nvSpPr>
            <p:cNvPr id="18551" name="Line 81"/>
            <p:cNvSpPr/>
            <p:nvPr/>
          </p:nvSpPr>
          <p:spPr>
            <a:xfrm>
              <a:off x="2529" y="1970"/>
              <a:ext cx="126" cy="0"/>
            </a:xfrm>
            <a:prstGeom prst="line">
              <a:avLst/>
            </a:prstGeom>
            <a:ln w="9525" cap="flat" cmpd="sng">
              <a:solidFill>
                <a:schemeClr val="tx1"/>
              </a:solidFill>
              <a:prstDash val="solid"/>
              <a:headEnd type="none" w="med" len="med"/>
              <a:tailEnd type="none" w="med" len="med"/>
            </a:ln>
          </p:spPr>
        </p:sp>
        <p:sp>
          <p:nvSpPr>
            <p:cNvPr id="18552" name="Line 82"/>
            <p:cNvSpPr/>
            <p:nvPr/>
          </p:nvSpPr>
          <p:spPr>
            <a:xfrm>
              <a:off x="3346" y="1910"/>
              <a:ext cx="0" cy="84"/>
            </a:xfrm>
            <a:prstGeom prst="line">
              <a:avLst/>
            </a:prstGeom>
            <a:ln w="9525" cap="flat" cmpd="sng">
              <a:solidFill>
                <a:schemeClr val="tx1"/>
              </a:solidFill>
              <a:prstDash val="solid"/>
              <a:headEnd type="none" w="med" len="med"/>
              <a:tailEnd type="none" w="med" len="med"/>
            </a:ln>
          </p:spPr>
        </p:sp>
        <p:sp>
          <p:nvSpPr>
            <p:cNvPr id="18553" name="Line 83"/>
            <p:cNvSpPr/>
            <p:nvPr/>
          </p:nvSpPr>
          <p:spPr>
            <a:xfrm>
              <a:off x="3371" y="1936"/>
              <a:ext cx="0" cy="39"/>
            </a:xfrm>
            <a:prstGeom prst="line">
              <a:avLst/>
            </a:prstGeom>
            <a:ln w="9525" cap="flat" cmpd="sng">
              <a:solidFill>
                <a:schemeClr val="tx1"/>
              </a:solidFill>
              <a:prstDash val="solid"/>
              <a:headEnd type="none" w="med" len="med"/>
              <a:tailEnd type="none" w="med" len="med"/>
            </a:ln>
          </p:spPr>
        </p:sp>
        <p:sp>
          <p:nvSpPr>
            <p:cNvPr id="18554" name="Line 84"/>
            <p:cNvSpPr/>
            <p:nvPr/>
          </p:nvSpPr>
          <p:spPr>
            <a:xfrm>
              <a:off x="3704" y="1936"/>
              <a:ext cx="0" cy="39"/>
            </a:xfrm>
            <a:prstGeom prst="line">
              <a:avLst/>
            </a:prstGeom>
            <a:ln w="9525" cap="flat" cmpd="sng">
              <a:solidFill>
                <a:schemeClr val="tx1"/>
              </a:solidFill>
              <a:prstDash val="solid"/>
              <a:headEnd type="none" w="med" len="med"/>
              <a:tailEnd type="none" w="med" len="med"/>
            </a:ln>
          </p:spPr>
        </p:sp>
        <p:sp>
          <p:nvSpPr>
            <p:cNvPr id="18555" name="Line 85"/>
            <p:cNvSpPr/>
            <p:nvPr/>
          </p:nvSpPr>
          <p:spPr>
            <a:xfrm>
              <a:off x="3730" y="1910"/>
              <a:ext cx="0" cy="84"/>
            </a:xfrm>
            <a:prstGeom prst="line">
              <a:avLst/>
            </a:prstGeom>
            <a:ln w="9525" cap="flat" cmpd="sng">
              <a:solidFill>
                <a:schemeClr val="tx1"/>
              </a:solidFill>
              <a:prstDash val="solid"/>
              <a:headEnd type="none" w="med" len="med"/>
              <a:tailEnd type="none" w="med" len="med"/>
            </a:ln>
          </p:spPr>
        </p:sp>
        <p:sp>
          <p:nvSpPr>
            <p:cNvPr id="18556" name="Line 86"/>
            <p:cNvSpPr/>
            <p:nvPr/>
          </p:nvSpPr>
          <p:spPr>
            <a:xfrm flipH="1">
              <a:off x="3372" y="1958"/>
              <a:ext cx="317" cy="0"/>
            </a:xfrm>
            <a:prstGeom prst="line">
              <a:avLst/>
            </a:prstGeom>
            <a:ln w="9525" cap="flat" cmpd="sng">
              <a:solidFill>
                <a:schemeClr val="tx1"/>
              </a:solidFill>
              <a:prstDash val="solid"/>
              <a:headEnd type="none" w="med" len="med"/>
              <a:tailEnd type="none" w="med" len="med"/>
            </a:ln>
          </p:spPr>
        </p:sp>
        <p:sp>
          <p:nvSpPr>
            <p:cNvPr id="18557" name="Line 87"/>
            <p:cNvSpPr/>
            <p:nvPr/>
          </p:nvSpPr>
          <p:spPr>
            <a:xfrm>
              <a:off x="3202" y="1937"/>
              <a:ext cx="141" cy="0"/>
            </a:xfrm>
            <a:prstGeom prst="line">
              <a:avLst/>
            </a:prstGeom>
            <a:ln w="9525" cap="flat" cmpd="sng">
              <a:solidFill>
                <a:schemeClr val="tx1"/>
              </a:solidFill>
              <a:prstDash val="solid"/>
              <a:headEnd type="none" w="med" len="med"/>
              <a:tailEnd type="none" w="med" len="med"/>
            </a:ln>
          </p:spPr>
        </p:sp>
        <p:sp>
          <p:nvSpPr>
            <p:cNvPr id="18558" name="Line 88"/>
            <p:cNvSpPr/>
            <p:nvPr/>
          </p:nvSpPr>
          <p:spPr>
            <a:xfrm>
              <a:off x="3727" y="1932"/>
              <a:ext cx="179" cy="0"/>
            </a:xfrm>
            <a:prstGeom prst="line">
              <a:avLst/>
            </a:prstGeom>
            <a:ln w="9525" cap="flat" cmpd="sng">
              <a:solidFill>
                <a:schemeClr val="tx1"/>
              </a:solidFill>
              <a:prstDash val="solid"/>
              <a:headEnd type="none" w="med" len="med"/>
              <a:tailEnd type="none" w="med" len="med"/>
            </a:ln>
          </p:spPr>
        </p:sp>
        <p:sp>
          <p:nvSpPr>
            <p:cNvPr id="18559" name="AutoShape 89"/>
            <p:cNvSpPr/>
            <p:nvPr/>
          </p:nvSpPr>
          <p:spPr>
            <a:xfrm>
              <a:off x="3547" y="1944"/>
              <a:ext cx="29" cy="36"/>
            </a:xfrm>
            <a:prstGeom prst="flowChartConnector">
              <a:avLst/>
            </a:prstGeom>
            <a:solidFill>
              <a:schemeClr val="tx1"/>
            </a:solidFill>
            <a:ln w="9525" cap="flat" cmpd="sng">
              <a:solidFill>
                <a:schemeClr val="tx1"/>
              </a:solidFill>
              <a:prstDash val="solid"/>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18560" name="Line 90"/>
            <p:cNvSpPr/>
            <p:nvPr/>
          </p:nvSpPr>
          <p:spPr>
            <a:xfrm>
              <a:off x="3562" y="1955"/>
              <a:ext cx="0" cy="266"/>
            </a:xfrm>
            <a:prstGeom prst="line">
              <a:avLst/>
            </a:prstGeom>
            <a:ln w="9525" cap="flat" cmpd="sng">
              <a:solidFill>
                <a:schemeClr val="tx1"/>
              </a:solidFill>
              <a:prstDash val="solid"/>
              <a:headEnd type="none" w="med" len="med"/>
              <a:tailEnd type="none" w="med" len="med"/>
            </a:ln>
          </p:spPr>
        </p:sp>
        <p:sp>
          <p:nvSpPr>
            <p:cNvPr id="18561" name="Line 91"/>
            <p:cNvSpPr/>
            <p:nvPr/>
          </p:nvSpPr>
          <p:spPr>
            <a:xfrm>
              <a:off x="3214" y="1972"/>
              <a:ext cx="129" cy="0"/>
            </a:xfrm>
            <a:prstGeom prst="line">
              <a:avLst/>
            </a:prstGeom>
            <a:ln w="9525" cap="flat" cmpd="sng">
              <a:solidFill>
                <a:schemeClr val="tx1"/>
              </a:solidFill>
              <a:prstDash val="solid"/>
              <a:headEnd type="none" w="med" len="med"/>
              <a:tailEnd type="none" w="med" len="med"/>
            </a:ln>
          </p:spPr>
        </p:sp>
        <p:sp>
          <p:nvSpPr>
            <p:cNvPr id="18562" name="Line 92"/>
            <p:cNvSpPr/>
            <p:nvPr/>
          </p:nvSpPr>
          <p:spPr>
            <a:xfrm>
              <a:off x="3727" y="1970"/>
              <a:ext cx="126" cy="0"/>
            </a:xfrm>
            <a:prstGeom prst="line">
              <a:avLst/>
            </a:prstGeom>
            <a:ln w="9525" cap="flat" cmpd="sng">
              <a:solidFill>
                <a:schemeClr val="tx1"/>
              </a:solidFill>
              <a:prstDash val="solid"/>
              <a:headEnd type="none" w="med" len="med"/>
              <a:tailEnd type="none" w="med" len="med"/>
            </a:ln>
          </p:spPr>
        </p:sp>
      </p:grpSp>
      <p:grpSp>
        <p:nvGrpSpPr>
          <p:cNvPr id="5" name="Group 133"/>
          <p:cNvGrpSpPr/>
          <p:nvPr/>
        </p:nvGrpSpPr>
        <p:grpSpPr>
          <a:xfrm>
            <a:off x="3487738" y="3994150"/>
            <a:ext cx="2579687" cy="1503363"/>
            <a:chOff x="2197" y="2202"/>
            <a:chExt cx="1625" cy="947"/>
          </a:xfrm>
        </p:grpSpPr>
        <p:sp>
          <p:nvSpPr>
            <p:cNvPr id="18501" name="Text Box 102"/>
            <p:cNvSpPr txBox="1"/>
            <p:nvPr/>
          </p:nvSpPr>
          <p:spPr>
            <a:xfrm>
              <a:off x="2849" y="2204"/>
              <a:ext cx="188" cy="129"/>
            </a:xfrm>
            <a:prstGeom prst="rect">
              <a:avLst/>
            </a:prstGeom>
            <a:noFill/>
            <a:ln w="952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t>
              </a:r>
              <a:endParaRPr lang="en-US" altLang="zh-CN" sz="1600" b="1">
                <a:latin typeface="Times New Roman" panose="02020603050405020304" pitchFamily="18" charset="0"/>
                <a:ea typeface="楷体_GB2312" panose="02010609030101010101" pitchFamily="49" charset="-122"/>
              </a:endParaRPr>
            </a:p>
          </p:txBody>
        </p:sp>
        <p:sp>
          <p:nvSpPr>
            <p:cNvPr id="18502" name="Text Box 103"/>
            <p:cNvSpPr txBox="1"/>
            <p:nvPr/>
          </p:nvSpPr>
          <p:spPr>
            <a:xfrm>
              <a:off x="2423" y="2244"/>
              <a:ext cx="197" cy="169"/>
            </a:xfrm>
            <a:prstGeom prst="rect">
              <a:avLst/>
            </a:prstGeom>
            <a:noFill/>
            <a:ln w="952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Y</a:t>
              </a:r>
              <a:r>
                <a:rPr lang="en-US" altLang="zh-CN" sz="1600" b="1" baseline="-25000">
                  <a:latin typeface="Times New Roman" panose="02020603050405020304" pitchFamily="18" charset="0"/>
                  <a:ea typeface="楷体_GB2312" panose="02010609030101010101" pitchFamily="49" charset="-122"/>
                </a:rPr>
                <a:t>0</a:t>
              </a:r>
              <a:endParaRPr lang="en-US" altLang="zh-CN" sz="1600" b="1">
                <a:latin typeface="Times New Roman" panose="02020603050405020304" pitchFamily="18" charset="0"/>
                <a:ea typeface="楷体_GB2312" panose="02010609030101010101" pitchFamily="49" charset="-122"/>
              </a:endParaRPr>
            </a:p>
          </p:txBody>
        </p:sp>
        <p:sp>
          <p:nvSpPr>
            <p:cNvPr id="18503" name="Text Box 104"/>
            <p:cNvSpPr txBox="1"/>
            <p:nvPr/>
          </p:nvSpPr>
          <p:spPr>
            <a:xfrm>
              <a:off x="3607" y="2245"/>
              <a:ext cx="200" cy="147"/>
            </a:xfrm>
            <a:prstGeom prst="rect">
              <a:avLst/>
            </a:prstGeom>
            <a:noFill/>
            <a:ln w="9525">
              <a:noFill/>
            </a:ln>
          </p:spPr>
          <p:txBody>
            <a:bodyPr lIns="0" tIns="0" rIns="0" bIns="0"/>
            <a:lstStyle/>
            <a:p>
              <a:pPr algn="just" eaLnBrk="0" hangingPunct="0"/>
              <a:r>
                <a:rPr lang="en-US" altLang="zh-CN" sz="1400" b="1">
                  <a:latin typeface="Times New Roman" panose="02020603050405020304" pitchFamily="18" charset="0"/>
                  <a:ea typeface="楷体_GB2312" panose="02010609030101010101" pitchFamily="49" charset="-122"/>
                </a:rPr>
                <a:t>Y</a:t>
              </a:r>
              <a:r>
                <a:rPr lang="en-US" altLang="zh-CN" sz="1400" b="1" baseline="-25000">
                  <a:latin typeface="Times New Roman" panose="02020603050405020304" pitchFamily="18" charset="0"/>
                  <a:ea typeface="楷体_GB2312" panose="02010609030101010101" pitchFamily="49" charset="-122"/>
                </a:rPr>
                <a:t>N-1</a:t>
              </a:r>
              <a:endParaRPr lang="en-US" altLang="zh-CN" sz="1400" b="1">
                <a:latin typeface="Times New Roman" panose="02020603050405020304" pitchFamily="18" charset="0"/>
                <a:ea typeface="楷体_GB2312" panose="02010609030101010101" pitchFamily="49" charset="-122"/>
              </a:endParaRPr>
            </a:p>
          </p:txBody>
        </p:sp>
        <p:sp>
          <p:nvSpPr>
            <p:cNvPr id="18504" name="Text Box 105"/>
            <p:cNvSpPr txBox="1"/>
            <p:nvPr/>
          </p:nvSpPr>
          <p:spPr>
            <a:xfrm>
              <a:off x="2197" y="2421"/>
              <a:ext cx="1618" cy="127"/>
            </a:xfrm>
            <a:prstGeom prst="rect">
              <a:avLst/>
            </a:prstGeom>
            <a:noFill/>
            <a:ln w="9525" cap="flat" cmpd="sng">
              <a:solidFill>
                <a:schemeClr val="tx1"/>
              </a:solidFill>
              <a:prstDash val="solid"/>
              <a:miter/>
              <a:headEnd type="none" w="med" len="med"/>
              <a:tailEnd type="none" w="med" len="med"/>
            </a:ln>
          </p:spPr>
          <p:txBody>
            <a:bodyPr lIns="0" tIns="0" rIns="0" bIns="0"/>
            <a:lstStyle/>
            <a:p>
              <a:pPr algn="ctr" eaLnBrk="0" hangingPunct="0"/>
              <a:r>
                <a:rPr lang="en-US" altLang="zh-CN" sz="1400" b="1">
                  <a:latin typeface="Times New Roman" panose="02020603050405020304" pitchFamily="18" charset="0"/>
                  <a:ea typeface="楷体_GB2312" panose="02010609030101010101" pitchFamily="49" charset="-122"/>
                </a:rPr>
                <a:t>Y </a:t>
              </a:r>
              <a:r>
                <a:rPr lang="zh-CN" altLang="en-US" sz="1400" b="1" dirty="0">
                  <a:latin typeface="Times New Roman" panose="02020603050405020304" pitchFamily="18" charset="0"/>
                  <a:ea typeface="楷体_GB2312" panose="02010609030101010101" pitchFamily="49" charset="-122"/>
                </a:rPr>
                <a:t>地 址 译 码 器</a:t>
              </a:r>
              <a:endParaRPr lang="zh-CN" altLang="en-US" sz="1400" b="1" dirty="0">
                <a:latin typeface="Times New Roman" panose="02020603050405020304" pitchFamily="18" charset="0"/>
                <a:ea typeface="楷体_GB2312" panose="02010609030101010101" pitchFamily="49" charset="-122"/>
              </a:endParaRPr>
            </a:p>
          </p:txBody>
        </p:sp>
        <p:sp>
          <p:nvSpPr>
            <p:cNvPr id="18505" name="Text Box 106"/>
            <p:cNvSpPr txBox="1"/>
            <p:nvPr/>
          </p:nvSpPr>
          <p:spPr>
            <a:xfrm>
              <a:off x="2197" y="2731"/>
              <a:ext cx="1625" cy="127"/>
            </a:xfrm>
            <a:prstGeom prst="rect">
              <a:avLst/>
            </a:prstGeom>
            <a:noFill/>
            <a:ln w="9525" cap="flat" cmpd="sng">
              <a:solidFill>
                <a:schemeClr val="tx1"/>
              </a:solidFill>
              <a:prstDash val="solid"/>
              <a:miter/>
              <a:headEnd type="none" w="med" len="med"/>
              <a:tailEnd type="none" w="med" len="med"/>
            </a:ln>
          </p:spPr>
          <p:txBody>
            <a:bodyPr lIns="0" tIns="0" rIns="0" bIns="0"/>
            <a:lstStyle/>
            <a:p>
              <a:pPr algn="ctr" eaLnBrk="0" hangingPunct="0"/>
              <a:r>
                <a:rPr lang="en-US" altLang="zh-CN" sz="1400" b="1">
                  <a:latin typeface="Times New Roman" panose="02020603050405020304" pitchFamily="18" charset="0"/>
                  <a:ea typeface="楷体_GB2312" panose="02010609030101010101" pitchFamily="49" charset="-122"/>
                </a:rPr>
                <a:t>Y </a:t>
              </a:r>
              <a:r>
                <a:rPr lang="zh-CN" altLang="en-US" sz="1400" b="1" dirty="0">
                  <a:latin typeface="Times New Roman" panose="02020603050405020304" pitchFamily="18" charset="0"/>
                  <a:ea typeface="楷体_GB2312" panose="02010609030101010101" pitchFamily="49" charset="-122"/>
                </a:rPr>
                <a:t>地 址 寄 存 器</a:t>
              </a:r>
              <a:endParaRPr lang="zh-CN" altLang="en-US" sz="1400" b="1" dirty="0">
                <a:latin typeface="Times New Roman" panose="02020603050405020304" pitchFamily="18" charset="0"/>
                <a:ea typeface="楷体_GB2312" panose="02010609030101010101" pitchFamily="49" charset="-122"/>
              </a:endParaRPr>
            </a:p>
          </p:txBody>
        </p:sp>
        <p:sp>
          <p:nvSpPr>
            <p:cNvPr id="18506" name="Line 107"/>
            <p:cNvSpPr/>
            <p:nvPr/>
          </p:nvSpPr>
          <p:spPr>
            <a:xfrm flipV="1">
              <a:off x="2379" y="2205"/>
              <a:ext cx="0" cy="216"/>
            </a:xfrm>
            <a:prstGeom prst="line">
              <a:avLst/>
            </a:prstGeom>
            <a:ln w="9525" cap="flat" cmpd="sng">
              <a:solidFill>
                <a:schemeClr val="tx1"/>
              </a:solidFill>
              <a:prstDash val="solid"/>
              <a:headEnd type="none" w="med" len="med"/>
              <a:tailEnd type="triangle" w="sm" len="med"/>
            </a:ln>
          </p:spPr>
        </p:sp>
        <p:sp>
          <p:nvSpPr>
            <p:cNvPr id="18507" name="Line 108"/>
            <p:cNvSpPr/>
            <p:nvPr/>
          </p:nvSpPr>
          <p:spPr>
            <a:xfrm flipV="1">
              <a:off x="3561" y="2202"/>
              <a:ext cx="0" cy="216"/>
            </a:xfrm>
            <a:prstGeom prst="line">
              <a:avLst/>
            </a:prstGeom>
            <a:ln w="9525" cap="flat" cmpd="sng">
              <a:solidFill>
                <a:schemeClr val="tx1"/>
              </a:solidFill>
              <a:prstDash val="solid"/>
              <a:headEnd type="none" w="med" len="med"/>
              <a:tailEnd type="triangle" w="sm" len="med"/>
            </a:ln>
          </p:spPr>
        </p:sp>
        <p:sp>
          <p:nvSpPr>
            <p:cNvPr id="18508" name="Line 109"/>
            <p:cNvSpPr/>
            <p:nvPr/>
          </p:nvSpPr>
          <p:spPr>
            <a:xfrm flipV="1">
              <a:off x="2424" y="2538"/>
              <a:ext cx="0" cy="180"/>
            </a:xfrm>
            <a:prstGeom prst="line">
              <a:avLst/>
            </a:prstGeom>
            <a:ln w="9525" cap="flat" cmpd="sng">
              <a:solidFill>
                <a:schemeClr val="tx1"/>
              </a:solidFill>
              <a:prstDash val="solid"/>
              <a:headEnd type="none" w="med" len="med"/>
              <a:tailEnd type="triangle" w="sm" len="med"/>
            </a:ln>
          </p:spPr>
        </p:sp>
        <p:sp>
          <p:nvSpPr>
            <p:cNvPr id="18509" name="Line 110"/>
            <p:cNvSpPr/>
            <p:nvPr/>
          </p:nvSpPr>
          <p:spPr>
            <a:xfrm flipV="1">
              <a:off x="2587" y="2538"/>
              <a:ext cx="0" cy="180"/>
            </a:xfrm>
            <a:prstGeom prst="line">
              <a:avLst/>
            </a:prstGeom>
            <a:ln w="9525" cap="flat" cmpd="sng">
              <a:solidFill>
                <a:schemeClr val="tx1"/>
              </a:solidFill>
              <a:prstDash val="solid"/>
              <a:headEnd type="none" w="med" len="med"/>
              <a:tailEnd type="triangle" w="sm" len="med"/>
            </a:ln>
          </p:spPr>
        </p:sp>
        <p:sp>
          <p:nvSpPr>
            <p:cNvPr id="18510" name="Line 111"/>
            <p:cNvSpPr/>
            <p:nvPr/>
          </p:nvSpPr>
          <p:spPr>
            <a:xfrm flipV="1">
              <a:off x="3454" y="2538"/>
              <a:ext cx="0" cy="180"/>
            </a:xfrm>
            <a:prstGeom prst="line">
              <a:avLst/>
            </a:prstGeom>
            <a:ln w="9525" cap="flat" cmpd="sng">
              <a:solidFill>
                <a:schemeClr val="tx1"/>
              </a:solidFill>
              <a:prstDash val="solid"/>
              <a:headEnd type="none" w="med" len="med"/>
              <a:tailEnd type="triangle" w="sm" len="med"/>
            </a:ln>
          </p:spPr>
        </p:sp>
        <p:sp>
          <p:nvSpPr>
            <p:cNvPr id="18511" name="Text Box 112"/>
            <p:cNvSpPr txBox="1"/>
            <p:nvPr/>
          </p:nvSpPr>
          <p:spPr>
            <a:xfrm>
              <a:off x="2849" y="2567"/>
              <a:ext cx="188" cy="129"/>
            </a:xfrm>
            <a:prstGeom prst="rect">
              <a:avLst/>
            </a:prstGeom>
            <a:noFill/>
            <a:ln w="952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t>
              </a:r>
              <a:endParaRPr lang="en-US" altLang="zh-CN" sz="1600" b="1">
                <a:latin typeface="Times New Roman" panose="02020603050405020304" pitchFamily="18" charset="0"/>
                <a:ea typeface="楷体_GB2312" panose="02010609030101010101" pitchFamily="49" charset="-122"/>
              </a:endParaRPr>
            </a:p>
          </p:txBody>
        </p:sp>
        <p:sp>
          <p:nvSpPr>
            <p:cNvPr id="18512" name="Line 113"/>
            <p:cNvSpPr/>
            <p:nvPr/>
          </p:nvSpPr>
          <p:spPr>
            <a:xfrm flipV="1">
              <a:off x="2424" y="2841"/>
              <a:ext cx="0" cy="180"/>
            </a:xfrm>
            <a:prstGeom prst="line">
              <a:avLst/>
            </a:prstGeom>
            <a:ln w="9525" cap="flat" cmpd="sng">
              <a:solidFill>
                <a:schemeClr val="tx1"/>
              </a:solidFill>
              <a:prstDash val="solid"/>
              <a:headEnd type="none" w="med" len="med"/>
              <a:tailEnd type="triangle" w="sm" len="med"/>
            </a:ln>
          </p:spPr>
        </p:sp>
        <p:sp>
          <p:nvSpPr>
            <p:cNvPr id="18513" name="Line 114"/>
            <p:cNvSpPr/>
            <p:nvPr/>
          </p:nvSpPr>
          <p:spPr>
            <a:xfrm flipV="1">
              <a:off x="2587" y="2841"/>
              <a:ext cx="0" cy="180"/>
            </a:xfrm>
            <a:prstGeom prst="line">
              <a:avLst/>
            </a:prstGeom>
            <a:ln w="9525" cap="flat" cmpd="sng">
              <a:solidFill>
                <a:schemeClr val="tx1"/>
              </a:solidFill>
              <a:prstDash val="solid"/>
              <a:headEnd type="none" w="med" len="med"/>
              <a:tailEnd type="triangle" w="sm" len="med"/>
            </a:ln>
          </p:spPr>
        </p:sp>
        <p:sp>
          <p:nvSpPr>
            <p:cNvPr id="18514" name="Line 115"/>
            <p:cNvSpPr/>
            <p:nvPr/>
          </p:nvSpPr>
          <p:spPr>
            <a:xfrm flipV="1">
              <a:off x="3454" y="2841"/>
              <a:ext cx="0" cy="180"/>
            </a:xfrm>
            <a:prstGeom prst="line">
              <a:avLst/>
            </a:prstGeom>
            <a:ln w="9525" cap="flat" cmpd="sng">
              <a:solidFill>
                <a:schemeClr val="tx1"/>
              </a:solidFill>
              <a:prstDash val="solid"/>
              <a:headEnd type="none" w="med" len="med"/>
              <a:tailEnd type="triangle" w="sm" len="med"/>
            </a:ln>
          </p:spPr>
        </p:sp>
        <p:sp>
          <p:nvSpPr>
            <p:cNvPr id="18515" name="Text Box 116"/>
            <p:cNvSpPr txBox="1"/>
            <p:nvPr/>
          </p:nvSpPr>
          <p:spPr>
            <a:xfrm>
              <a:off x="2849" y="2869"/>
              <a:ext cx="188" cy="130"/>
            </a:xfrm>
            <a:prstGeom prst="rect">
              <a:avLst/>
            </a:prstGeom>
            <a:noFill/>
            <a:ln w="952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t>
              </a:r>
              <a:endParaRPr lang="en-US" altLang="zh-CN" sz="1600" b="1">
                <a:latin typeface="Times New Roman" panose="02020603050405020304" pitchFamily="18" charset="0"/>
                <a:ea typeface="楷体_GB2312" panose="02010609030101010101" pitchFamily="49" charset="-122"/>
              </a:endParaRPr>
            </a:p>
          </p:txBody>
        </p:sp>
        <p:sp>
          <p:nvSpPr>
            <p:cNvPr id="18516" name="Text Box 117"/>
            <p:cNvSpPr txBox="1"/>
            <p:nvPr/>
          </p:nvSpPr>
          <p:spPr>
            <a:xfrm>
              <a:off x="2281" y="2977"/>
              <a:ext cx="251" cy="156"/>
            </a:xfrm>
            <a:prstGeom prst="rect">
              <a:avLst/>
            </a:prstGeom>
            <a:noFill/>
            <a:ln w="952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a:t>
              </a:r>
              <a:r>
                <a:rPr lang="en-US" altLang="zh-CN" sz="1600" b="1" baseline="-25000">
                  <a:latin typeface="Times New Roman" panose="02020603050405020304" pitchFamily="18" charset="0"/>
                  <a:ea typeface="楷体_GB2312" panose="02010609030101010101" pitchFamily="49" charset="-122"/>
                </a:rPr>
                <a:t>n</a:t>
              </a:r>
              <a:endParaRPr lang="en-US" altLang="zh-CN" sz="1600" b="1">
                <a:latin typeface="Times New Roman" panose="02020603050405020304" pitchFamily="18" charset="0"/>
                <a:ea typeface="楷体_GB2312" panose="02010609030101010101" pitchFamily="49" charset="-122"/>
              </a:endParaRPr>
            </a:p>
          </p:txBody>
        </p:sp>
        <p:sp>
          <p:nvSpPr>
            <p:cNvPr id="18517" name="Text Box 118"/>
            <p:cNvSpPr txBox="1"/>
            <p:nvPr/>
          </p:nvSpPr>
          <p:spPr>
            <a:xfrm>
              <a:off x="2606" y="2993"/>
              <a:ext cx="275" cy="132"/>
            </a:xfrm>
            <a:prstGeom prst="rect">
              <a:avLst/>
            </a:prstGeom>
            <a:noFill/>
            <a:ln w="952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a:t>
              </a:r>
              <a:r>
                <a:rPr lang="en-US" altLang="zh-CN" sz="1600" b="1" baseline="-25000">
                  <a:latin typeface="Times New Roman" panose="02020603050405020304" pitchFamily="18" charset="0"/>
                  <a:ea typeface="楷体_GB2312" panose="02010609030101010101" pitchFamily="49" charset="-122"/>
                </a:rPr>
                <a:t>n+1</a:t>
              </a:r>
              <a:endParaRPr lang="en-US" altLang="zh-CN" sz="1600" b="1">
                <a:latin typeface="Times New Roman" panose="02020603050405020304" pitchFamily="18" charset="0"/>
                <a:ea typeface="楷体_GB2312" panose="02010609030101010101" pitchFamily="49" charset="-122"/>
              </a:endParaRPr>
            </a:p>
          </p:txBody>
        </p:sp>
        <p:sp>
          <p:nvSpPr>
            <p:cNvPr id="18518" name="Text Box 119"/>
            <p:cNvSpPr txBox="1"/>
            <p:nvPr/>
          </p:nvSpPr>
          <p:spPr>
            <a:xfrm>
              <a:off x="3368" y="3001"/>
              <a:ext cx="307" cy="148"/>
            </a:xfrm>
            <a:prstGeom prst="rect">
              <a:avLst/>
            </a:prstGeom>
            <a:noFill/>
            <a:ln w="952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a:t>
              </a:r>
              <a:r>
                <a:rPr lang="en-US" altLang="zh-CN" sz="1600" b="1" baseline="-25000">
                  <a:latin typeface="Times New Roman" panose="02020603050405020304" pitchFamily="18" charset="0"/>
                  <a:ea typeface="楷体_GB2312" panose="02010609030101010101" pitchFamily="49" charset="-122"/>
                </a:rPr>
                <a:t>2n-1</a:t>
              </a:r>
              <a:endParaRPr lang="en-US" altLang="zh-CN" sz="1600" b="1">
                <a:latin typeface="Times New Roman" panose="02020603050405020304" pitchFamily="18" charset="0"/>
                <a:ea typeface="楷体_GB2312" panose="02010609030101010101" pitchFamily="49" charset="-122"/>
              </a:endParaRPr>
            </a:p>
          </p:txBody>
        </p:sp>
      </p:grpSp>
      <p:grpSp>
        <p:nvGrpSpPr>
          <p:cNvPr id="6" name="Group 141"/>
          <p:cNvGrpSpPr/>
          <p:nvPr/>
        </p:nvGrpSpPr>
        <p:grpSpPr>
          <a:xfrm>
            <a:off x="350838" y="1728788"/>
            <a:ext cx="2147887" cy="1682750"/>
            <a:chOff x="221" y="999"/>
            <a:chExt cx="1353" cy="1060"/>
          </a:xfrm>
        </p:grpSpPr>
        <p:sp>
          <p:nvSpPr>
            <p:cNvPr id="18481" name="Text Box 8"/>
            <p:cNvSpPr txBox="1"/>
            <p:nvPr/>
          </p:nvSpPr>
          <p:spPr>
            <a:xfrm>
              <a:off x="1080" y="1022"/>
              <a:ext cx="238" cy="1037"/>
            </a:xfrm>
            <a:prstGeom prst="rect">
              <a:avLst/>
            </a:prstGeom>
            <a:noFill/>
            <a:ln w="9525" cap="flat" cmpd="sng">
              <a:solidFill>
                <a:schemeClr val="tx1"/>
              </a:solidFill>
              <a:prstDash val="solid"/>
              <a:miter/>
              <a:headEnd type="none" w="med" len="med"/>
              <a:tailEnd type="none" w="med" len="med"/>
            </a:ln>
          </p:spPr>
          <p:txBody>
            <a:bodyPr/>
            <a:lstStyle/>
            <a:p>
              <a:pPr algn="just" eaLnBrk="0" hangingPunct="0"/>
              <a:r>
                <a:rPr lang="en-US" altLang="zh-CN" sz="1600" b="1">
                  <a:latin typeface="Times New Roman" panose="02020603050405020304" pitchFamily="18" charset="0"/>
                  <a:ea typeface="楷体_GB2312" panose="02010609030101010101" pitchFamily="49" charset="-122"/>
                </a:rPr>
                <a:t>X</a:t>
              </a:r>
              <a:r>
                <a:rPr lang="zh-CN" altLang="en-US" sz="1600" b="1" dirty="0">
                  <a:latin typeface="Times New Roman" panose="02020603050405020304" pitchFamily="18" charset="0"/>
                  <a:ea typeface="楷体_GB2312" panose="02010609030101010101" pitchFamily="49" charset="-122"/>
                </a:rPr>
                <a:t>地址译码器</a:t>
              </a:r>
              <a:endParaRPr lang="zh-CN" altLang="en-US" sz="1600" b="1" dirty="0">
                <a:latin typeface="Times New Roman" panose="02020603050405020304" pitchFamily="18" charset="0"/>
                <a:ea typeface="楷体_GB2312" panose="02010609030101010101" pitchFamily="49" charset="-122"/>
              </a:endParaRPr>
            </a:p>
          </p:txBody>
        </p:sp>
        <p:sp>
          <p:nvSpPr>
            <p:cNvPr id="18482" name="Text Box 16"/>
            <p:cNvSpPr txBox="1"/>
            <p:nvPr/>
          </p:nvSpPr>
          <p:spPr>
            <a:xfrm>
              <a:off x="1371" y="999"/>
              <a:ext cx="197" cy="129"/>
            </a:xfrm>
            <a:prstGeom prst="rect">
              <a:avLst/>
            </a:prstGeom>
            <a:noFill/>
            <a:ln w="952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X</a:t>
              </a:r>
              <a:r>
                <a:rPr lang="en-US" altLang="zh-CN" sz="1600" b="1" baseline="-25000">
                  <a:latin typeface="Times New Roman" panose="02020603050405020304" pitchFamily="18" charset="0"/>
                  <a:ea typeface="楷体_GB2312" panose="02010609030101010101" pitchFamily="49" charset="-122"/>
                </a:rPr>
                <a:t>0</a:t>
              </a:r>
              <a:endParaRPr lang="en-US" altLang="zh-CN" sz="1600" b="1">
                <a:latin typeface="Times New Roman" panose="02020603050405020304" pitchFamily="18" charset="0"/>
                <a:ea typeface="楷体_GB2312" panose="02010609030101010101" pitchFamily="49" charset="-122"/>
              </a:endParaRPr>
            </a:p>
          </p:txBody>
        </p:sp>
        <p:sp>
          <p:nvSpPr>
            <p:cNvPr id="18483" name="Text Box 17"/>
            <p:cNvSpPr txBox="1"/>
            <p:nvPr/>
          </p:nvSpPr>
          <p:spPr>
            <a:xfrm>
              <a:off x="1369" y="1154"/>
              <a:ext cx="205" cy="146"/>
            </a:xfrm>
            <a:prstGeom prst="rect">
              <a:avLst/>
            </a:prstGeom>
            <a:noFill/>
            <a:ln w="952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X</a:t>
              </a:r>
              <a:r>
                <a:rPr lang="en-US" altLang="zh-CN" sz="1600" b="1" baseline="-25000">
                  <a:latin typeface="Times New Roman" panose="02020603050405020304" pitchFamily="18" charset="0"/>
                  <a:ea typeface="楷体_GB2312" panose="02010609030101010101" pitchFamily="49" charset="-122"/>
                </a:rPr>
                <a:t>1</a:t>
              </a:r>
              <a:endParaRPr lang="en-US" altLang="zh-CN" sz="1600" b="1">
                <a:latin typeface="Times New Roman" panose="02020603050405020304" pitchFamily="18" charset="0"/>
                <a:ea typeface="楷体_GB2312" panose="02010609030101010101" pitchFamily="49" charset="-122"/>
              </a:endParaRPr>
            </a:p>
          </p:txBody>
        </p:sp>
        <p:sp>
          <p:nvSpPr>
            <p:cNvPr id="18484" name="Text Box 18"/>
            <p:cNvSpPr txBox="1"/>
            <p:nvPr/>
          </p:nvSpPr>
          <p:spPr>
            <a:xfrm>
              <a:off x="1348" y="1796"/>
              <a:ext cx="216" cy="130"/>
            </a:xfrm>
            <a:prstGeom prst="rect">
              <a:avLst/>
            </a:prstGeom>
            <a:noFill/>
            <a:ln w="9525">
              <a:noFill/>
            </a:ln>
          </p:spPr>
          <p:txBody>
            <a:bodyPr lIns="0" tIns="0" rIns="0" bIns="0"/>
            <a:lstStyle/>
            <a:p>
              <a:pPr algn="just" eaLnBrk="0" hangingPunct="0"/>
              <a:r>
                <a:rPr lang="en-US" altLang="zh-CN" sz="1400" b="1">
                  <a:latin typeface="Times New Roman" panose="02020603050405020304" pitchFamily="18" charset="0"/>
                  <a:ea typeface="楷体_GB2312" panose="02010609030101010101" pitchFamily="49" charset="-122"/>
                </a:rPr>
                <a:t>X</a:t>
              </a:r>
              <a:r>
                <a:rPr lang="en-US" altLang="zh-CN" sz="1400" b="1" baseline="-25000">
                  <a:latin typeface="Times New Roman" panose="02020603050405020304" pitchFamily="18" charset="0"/>
                  <a:ea typeface="楷体_GB2312" panose="02010609030101010101" pitchFamily="49" charset="-122"/>
                </a:rPr>
                <a:t>N-1</a:t>
              </a:r>
              <a:endParaRPr lang="en-US" altLang="zh-CN" sz="1400" b="1">
                <a:latin typeface="Times New Roman" panose="02020603050405020304" pitchFamily="18" charset="0"/>
                <a:ea typeface="楷体_GB2312" panose="02010609030101010101" pitchFamily="49" charset="-122"/>
              </a:endParaRPr>
            </a:p>
          </p:txBody>
        </p:sp>
        <p:sp>
          <p:nvSpPr>
            <p:cNvPr id="18485" name="Text Box 19"/>
            <p:cNvSpPr txBox="1"/>
            <p:nvPr/>
          </p:nvSpPr>
          <p:spPr>
            <a:xfrm>
              <a:off x="1422" y="1517"/>
              <a:ext cx="144" cy="224"/>
            </a:xfrm>
            <a:prstGeom prst="rect">
              <a:avLst/>
            </a:prstGeom>
            <a:noFill/>
            <a:ln w="9525">
              <a:noFill/>
            </a:ln>
          </p:spPr>
          <p:txBody>
            <a:bodyPr vert="eaVert"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t>
              </a:r>
              <a:endParaRPr lang="en-US" altLang="zh-CN" sz="1600" b="1">
                <a:latin typeface="Times New Roman" panose="02020603050405020304" pitchFamily="18" charset="0"/>
                <a:ea typeface="楷体_GB2312" panose="02010609030101010101" pitchFamily="49" charset="-122"/>
              </a:endParaRPr>
            </a:p>
          </p:txBody>
        </p:sp>
        <p:sp>
          <p:nvSpPr>
            <p:cNvPr id="18486" name="Line 20"/>
            <p:cNvSpPr/>
            <p:nvPr/>
          </p:nvSpPr>
          <p:spPr>
            <a:xfrm>
              <a:off x="440" y="1274"/>
              <a:ext cx="237" cy="0"/>
            </a:xfrm>
            <a:prstGeom prst="line">
              <a:avLst/>
            </a:prstGeom>
            <a:ln w="9525" cap="flat" cmpd="sng">
              <a:solidFill>
                <a:schemeClr val="tx1"/>
              </a:solidFill>
              <a:prstDash val="solid"/>
              <a:headEnd type="none" w="med" len="med"/>
              <a:tailEnd type="triangle" w="sm" len="med"/>
            </a:ln>
          </p:spPr>
        </p:sp>
        <p:sp>
          <p:nvSpPr>
            <p:cNvPr id="18487" name="Line 21"/>
            <p:cNvSpPr/>
            <p:nvPr/>
          </p:nvSpPr>
          <p:spPr>
            <a:xfrm>
              <a:off x="440" y="1425"/>
              <a:ext cx="237" cy="0"/>
            </a:xfrm>
            <a:prstGeom prst="line">
              <a:avLst/>
            </a:prstGeom>
            <a:ln w="9525" cap="flat" cmpd="sng">
              <a:solidFill>
                <a:schemeClr val="tx1"/>
              </a:solidFill>
              <a:prstDash val="solid"/>
              <a:headEnd type="none" w="med" len="med"/>
              <a:tailEnd type="triangle" w="sm" len="med"/>
            </a:ln>
          </p:spPr>
        </p:sp>
        <p:sp>
          <p:nvSpPr>
            <p:cNvPr id="18488" name="Line 22"/>
            <p:cNvSpPr/>
            <p:nvPr/>
          </p:nvSpPr>
          <p:spPr>
            <a:xfrm>
              <a:off x="440" y="1886"/>
              <a:ext cx="237" cy="0"/>
            </a:xfrm>
            <a:prstGeom prst="line">
              <a:avLst/>
            </a:prstGeom>
            <a:ln w="9525" cap="flat" cmpd="sng">
              <a:solidFill>
                <a:schemeClr val="tx1"/>
              </a:solidFill>
              <a:prstDash val="solid"/>
              <a:headEnd type="none" w="med" len="med"/>
              <a:tailEnd type="triangle" w="sm" len="med"/>
            </a:ln>
          </p:spPr>
        </p:sp>
        <p:sp>
          <p:nvSpPr>
            <p:cNvPr id="18489" name="Text Box 23"/>
            <p:cNvSpPr txBox="1"/>
            <p:nvPr/>
          </p:nvSpPr>
          <p:spPr>
            <a:xfrm>
              <a:off x="417" y="1519"/>
              <a:ext cx="144" cy="223"/>
            </a:xfrm>
            <a:prstGeom prst="rect">
              <a:avLst/>
            </a:prstGeom>
            <a:noFill/>
            <a:ln w="9525">
              <a:noFill/>
            </a:ln>
          </p:spPr>
          <p:txBody>
            <a:bodyPr vert="eaVert"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t>
              </a:r>
              <a:endParaRPr lang="en-US" altLang="zh-CN" sz="1600" b="1">
                <a:latin typeface="Times New Roman" panose="02020603050405020304" pitchFamily="18" charset="0"/>
                <a:ea typeface="楷体_GB2312" panose="02010609030101010101" pitchFamily="49" charset="-122"/>
              </a:endParaRPr>
            </a:p>
          </p:txBody>
        </p:sp>
        <p:sp>
          <p:nvSpPr>
            <p:cNvPr id="18490" name="Text Box 24"/>
            <p:cNvSpPr txBox="1"/>
            <p:nvPr/>
          </p:nvSpPr>
          <p:spPr>
            <a:xfrm>
              <a:off x="338" y="1090"/>
              <a:ext cx="209" cy="130"/>
            </a:xfrm>
            <a:prstGeom prst="rect">
              <a:avLst/>
            </a:prstGeom>
            <a:noFill/>
            <a:ln w="952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a:t>
              </a:r>
              <a:r>
                <a:rPr lang="en-US" altLang="zh-CN" sz="1600" b="1" baseline="-25000">
                  <a:latin typeface="Times New Roman" panose="02020603050405020304" pitchFamily="18" charset="0"/>
                  <a:ea typeface="楷体_GB2312" panose="02010609030101010101" pitchFamily="49" charset="-122"/>
                </a:rPr>
                <a:t>0</a:t>
              </a:r>
              <a:endParaRPr lang="en-US" altLang="zh-CN" sz="1600" b="1">
                <a:latin typeface="Times New Roman" panose="02020603050405020304" pitchFamily="18" charset="0"/>
                <a:ea typeface="楷体_GB2312" panose="02010609030101010101" pitchFamily="49" charset="-122"/>
              </a:endParaRPr>
            </a:p>
          </p:txBody>
        </p:sp>
        <p:sp>
          <p:nvSpPr>
            <p:cNvPr id="18491" name="Text Box 25"/>
            <p:cNvSpPr txBox="1"/>
            <p:nvPr/>
          </p:nvSpPr>
          <p:spPr>
            <a:xfrm>
              <a:off x="330" y="1280"/>
              <a:ext cx="185" cy="130"/>
            </a:xfrm>
            <a:prstGeom prst="rect">
              <a:avLst/>
            </a:prstGeom>
            <a:noFill/>
            <a:ln w="952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a:t>
              </a:r>
              <a:r>
                <a:rPr lang="en-US" altLang="zh-CN" sz="1600" b="1" baseline="-25000">
                  <a:latin typeface="Times New Roman" panose="02020603050405020304" pitchFamily="18" charset="0"/>
                  <a:ea typeface="楷体_GB2312" panose="02010609030101010101" pitchFamily="49" charset="-122"/>
                </a:rPr>
                <a:t>1</a:t>
              </a:r>
              <a:endParaRPr lang="en-US" altLang="zh-CN" sz="1600" b="1">
                <a:latin typeface="Times New Roman" panose="02020603050405020304" pitchFamily="18" charset="0"/>
                <a:ea typeface="楷体_GB2312" panose="02010609030101010101" pitchFamily="49" charset="-122"/>
              </a:endParaRPr>
            </a:p>
          </p:txBody>
        </p:sp>
        <p:sp>
          <p:nvSpPr>
            <p:cNvPr id="18492" name="Text Box 26"/>
            <p:cNvSpPr txBox="1"/>
            <p:nvPr/>
          </p:nvSpPr>
          <p:spPr>
            <a:xfrm>
              <a:off x="221" y="1712"/>
              <a:ext cx="238" cy="137"/>
            </a:xfrm>
            <a:prstGeom prst="rect">
              <a:avLst/>
            </a:prstGeom>
            <a:noFill/>
            <a:ln w="952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a:t>
              </a:r>
              <a:r>
                <a:rPr lang="en-US" altLang="zh-CN" sz="1600" b="1" baseline="-25000">
                  <a:latin typeface="Times New Roman" panose="02020603050405020304" pitchFamily="18" charset="0"/>
                  <a:ea typeface="楷体_GB2312" panose="02010609030101010101" pitchFamily="49" charset="-122"/>
                </a:rPr>
                <a:t>n-1</a:t>
              </a:r>
              <a:endParaRPr lang="en-US" altLang="zh-CN" sz="1600" b="1">
                <a:latin typeface="Times New Roman" panose="02020603050405020304" pitchFamily="18" charset="0"/>
                <a:ea typeface="楷体_GB2312" panose="02010609030101010101" pitchFamily="49" charset="-122"/>
              </a:endParaRPr>
            </a:p>
          </p:txBody>
        </p:sp>
        <p:sp>
          <p:nvSpPr>
            <p:cNvPr id="18493" name="Text Box 65"/>
            <p:cNvSpPr txBox="1"/>
            <p:nvPr/>
          </p:nvSpPr>
          <p:spPr>
            <a:xfrm>
              <a:off x="683" y="1022"/>
              <a:ext cx="238" cy="1037"/>
            </a:xfrm>
            <a:prstGeom prst="rect">
              <a:avLst/>
            </a:prstGeom>
            <a:noFill/>
            <a:ln w="9525" cap="flat" cmpd="sng">
              <a:solidFill>
                <a:schemeClr val="tx1"/>
              </a:solidFill>
              <a:prstDash val="solid"/>
              <a:miter/>
              <a:headEnd type="none" w="med" len="med"/>
              <a:tailEnd type="none" w="med" len="med"/>
            </a:ln>
          </p:spPr>
          <p:txBody>
            <a:bodyPr/>
            <a:lstStyle/>
            <a:p>
              <a:pPr algn="just" eaLnBrk="0" hangingPunct="0"/>
              <a:r>
                <a:rPr lang="en-US" altLang="zh-CN" sz="1600" b="1">
                  <a:latin typeface="Times New Roman" panose="02020603050405020304" pitchFamily="18" charset="0"/>
                  <a:ea typeface="楷体_GB2312" panose="02010609030101010101" pitchFamily="49" charset="-122"/>
                </a:rPr>
                <a:t>X</a:t>
              </a:r>
              <a:r>
                <a:rPr lang="zh-CN" altLang="en-US" sz="1600" b="1" dirty="0">
                  <a:latin typeface="Times New Roman" panose="02020603050405020304" pitchFamily="18" charset="0"/>
                  <a:ea typeface="楷体_GB2312" panose="02010609030101010101" pitchFamily="49" charset="-122"/>
                </a:rPr>
                <a:t>地址寄存器</a:t>
              </a:r>
              <a:endParaRPr lang="zh-CN" altLang="en-US" sz="1600" b="1" dirty="0">
                <a:latin typeface="Times New Roman" panose="02020603050405020304" pitchFamily="18" charset="0"/>
                <a:ea typeface="楷体_GB2312" panose="02010609030101010101" pitchFamily="49" charset="-122"/>
              </a:endParaRPr>
            </a:p>
          </p:txBody>
        </p:sp>
        <p:sp>
          <p:nvSpPr>
            <p:cNvPr id="18494" name="Line 66"/>
            <p:cNvSpPr/>
            <p:nvPr/>
          </p:nvSpPr>
          <p:spPr>
            <a:xfrm>
              <a:off x="921" y="1288"/>
              <a:ext cx="158" cy="0"/>
            </a:xfrm>
            <a:prstGeom prst="line">
              <a:avLst/>
            </a:prstGeom>
            <a:ln w="9525" cap="flat" cmpd="sng">
              <a:solidFill>
                <a:schemeClr val="tx1"/>
              </a:solidFill>
              <a:prstDash val="solid"/>
              <a:headEnd type="none" w="med" len="med"/>
              <a:tailEnd type="triangle" w="sm" len="med"/>
            </a:ln>
          </p:spPr>
        </p:sp>
        <p:sp>
          <p:nvSpPr>
            <p:cNvPr id="18495" name="Line 67"/>
            <p:cNvSpPr/>
            <p:nvPr/>
          </p:nvSpPr>
          <p:spPr>
            <a:xfrm>
              <a:off x="921" y="1432"/>
              <a:ext cx="158" cy="0"/>
            </a:xfrm>
            <a:prstGeom prst="line">
              <a:avLst/>
            </a:prstGeom>
            <a:ln w="9525" cap="flat" cmpd="sng">
              <a:solidFill>
                <a:schemeClr val="tx1"/>
              </a:solidFill>
              <a:prstDash val="solid"/>
              <a:headEnd type="none" w="med" len="med"/>
              <a:tailEnd type="triangle" w="sm" len="med"/>
            </a:ln>
          </p:spPr>
        </p:sp>
        <p:sp>
          <p:nvSpPr>
            <p:cNvPr id="18496" name="Line 68"/>
            <p:cNvSpPr/>
            <p:nvPr/>
          </p:nvSpPr>
          <p:spPr>
            <a:xfrm>
              <a:off x="921" y="1901"/>
              <a:ext cx="158" cy="0"/>
            </a:xfrm>
            <a:prstGeom prst="line">
              <a:avLst/>
            </a:prstGeom>
            <a:ln w="9525" cap="flat" cmpd="sng">
              <a:solidFill>
                <a:schemeClr val="tx1"/>
              </a:solidFill>
              <a:prstDash val="solid"/>
              <a:headEnd type="none" w="med" len="med"/>
              <a:tailEnd type="triangle" w="sm" len="med"/>
            </a:ln>
          </p:spPr>
        </p:sp>
        <p:sp>
          <p:nvSpPr>
            <p:cNvPr id="18497" name="Text Box 69"/>
            <p:cNvSpPr txBox="1"/>
            <p:nvPr/>
          </p:nvSpPr>
          <p:spPr>
            <a:xfrm>
              <a:off x="976" y="1583"/>
              <a:ext cx="144" cy="223"/>
            </a:xfrm>
            <a:prstGeom prst="rect">
              <a:avLst/>
            </a:prstGeom>
            <a:noFill/>
            <a:ln w="9525">
              <a:noFill/>
            </a:ln>
          </p:spPr>
          <p:txBody>
            <a:bodyPr vert="eaVert"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t>
              </a:r>
              <a:endParaRPr lang="en-US" altLang="zh-CN" sz="1600" b="1">
                <a:latin typeface="Times New Roman" panose="02020603050405020304" pitchFamily="18" charset="0"/>
                <a:ea typeface="楷体_GB2312" panose="02010609030101010101" pitchFamily="49" charset="-122"/>
              </a:endParaRPr>
            </a:p>
          </p:txBody>
        </p:sp>
        <p:sp>
          <p:nvSpPr>
            <p:cNvPr id="18498" name="Line 124"/>
            <p:cNvSpPr/>
            <p:nvPr/>
          </p:nvSpPr>
          <p:spPr>
            <a:xfrm>
              <a:off x="1337" y="1973"/>
              <a:ext cx="206" cy="0"/>
            </a:xfrm>
            <a:prstGeom prst="line">
              <a:avLst/>
            </a:prstGeom>
            <a:ln w="9525" cap="flat" cmpd="sng">
              <a:solidFill>
                <a:schemeClr val="tx1"/>
              </a:solidFill>
              <a:prstDash val="solid"/>
              <a:headEnd type="none" w="med" len="med"/>
              <a:tailEnd type="triangle" w="sm" len="med"/>
            </a:ln>
          </p:spPr>
        </p:sp>
        <p:sp>
          <p:nvSpPr>
            <p:cNvPr id="18499" name="Line 125"/>
            <p:cNvSpPr/>
            <p:nvPr/>
          </p:nvSpPr>
          <p:spPr>
            <a:xfrm>
              <a:off x="1337" y="1325"/>
              <a:ext cx="206" cy="0"/>
            </a:xfrm>
            <a:prstGeom prst="line">
              <a:avLst/>
            </a:prstGeom>
            <a:ln w="9525" cap="flat" cmpd="sng">
              <a:solidFill>
                <a:schemeClr val="tx1"/>
              </a:solidFill>
              <a:prstDash val="solid"/>
              <a:headEnd type="none" w="med" len="med"/>
              <a:tailEnd type="triangle" w="sm" len="med"/>
            </a:ln>
          </p:spPr>
        </p:sp>
        <p:sp>
          <p:nvSpPr>
            <p:cNvPr id="18500" name="Line 126"/>
            <p:cNvSpPr/>
            <p:nvPr/>
          </p:nvSpPr>
          <p:spPr>
            <a:xfrm>
              <a:off x="1337" y="1149"/>
              <a:ext cx="206" cy="0"/>
            </a:xfrm>
            <a:prstGeom prst="line">
              <a:avLst/>
            </a:prstGeom>
            <a:ln w="9525" cap="flat" cmpd="sng">
              <a:solidFill>
                <a:schemeClr val="tx1"/>
              </a:solidFill>
              <a:prstDash val="solid"/>
              <a:headEnd type="none" w="med" len="med"/>
              <a:tailEnd type="triangle" w="sm" len="med"/>
            </a:ln>
          </p:spPr>
        </p:sp>
      </p:grpSp>
      <p:grpSp>
        <p:nvGrpSpPr>
          <p:cNvPr id="7" name="Group 131"/>
          <p:cNvGrpSpPr/>
          <p:nvPr/>
        </p:nvGrpSpPr>
        <p:grpSpPr>
          <a:xfrm>
            <a:off x="3335338" y="3478213"/>
            <a:ext cx="4078287" cy="681037"/>
            <a:chOff x="2101" y="1877"/>
            <a:chExt cx="2569" cy="429"/>
          </a:xfrm>
        </p:grpSpPr>
        <p:sp>
          <p:nvSpPr>
            <p:cNvPr id="18469" name="Line 93"/>
            <p:cNvSpPr/>
            <p:nvPr/>
          </p:nvSpPr>
          <p:spPr>
            <a:xfrm>
              <a:off x="2655" y="1972"/>
              <a:ext cx="0" cy="98"/>
            </a:xfrm>
            <a:prstGeom prst="line">
              <a:avLst/>
            </a:prstGeom>
            <a:ln w="9525" cap="flat" cmpd="sng">
              <a:solidFill>
                <a:schemeClr val="tx1"/>
              </a:solidFill>
              <a:prstDash val="solid"/>
              <a:headEnd type="none" w="med" len="med"/>
              <a:tailEnd type="none" w="med" len="med"/>
            </a:ln>
          </p:spPr>
        </p:sp>
        <p:sp>
          <p:nvSpPr>
            <p:cNvPr id="18470" name="Line 94"/>
            <p:cNvSpPr/>
            <p:nvPr/>
          </p:nvSpPr>
          <p:spPr>
            <a:xfrm>
              <a:off x="2655" y="2070"/>
              <a:ext cx="1513" cy="0"/>
            </a:xfrm>
            <a:prstGeom prst="line">
              <a:avLst/>
            </a:prstGeom>
            <a:ln w="9525" cap="flat" cmpd="sng">
              <a:solidFill>
                <a:schemeClr val="tx1"/>
              </a:solidFill>
              <a:prstDash val="solid"/>
              <a:headEnd type="none" w="med" len="med"/>
              <a:tailEnd type="none" w="med" len="med"/>
            </a:ln>
          </p:spPr>
        </p:sp>
        <p:sp>
          <p:nvSpPr>
            <p:cNvPr id="18471" name="Line 95"/>
            <p:cNvSpPr/>
            <p:nvPr/>
          </p:nvSpPr>
          <p:spPr>
            <a:xfrm>
              <a:off x="3849" y="1972"/>
              <a:ext cx="0" cy="98"/>
            </a:xfrm>
            <a:prstGeom prst="line">
              <a:avLst/>
            </a:prstGeom>
            <a:ln w="9525" cap="flat" cmpd="sng">
              <a:solidFill>
                <a:schemeClr val="tx1"/>
              </a:solidFill>
              <a:prstDash val="solid"/>
              <a:headEnd type="none" w="med" len="med"/>
              <a:tailEnd type="none" w="med" len="med"/>
            </a:ln>
          </p:spPr>
        </p:sp>
        <p:sp>
          <p:nvSpPr>
            <p:cNvPr id="18472" name="Line 96"/>
            <p:cNvSpPr/>
            <p:nvPr/>
          </p:nvSpPr>
          <p:spPr>
            <a:xfrm>
              <a:off x="2105" y="1976"/>
              <a:ext cx="0" cy="154"/>
            </a:xfrm>
            <a:prstGeom prst="line">
              <a:avLst/>
            </a:prstGeom>
            <a:ln w="9525" cap="flat" cmpd="sng">
              <a:solidFill>
                <a:schemeClr val="tx1"/>
              </a:solidFill>
              <a:prstDash val="solid"/>
              <a:headEnd type="none" w="med" len="med"/>
              <a:tailEnd type="none" w="med" len="med"/>
            </a:ln>
          </p:spPr>
        </p:sp>
        <p:sp>
          <p:nvSpPr>
            <p:cNvPr id="18473" name="Line 97"/>
            <p:cNvSpPr/>
            <p:nvPr/>
          </p:nvSpPr>
          <p:spPr>
            <a:xfrm>
              <a:off x="2101" y="2130"/>
              <a:ext cx="2569" cy="0"/>
            </a:xfrm>
            <a:prstGeom prst="line">
              <a:avLst/>
            </a:prstGeom>
            <a:ln w="9525" cap="flat" cmpd="sng">
              <a:solidFill>
                <a:schemeClr val="tx1"/>
              </a:solidFill>
              <a:prstDash val="solid"/>
              <a:headEnd type="none" w="med" len="med"/>
              <a:tailEnd type="triangle" w="sm" len="med"/>
            </a:ln>
          </p:spPr>
        </p:sp>
        <p:sp>
          <p:nvSpPr>
            <p:cNvPr id="18474" name="Line 98"/>
            <p:cNvSpPr/>
            <p:nvPr/>
          </p:nvSpPr>
          <p:spPr>
            <a:xfrm>
              <a:off x="3213" y="1972"/>
              <a:ext cx="0" cy="163"/>
            </a:xfrm>
            <a:prstGeom prst="line">
              <a:avLst/>
            </a:prstGeom>
            <a:ln w="9525" cap="flat" cmpd="sng">
              <a:solidFill>
                <a:schemeClr val="tx1"/>
              </a:solidFill>
              <a:prstDash val="solid"/>
              <a:headEnd type="none" w="med" len="med"/>
              <a:tailEnd type="none" w="med" len="med"/>
            </a:ln>
          </p:spPr>
        </p:sp>
        <p:sp>
          <p:nvSpPr>
            <p:cNvPr id="18475" name="AutoShape 99"/>
            <p:cNvSpPr/>
            <p:nvPr/>
          </p:nvSpPr>
          <p:spPr>
            <a:xfrm>
              <a:off x="3200" y="2115"/>
              <a:ext cx="29" cy="36"/>
            </a:xfrm>
            <a:prstGeom prst="flowChartConnector">
              <a:avLst/>
            </a:prstGeom>
            <a:solidFill>
              <a:schemeClr val="tx1"/>
            </a:solidFill>
            <a:ln w="9525" cap="flat" cmpd="sng">
              <a:solidFill>
                <a:schemeClr val="tx1"/>
              </a:solidFill>
              <a:prstDash val="solid"/>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18476" name="Text Box 120"/>
            <p:cNvSpPr txBox="1"/>
            <p:nvPr/>
          </p:nvSpPr>
          <p:spPr>
            <a:xfrm>
              <a:off x="4423" y="2145"/>
              <a:ext cx="117" cy="161"/>
            </a:xfrm>
            <a:prstGeom prst="rect">
              <a:avLst/>
            </a:prstGeom>
            <a:noFill/>
            <a:ln w="952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D</a:t>
              </a:r>
              <a:endParaRPr lang="en-US" altLang="zh-CN" sz="1600" b="1">
                <a:latin typeface="Times New Roman" panose="02020603050405020304" pitchFamily="18" charset="0"/>
                <a:ea typeface="楷体_GB2312" panose="02010609030101010101" pitchFamily="49" charset="-122"/>
              </a:endParaRPr>
            </a:p>
          </p:txBody>
        </p:sp>
        <p:sp>
          <p:nvSpPr>
            <p:cNvPr id="18477" name="Text Box 121"/>
            <p:cNvSpPr txBox="1"/>
            <p:nvPr/>
          </p:nvSpPr>
          <p:spPr>
            <a:xfrm>
              <a:off x="4420" y="1877"/>
              <a:ext cx="113" cy="160"/>
            </a:xfrm>
            <a:prstGeom prst="rect">
              <a:avLst/>
            </a:prstGeom>
            <a:noFill/>
            <a:ln w="952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D</a:t>
              </a:r>
              <a:endParaRPr lang="en-US" altLang="zh-CN" sz="1600" b="1">
                <a:latin typeface="Times New Roman" panose="02020603050405020304" pitchFamily="18" charset="0"/>
                <a:ea typeface="楷体_GB2312" panose="02010609030101010101" pitchFamily="49" charset="-122"/>
              </a:endParaRPr>
            </a:p>
          </p:txBody>
        </p:sp>
        <p:sp>
          <p:nvSpPr>
            <p:cNvPr id="18478" name="Line 122"/>
            <p:cNvSpPr/>
            <p:nvPr/>
          </p:nvSpPr>
          <p:spPr>
            <a:xfrm flipH="1">
              <a:off x="4413" y="1896"/>
              <a:ext cx="101" cy="0"/>
            </a:xfrm>
            <a:prstGeom prst="line">
              <a:avLst/>
            </a:prstGeom>
            <a:ln w="9525" cap="flat" cmpd="sng">
              <a:solidFill>
                <a:schemeClr val="tx1"/>
              </a:solidFill>
              <a:prstDash val="solid"/>
              <a:headEnd type="none" w="med" len="med"/>
              <a:tailEnd type="none" w="med" len="med"/>
            </a:ln>
          </p:spPr>
        </p:sp>
        <p:sp>
          <p:nvSpPr>
            <p:cNvPr id="18479" name="Line 123"/>
            <p:cNvSpPr/>
            <p:nvPr/>
          </p:nvSpPr>
          <p:spPr>
            <a:xfrm flipH="1">
              <a:off x="4150" y="2067"/>
              <a:ext cx="502" cy="0"/>
            </a:xfrm>
            <a:prstGeom prst="line">
              <a:avLst/>
            </a:prstGeom>
            <a:ln w="9525" cap="flat" cmpd="sng">
              <a:solidFill>
                <a:schemeClr val="tx1"/>
              </a:solidFill>
              <a:prstDash val="solid"/>
              <a:headEnd type="none" w="med" len="med"/>
              <a:tailEnd type="triangle" w="sm" len="med"/>
            </a:ln>
          </p:spPr>
        </p:sp>
        <p:sp>
          <p:nvSpPr>
            <p:cNvPr id="18480" name="AutoShape 129"/>
            <p:cNvSpPr/>
            <p:nvPr/>
          </p:nvSpPr>
          <p:spPr>
            <a:xfrm>
              <a:off x="3842" y="2054"/>
              <a:ext cx="29" cy="36"/>
            </a:xfrm>
            <a:prstGeom prst="flowChartConnector">
              <a:avLst/>
            </a:prstGeom>
            <a:solidFill>
              <a:schemeClr val="tx1"/>
            </a:solidFill>
            <a:ln w="9525" cap="flat" cmpd="sng">
              <a:solidFill>
                <a:schemeClr val="tx1"/>
              </a:solidFill>
              <a:prstDash val="solid"/>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grpSp>
      <p:grpSp>
        <p:nvGrpSpPr>
          <p:cNvPr id="8" name="Group 140"/>
          <p:cNvGrpSpPr/>
          <p:nvPr/>
        </p:nvGrpSpPr>
        <p:grpSpPr>
          <a:xfrm>
            <a:off x="7324725" y="3165475"/>
            <a:ext cx="1277938" cy="2413000"/>
            <a:chOff x="4614" y="1904"/>
            <a:chExt cx="805" cy="1520"/>
          </a:xfrm>
        </p:grpSpPr>
        <p:sp>
          <p:nvSpPr>
            <p:cNvPr id="18462" name="Text Box 9"/>
            <p:cNvSpPr txBox="1"/>
            <p:nvPr/>
          </p:nvSpPr>
          <p:spPr>
            <a:xfrm>
              <a:off x="4674" y="1905"/>
              <a:ext cx="323" cy="857"/>
            </a:xfrm>
            <a:prstGeom prst="rect">
              <a:avLst/>
            </a:prstGeom>
            <a:noFill/>
            <a:ln w="9525" cap="flat" cmpd="sng">
              <a:solidFill>
                <a:schemeClr val="tx1"/>
              </a:solidFill>
              <a:prstDash val="solid"/>
              <a:miter/>
              <a:headEnd type="none" w="med" len="med"/>
              <a:tailEnd type="none" w="med" len="med"/>
            </a:ln>
          </p:spPr>
          <p:txBody>
            <a:bodyPr lIns="18000" rIns="0"/>
            <a:lstStyle/>
            <a:p>
              <a:pPr algn="just" eaLnBrk="0" hangingPunct="0">
                <a:lnSpc>
                  <a:spcPct val="96000"/>
                </a:lnSpc>
              </a:pPr>
              <a:r>
                <a:rPr lang="zh-CN" altLang="en-US" sz="1600" b="1" dirty="0">
                  <a:latin typeface="Times New Roman" panose="02020603050405020304" pitchFamily="18" charset="0"/>
                  <a:ea typeface="楷体_GB2312" panose="02010609030101010101" pitchFamily="49" charset="-122"/>
                </a:rPr>
                <a:t>数</a:t>
              </a:r>
              <a:endParaRPr lang="zh-CN" altLang="en-US" sz="1600" b="1" dirty="0">
                <a:latin typeface="Times New Roman" panose="02020603050405020304" pitchFamily="18" charset="0"/>
                <a:ea typeface="楷体_GB2312" panose="02010609030101010101" pitchFamily="49" charset="-122"/>
              </a:endParaRPr>
            </a:p>
            <a:p>
              <a:pPr algn="just" eaLnBrk="0" hangingPunct="0">
                <a:lnSpc>
                  <a:spcPct val="96000"/>
                </a:lnSpc>
              </a:pPr>
              <a:r>
                <a:rPr lang="zh-CN" altLang="en-US" sz="1600" b="1" dirty="0">
                  <a:latin typeface="Times New Roman" panose="02020603050405020304" pitchFamily="18" charset="0"/>
                  <a:ea typeface="楷体_GB2312" panose="02010609030101010101" pitchFamily="49" charset="-122"/>
                </a:rPr>
                <a:t>据</a:t>
              </a:r>
              <a:endParaRPr lang="zh-CN" altLang="en-US" sz="1600" b="1" dirty="0">
                <a:latin typeface="Times New Roman" panose="02020603050405020304" pitchFamily="18" charset="0"/>
                <a:ea typeface="楷体_GB2312" panose="02010609030101010101" pitchFamily="49" charset="-122"/>
              </a:endParaRPr>
            </a:p>
            <a:p>
              <a:pPr algn="just" eaLnBrk="0" hangingPunct="0">
                <a:lnSpc>
                  <a:spcPct val="96000"/>
                </a:lnSpc>
              </a:pPr>
              <a:r>
                <a:rPr lang="zh-CN" altLang="en-US" sz="1600" b="1" dirty="0">
                  <a:latin typeface="Times New Roman" panose="02020603050405020304" pitchFamily="18" charset="0"/>
                  <a:ea typeface="楷体_GB2312" panose="02010609030101010101" pitchFamily="49" charset="-122"/>
                </a:rPr>
                <a:t>缓</a:t>
              </a:r>
              <a:endParaRPr lang="zh-CN" altLang="en-US" sz="1600" b="1" dirty="0">
                <a:latin typeface="Times New Roman" panose="02020603050405020304" pitchFamily="18" charset="0"/>
                <a:ea typeface="楷体_GB2312" panose="02010609030101010101" pitchFamily="49" charset="-122"/>
              </a:endParaRPr>
            </a:p>
            <a:p>
              <a:pPr algn="just" eaLnBrk="0" hangingPunct="0">
                <a:lnSpc>
                  <a:spcPct val="96000"/>
                </a:lnSpc>
              </a:pPr>
              <a:r>
                <a:rPr lang="zh-CN" altLang="en-US" sz="1600" b="1" dirty="0">
                  <a:latin typeface="Times New Roman" panose="02020603050405020304" pitchFamily="18" charset="0"/>
                  <a:ea typeface="楷体_GB2312" panose="02010609030101010101" pitchFamily="49" charset="-122"/>
                </a:rPr>
                <a:t>冲      器</a:t>
              </a:r>
              <a:endParaRPr lang="zh-CN" altLang="en-US" sz="1600" b="1" dirty="0">
                <a:latin typeface="Times New Roman" panose="02020603050405020304" pitchFamily="18" charset="0"/>
                <a:ea typeface="楷体_GB2312" panose="02010609030101010101" pitchFamily="49" charset="-122"/>
              </a:endParaRPr>
            </a:p>
          </p:txBody>
        </p:sp>
        <p:sp>
          <p:nvSpPr>
            <p:cNvPr id="18463" name="Text Box 10"/>
            <p:cNvSpPr txBox="1"/>
            <p:nvPr/>
          </p:nvSpPr>
          <p:spPr>
            <a:xfrm>
              <a:off x="4846" y="1904"/>
              <a:ext cx="130" cy="922"/>
            </a:xfrm>
            <a:prstGeom prst="rect">
              <a:avLst/>
            </a:prstGeom>
            <a:noFill/>
            <a:ln w="9525">
              <a:noFill/>
            </a:ln>
          </p:spPr>
          <p:txBody>
            <a:bodyPr vert="eaVert" lIns="0" tIns="0" rIns="0" bIns="0"/>
            <a:lstStyle/>
            <a:p>
              <a:pPr algn="just" eaLnBrk="0" hangingPunct="0">
                <a:lnSpc>
                  <a:spcPct val="96000"/>
                </a:lnSpc>
              </a:pPr>
              <a:r>
                <a:rPr lang="zh-CN" altLang="en-US" sz="1600" b="1" dirty="0">
                  <a:latin typeface="Times New Roman" panose="02020603050405020304" pitchFamily="18" charset="0"/>
                  <a:ea typeface="楷体_GB2312" panose="02010609030101010101" pitchFamily="49" charset="-122"/>
                </a:rPr>
                <a:t>（三 态 双 向）</a:t>
              </a:r>
              <a:endParaRPr lang="zh-CN" altLang="en-US" sz="1600" b="1" dirty="0">
                <a:latin typeface="Times New Roman" panose="02020603050405020304" pitchFamily="18" charset="0"/>
                <a:ea typeface="楷体_GB2312" panose="02010609030101010101" pitchFamily="49" charset="-122"/>
              </a:endParaRPr>
            </a:p>
          </p:txBody>
        </p:sp>
        <p:sp>
          <p:nvSpPr>
            <p:cNvPr id="18464" name="Line 14"/>
            <p:cNvSpPr/>
            <p:nvPr/>
          </p:nvSpPr>
          <p:spPr>
            <a:xfrm>
              <a:off x="5020" y="2369"/>
              <a:ext cx="310" cy="0"/>
            </a:xfrm>
            <a:prstGeom prst="line">
              <a:avLst/>
            </a:prstGeom>
            <a:ln w="9525" cap="flat" cmpd="sng">
              <a:solidFill>
                <a:schemeClr val="tx1"/>
              </a:solidFill>
              <a:prstDash val="solid"/>
              <a:headEnd type="triangle" w="sm" len="med"/>
              <a:tailEnd type="triangle" w="sm" len="med"/>
            </a:ln>
          </p:spPr>
        </p:sp>
        <p:sp>
          <p:nvSpPr>
            <p:cNvPr id="18465" name="Text Box 15"/>
            <p:cNvSpPr txBox="1"/>
            <p:nvPr/>
          </p:nvSpPr>
          <p:spPr>
            <a:xfrm>
              <a:off x="5249" y="2159"/>
              <a:ext cx="170" cy="210"/>
            </a:xfrm>
            <a:prstGeom prst="rect">
              <a:avLst/>
            </a:prstGeom>
            <a:noFill/>
            <a:ln w="952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D</a:t>
              </a:r>
              <a:r>
                <a:rPr lang="en-US" altLang="zh-CN" sz="1600" b="1" baseline="-25000">
                  <a:latin typeface="Times New Roman" panose="02020603050405020304" pitchFamily="18" charset="0"/>
                  <a:ea typeface="楷体_GB2312" panose="02010609030101010101" pitchFamily="49" charset="-122"/>
                </a:rPr>
                <a:t>0</a:t>
              </a:r>
              <a:endParaRPr lang="en-US" altLang="zh-CN" sz="1600" b="1">
                <a:latin typeface="Times New Roman" panose="02020603050405020304" pitchFamily="18" charset="0"/>
                <a:ea typeface="楷体_GB2312" panose="02010609030101010101" pitchFamily="49" charset="-122"/>
              </a:endParaRPr>
            </a:p>
          </p:txBody>
        </p:sp>
        <p:sp>
          <p:nvSpPr>
            <p:cNvPr id="18466" name="Line 134"/>
            <p:cNvSpPr/>
            <p:nvPr/>
          </p:nvSpPr>
          <p:spPr>
            <a:xfrm flipV="1">
              <a:off x="4752" y="2760"/>
              <a:ext cx="0" cy="488"/>
            </a:xfrm>
            <a:prstGeom prst="line">
              <a:avLst/>
            </a:prstGeom>
            <a:ln w="9525" cap="flat" cmpd="sng">
              <a:solidFill>
                <a:schemeClr val="tx1"/>
              </a:solidFill>
              <a:prstDash val="solid"/>
              <a:headEnd type="none" w="med" len="med"/>
              <a:tailEnd type="triangle" w="med" len="med"/>
            </a:ln>
          </p:spPr>
        </p:sp>
        <p:sp>
          <p:nvSpPr>
            <p:cNvPr id="18467" name="Line 135"/>
            <p:cNvSpPr/>
            <p:nvPr/>
          </p:nvSpPr>
          <p:spPr>
            <a:xfrm flipV="1">
              <a:off x="4896" y="2760"/>
              <a:ext cx="0" cy="496"/>
            </a:xfrm>
            <a:prstGeom prst="line">
              <a:avLst/>
            </a:prstGeom>
            <a:ln w="9525" cap="flat" cmpd="sng">
              <a:solidFill>
                <a:schemeClr val="tx1"/>
              </a:solidFill>
              <a:prstDash val="solid"/>
              <a:headEnd type="none" w="med" len="med"/>
              <a:tailEnd type="triangle" w="med" len="med"/>
            </a:ln>
          </p:spPr>
        </p:sp>
        <p:sp>
          <p:nvSpPr>
            <p:cNvPr id="18468" name="Text Box 136"/>
            <p:cNvSpPr txBox="1"/>
            <p:nvPr/>
          </p:nvSpPr>
          <p:spPr>
            <a:xfrm>
              <a:off x="4614" y="3232"/>
              <a:ext cx="564" cy="192"/>
            </a:xfrm>
            <a:prstGeom prst="rect">
              <a:avLst/>
            </a:prstGeom>
            <a:noFill/>
            <a:ln w="9525">
              <a:noFill/>
            </a:ln>
          </p:spPr>
          <p:txBody>
            <a:bodyPr wrap="none">
              <a:spAutoFit/>
            </a:bodyPr>
            <a:lstStyle/>
            <a:p>
              <a:pPr>
                <a:spcBef>
                  <a:spcPct val="50000"/>
                </a:spcBef>
              </a:pPr>
              <a:r>
                <a:rPr lang="zh-CN" altLang="en-US" sz="1400" b="1" dirty="0">
                  <a:latin typeface="Times New Roman" panose="02020603050405020304" pitchFamily="18" charset="0"/>
                  <a:ea typeface="楷体_GB2312" panose="02010609030101010101" pitchFamily="49" charset="-122"/>
                </a:rPr>
                <a:t>读写控制</a:t>
              </a:r>
              <a:endParaRPr lang="zh-CN" altLang="en-US" sz="1400" b="1" dirty="0">
                <a:latin typeface="Times New Roman" panose="02020603050405020304" pitchFamily="18" charset="0"/>
                <a:ea typeface="楷体_GB2312" panose="02010609030101010101" pitchFamily="49" charset="-122"/>
              </a:endParaRPr>
            </a:p>
          </p:txBody>
        </p:sp>
      </p:grpSp>
      <p:sp>
        <p:nvSpPr>
          <p:cNvPr id="34954" name="Text Box 138"/>
          <p:cNvSpPr txBox="1"/>
          <p:nvPr/>
        </p:nvSpPr>
        <p:spPr>
          <a:xfrm>
            <a:off x="2303463" y="701675"/>
            <a:ext cx="4603750" cy="457200"/>
          </a:xfrm>
          <a:prstGeom prst="rect">
            <a:avLst/>
          </a:prstGeom>
          <a:noFill/>
          <a:ln w="9525">
            <a:noFill/>
          </a:ln>
        </p:spPr>
        <p:txBody>
          <a:bodyPr>
            <a:spAutoFit/>
          </a:bodyPr>
          <a:lstStyle/>
          <a:p>
            <a:pPr algn="ctr">
              <a:spcBef>
                <a:spcPct val="50000"/>
              </a:spcBef>
            </a:pPr>
            <a:r>
              <a:rPr lang="zh-CN" altLang="en-US" sz="2400" b="1" dirty="0">
                <a:latin typeface="Arial Narrow" panose="020B0606020202030204" pitchFamily="34" charset="0"/>
                <a:ea typeface="楷体_GB2312" panose="02010609030101010101" pitchFamily="49" charset="-122"/>
              </a:rPr>
              <a:t>存储芯片容量标为</a:t>
            </a:r>
            <a:r>
              <a:rPr lang="zh-CN" altLang="en-US" sz="2400" b="1" dirty="0">
                <a:latin typeface="Times New Roman" panose="02020603050405020304" pitchFamily="18" charset="0"/>
                <a:ea typeface="楷体_GB2312" panose="02010609030101010101" pitchFamily="49" charset="-122"/>
              </a:rPr>
              <a:t>“</a:t>
            </a:r>
            <a:r>
              <a:rPr lang="en-US" altLang="zh-CN" sz="2400" b="1">
                <a:latin typeface="Arial Narrow" panose="020B0606020202030204" pitchFamily="34" charset="0"/>
                <a:ea typeface="楷体_GB2312" panose="02010609030101010101" pitchFamily="49" charset="-122"/>
              </a:rPr>
              <a:t>M*1</a:t>
            </a:r>
            <a:r>
              <a:rPr lang="en-US" altLang="zh-CN" sz="2400" b="1">
                <a:latin typeface="Times New Roman" panose="02020603050405020304" pitchFamily="18" charset="0"/>
                <a:ea typeface="楷体_GB2312" panose="02010609030101010101" pitchFamily="49" charset="-122"/>
              </a:rPr>
              <a:t>”</a:t>
            </a:r>
            <a:r>
              <a:rPr lang="zh-CN" altLang="en-US" sz="2400" b="1" dirty="0">
                <a:latin typeface="Arial Narrow" panose="020B0606020202030204" pitchFamily="34" charset="0"/>
                <a:ea typeface="楷体_GB2312" panose="02010609030101010101" pitchFamily="49" charset="-122"/>
              </a:rPr>
              <a:t>（</a:t>
            </a:r>
            <a:r>
              <a:rPr lang="en-US" altLang="zh-CN" sz="2400" b="1">
                <a:latin typeface="Arial Narrow" panose="020B0606020202030204" pitchFamily="34" charset="0"/>
                <a:ea typeface="楷体_GB2312" panose="02010609030101010101" pitchFamily="49" charset="-122"/>
              </a:rPr>
              <a:t>bit</a:t>
            </a:r>
            <a:r>
              <a:rPr lang="zh-CN" altLang="en-US" sz="2400" b="1" dirty="0">
                <a:latin typeface="Arial Narrow" panose="020B0606020202030204" pitchFamily="34" charset="0"/>
                <a:ea typeface="楷体_GB2312" panose="02010609030101010101" pitchFamily="49" charset="-122"/>
              </a:rPr>
              <a:t>）</a:t>
            </a:r>
            <a:endParaRPr lang="zh-CN" altLang="en-US" sz="2400" b="1" dirty="0">
              <a:latin typeface="Arial Narrow" panose="020B0606020202030204" pitchFamily="34" charset="0"/>
              <a:ea typeface="楷体_GB2312" panose="02010609030101010101" pitchFamily="49" charset="-122"/>
            </a:endParaRPr>
          </a:p>
        </p:txBody>
      </p:sp>
      <p:sp>
        <p:nvSpPr>
          <p:cNvPr id="34955" name="Rectangle 139"/>
          <p:cNvSpPr/>
          <p:nvPr/>
        </p:nvSpPr>
        <p:spPr>
          <a:xfrm>
            <a:off x="914400" y="1298575"/>
            <a:ext cx="7289800" cy="3898900"/>
          </a:xfrm>
          <a:prstGeom prst="rect">
            <a:avLst/>
          </a:prstGeom>
          <a:noFill/>
          <a:ln w="28575" cap="flat" cmpd="sng">
            <a:solidFill>
              <a:schemeClr val="accent2"/>
            </a:solidFill>
            <a:prstDash val="dash"/>
            <a:miter/>
            <a:headEnd type="none" w="med" len="med"/>
            <a:tailEnd type="none" w="med" len="med"/>
          </a:ln>
        </p:spPr>
        <p:txBody>
          <a:bodyPr anchor="ctr">
            <a:spAutoFit/>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grpSp>
        <p:nvGrpSpPr>
          <p:cNvPr id="9" name="Group 156"/>
          <p:cNvGrpSpPr/>
          <p:nvPr/>
        </p:nvGrpSpPr>
        <p:grpSpPr>
          <a:xfrm>
            <a:off x="8193088" y="2492375"/>
            <a:ext cx="950912" cy="1050925"/>
            <a:chOff x="5161" y="1570"/>
            <a:chExt cx="599" cy="662"/>
          </a:xfrm>
        </p:grpSpPr>
        <p:sp>
          <p:nvSpPr>
            <p:cNvPr id="18460" name="Text Box 146"/>
            <p:cNvSpPr txBox="1"/>
            <p:nvPr/>
          </p:nvSpPr>
          <p:spPr>
            <a:xfrm>
              <a:off x="5161" y="1570"/>
              <a:ext cx="599" cy="250"/>
            </a:xfrm>
            <a:prstGeom prst="rect">
              <a:avLst/>
            </a:prstGeom>
            <a:noFill/>
            <a:ln w="9525">
              <a:noFill/>
            </a:ln>
          </p:spPr>
          <p:txBody>
            <a:bodyPr wrap="none">
              <a:spAutoFit/>
            </a:bodyPr>
            <a:lstStyle/>
            <a:p>
              <a:pPr algn="ctr"/>
              <a:r>
                <a:rPr lang="zh-CN" altLang="en-US" b="1" dirty="0">
                  <a:solidFill>
                    <a:schemeClr val="hlink"/>
                  </a:solidFill>
                  <a:latin typeface="Times New Roman" panose="02020603050405020304" pitchFamily="18" charset="0"/>
                  <a:ea typeface="楷体_GB2312" panose="02010609030101010101" pitchFamily="49" charset="-122"/>
                </a:rPr>
                <a:t>数据线</a:t>
              </a:r>
              <a:endParaRPr lang="zh-CN" altLang="en-US" b="1" dirty="0">
                <a:solidFill>
                  <a:schemeClr val="hlink"/>
                </a:solidFill>
                <a:latin typeface="Times New Roman" panose="02020603050405020304" pitchFamily="18" charset="0"/>
                <a:ea typeface="楷体_GB2312" panose="02010609030101010101" pitchFamily="49" charset="-122"/>
              </a:endParaRPr>
            </a:p>
          </p:txBody>
        </p:sp>
        <p:sp>
          <p:nvSpPr>
            <p:cNvPr id="18461" name="Line 147"/>
            <p:cNvSpPr/>
            <p:nvPr/>
          </p:nvSpPr>
          <p:spPr>
            <a:xfrm flipH="1">
              <a:off x="5285" y="1820"/>
              <a:ext cx="138" cy="412"/>
            </a:xfrm>
            <a:prstGeom prst="line">
              <a:avLst/>
            </a:prstGeom>
            <a:ln w="38100" cap="flat" cmpd="sng">
              <a:solidFill>
                <a:schemeClr val="hlink"/>
              </a:solidFill>
              <a:prstDash val="solid"/>
              <a:headEnd type="none" w="med" len="med"/>
              <a:tailEnd type="triangle" w="med" len="med"/>
            </a:ln>
          </p:spPr>
        </p:sp>
      </p:grpSp>
      <p:grpSp>
        <p:nvGrpSpPr>
          <p:cNvPr id="10" name="Group 157"/>
          <p:cNvGrpSpPr/>
          <p:nvPr/>
        </p:nvGrpSpPr>
        <p:grpSpPr>
          <a:xfrm>
            <a:off x="8128000" y="4605338"/>
            <a:ext cx="1058863" cy="806450"/>
            <a:chOff x="5120" y="2901"/>
            <a:chExt cx="667" cy="508"/>
          </a:xfrm>
        </p:grpSpPr>
        <p:sp>
          <p:nvSpPr>
            <p:cNvPr id="18458" name="Text Box 149"/>
            <p:cNvSpPr txBox="1"/>
            <p:nvPr/>
          </p:nvSpPr>
          <p:spPr>
            <a:xfrm>
              <a:off x="5120" y="2901"/>
              <a:ext cx="667" cy="250"/>
            </a:xfrm>
            <a:prstGeom prst="rect">
              <a:avLst/>
            </a:prstGeom>
            <a:noFill/>
            <a:ln w="9525">
              <a:noFill/>
            </a:ln>
          </p:spPr>
          <p:txBody>
            <a:bodyPr>
              <a:spAutoFit/>
            </a:bodyPr>
            <a:lstStyle/>
            <a:p>
              <a:pPr algn="ctr"/>
              <a:r>
                <a:rPr lang="zh-CN" altLang="en-US" b="1" dirty="0">
                  <a:solidFill>
                    <a:schemeClr val="hlink"/>
                  </a:solidFill>
                  <a:latin typeface="Times New Roman" panose="02020603050405020304" pitchFamily="18" charset="0"/>
                  <a:ea typeface="楷体_GB2312" panose="02010609030101010101" pitchFamily="49" charset="-122"/>
                </a:rPr>
                <a:t>控制线</a:t>
              </a:r>
              <a:endParaRPr lang="zh-CN" altLang="en-US" b="1" dirty="0">
                <a:solidFill>
                  <a:schemeClr val="hlink"/>
                </a:solidFill>
                <a:latin typeface="Times New Roman" panose="02020603050405020304" pitchFamily="18" charset="0"/>
                <a:ea typeface="楷体_GB2312" panose="02010609030101010101" pitchFamily="49" charset="-122"/>
              </a:endParaRPr>
            </a:p>
          </p:txBody>
        </p:sp>
        <p:sp>
          <p:nvSpPr>
            <p:cNvPr id="18459" name="Line 150"/>
            <p:cNvSpPr/>
            <p:nvPr/>
          </p:nvSpPr>
          <p:spPr>
            <a:xfrm flipH="1">
              <a:off x="5157" y="3129"/>
              <a:ext cx="349" cy="280"/>
            </a:xfrm>
            <a:prstGeom prst="line">
              <a:avLst/>
            </a:prstGeom>
            <a:ln w="38100" cap="flat" cmpd="sng">
              <a:solidFill>
                <a:schemeClr val="hlink"/>
              </a:solidFill>
              <a:prstDash val="solid"/>
              <a:headEnd type="none" w="med" len="med"/>
              <a:tailEnd type="triangle" w="med" len="med"/>
            </a:ln>
          </p:spPr>
        </p:sp>
      </p:grpSp>
      <p:grpSp>
        <p:nvGrpSpPr>
          <p:cNvPr id="11" name="Group 155"/>
          <p:cNvGrpSpPr/>
          <p:nvPr/>
        </p:nvGrpSpPr>
        <p:grpSpPr>
          <a:xfrm>
            <a:off x="0" y="3278188"/>
            <a:ext cx="3541713" cy="2092325"/>
            <a:chOff x="0" y="2065"/>
            <a:chExt cx="2231" cy="1318"/>
          </a:xfrm>
        </p:grpSpPr>
        <p:sp>
          <p:nvSpPr>
            <p:cNvPr id="18455" name="Text Box 143"/>
            <p:cNvSpPr txBox="1"/>
            <p:nvPr/>
          </p:nvSpPr>
          <p:spPr>
            <a:xfrm>
              <a:off x="0" y="2840"/>
              <a:ext cx="605" cy="250"/>
            </a:xfrm>
            <a:prstGeom prst="rect">
              <a:avLst/>
            </a:prstGeom>
            <a:noFill/>
            <a:ln w="9525">
              <a:noFill/>
            </a:ln>
          </p:spPr>
          <p:txBody>
            <a:bodyPr>
              <a:spAutoFit/>
            </a:bodyPr>
            <a:lstStyle/>
            <a:p>
              <a:pPr algn="ctr"/>
              <a:r>
                <a:rPr lang="zh-CN" altLang="en-US" b="1" dirty="0">
                  <a:solidFill>
                    <a:schemeClr val="hlink"/>
                  </a:solidFill>
                  <a:latin typeface="Times New Roman" panose="02020603050405020304" pitchFamily="18" charset="0"/>
                  <a:ea typeface="楷体_GB2312" panose="02010609030101010101" pitchFamily="49" charset="-122"/>
                </a:rPr>
                <a:t>地址线</a:t>
              </a:r>
              <a:endParaRPr lang="zh-CN" altLang="en-US" b="1" dirty="0">
                <a:solidFill>
                  <a:schemeClr val="hlink"/>
                </a:solidFill>
                <a:latin typeface="Times New Roman" panose="02020603050405020304" pitchFamily="18" charset="0"/>
                <a:ea typeface="楷体_GB2312" panose="02010609030101010101" pitchFamily="49" charset="-122"/>
              </a:endParaRPr>
            </a:p>
          </p:txBody>
        </p:sp>
        <p:sp>
          <p:nvSpPr>
            <p:cNvPr id="18456" name="Line 144"/>
            <p:cNvSpPr/>
            <p:nvPr/>
          </p:nvSpPr>
          <p:spPr>
            <a:xfrm flipV="1">
              <a:off x="329" y="2065"/>
              <a:ext cx="183" cy="770"/>
            </a:xfrm>
            <a:prstGeom prst="line">
              <a:avLst/>
            </a:prstGeom>
            <a:ln w="38100" cap="flat" cmpd="sng">
              <a:solidFill>
                <a:schemeClr val="hlink"/>
              </a:solidFill>
              <a:prstDash val="solid"/>
              <a:headEnd type="none" w="med" len="med"/>
              <a:tailEnd type="triangle" w="med" len="med"/>
            </a:ln>
          </p:spPr>
        </p:sp>
        <p:sp>
          <p:nvSpPr>
            <p:cNvPr id="18457" name="Line 151"/>
            <p:cNvSpPr/>
            <p:nvPr/>
          </p:nvSpPr>
          <p:spPr>
            <a:xfrm>
              <a:off x="484" y="3081"/>
              <a:ext cx="1747" cy="302"/>
            </a:xfrm>
            <a:prstGeom prst="line">
              <a:avLst/>
            </a:prstGeom>
            <a:ln w="38100" cap="flat" cmpd="sng">
              <a:solidFill>
                <a:schemeClr val="hlink"/>
              </a:solidFill>
              <a:prstDash val="solid"/>
              <a:headEnd type="none" w="med" len="med"/>
              <a:tailEnd type="triangle" w="med" len="med"/>
            </a:ln>
          </p:spPr>
        </p:sp>
      </p:grpSp>
      <p:sp>
        <p:nvSpPr>
          <p:cNvPr id="144" name="日期占位符 3"/>
          <p:cNvSpPr txBox="1">
            <a:spLocks noGrp="1"/>
          </p:cNvSpPr>
          <p:nvPr>
            <p:ph type="dt" sz="half" idx="12"/>
          </p:nvPr>
        </p:nvSpPr>
        <p:spPr bwMode="auto"/>
        <p:txBody>
          <a:bodyPr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145" name="灯片编号占位符 4"/>
          <p:cNvSpPr txBox="1">
            <a:spLocks noGrp="1"/>
          </p:cNvSpPr>
          <p:nvPr>
            <p:ph type="sldNum" sz="quarter" idx="13"/>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146" name="页脚占位符 5"/>
          <p:cNvSpPr txBox="1">
            <a:spLocks noGrp="1"/>
          </p:cNvSpPr>
          <p:nvPr>
            <p:ph type="ftr" sz="quarter" idx="14"/>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954"/>
                                        </p:tgtEl>
                                        <p:attrNameLst>
                                          <p:attrName>style.visibility</p:attrName>
                                        </p:attrNameLst>
                                      </p:cBhvr>
                                      <p:to>
                                        <p:strVal val="visible"/>
                                      </p:to>
                                    </p:set>
                                    <p:animEffect transition="in" filter="dissolve">
                                      <p:cBhvr>
                                        <p:cTn id="7" dur="500"/>
                                        <p:tgtEl>
                                          <p:spTgt spid="349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3482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dissolv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dissolve">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3495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dissolv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dissolve">
                                      <p:cBhvr>
                                        <p:cTn id="60" dur="50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dissolve">
                                      <p:cBhvr>
                                        <p:cTn id="65" dur="500"/>
                                        <p:tgtEl>
                                          <p:spTgt spid="10"/>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34820">
                                            <p:txEl>
                                              <p:pRg st="0" end="0"/>
                                            </p:txEl>
                                          </p:spTgt>
                                        </p:tgtEl>
                                        <p:attrNameLst>
                                          <p:attrName>style.visibility</p:attrName>
                                        </p:attrNameLst>
                                      </p:cBhvr>
                                      <p:to>
                                        <p:strVal val="visible"/>
                                      </p:to>
                                    </p:set>
                                    <p:animEffect transition="in" filter="dissolve">
                                      <p:cBhvr>
                                        <p:cTn id="70" dur="500"/>
                                        <p:tgtEl>
                                          <p:spTgt spid="34820">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34820">
                                            <p:txEl>
                                              <p:pRg st="1" end="1"/>
                                            </p:txEl>
                                          </p:spTgt>
                                        </p:tgtEl>
                                        <p:attrNameLst>
                                          <p:attrName>style.visibility</p:attrName>
                                        </p:attrNameLst>
                                      </p:cBhvr>
                                      <p:to>
                                        <p:strVal val="visible"/>
                                      </p:to>
                                    </p:set>
                                    <p:animEffect transition="in" filter="dissolve">
                                      <p:cBhvr>
                                        <p:cTn id="75" dur="500"/>
                                        <p:tgtEl>
                                          <p:spTgt spid="348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build="p"/>
      <p:bldP spid="34823" grpId="0" animBg="1"/>
      <p:bldP spid="34954" grpId="0"/>
      <p:bldP spid="349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Rot="1"/>
          </p:cNvSpPr>
          <p:nvPr>
            <p:ph type="title"/>
          </p:nvPr>
        </p:nvSpPr>
        <p:spPr>
          <a:xfrm>
            <a:off x="457200" y="0"/>
            <a:ext cx="8686800" cy="685800"/>
          </a:xfrm>
        </p:spPr>
        <p:txBody>
          <a:bodyPr vert="horz" wrap="square" lIns="91440" tIns="45720" rIns="91440" bIns="45720" anchor="ctr"/>
          <a:lstStyle/>
          <a:p>
            <a:pPr eaLnBrk="1" hangingPunct="1"/>
            <a:r>
              <a:rPr lang="en-US" altLang="zh-CN" sz="3200">
                <a:latin typeface="Comic Sans MS" panose="030F0702030302020204" pitchFamily="66" charset="0"/>
                <a:ea typeface="隶书" panose="02010509060101010101" pitchFamily="49" charset="-122"/>
              </a:rPr>
              <a:t>静态RAM芯片的引脚特性</a:t>
            </a:r>
            <a:endParaRPr lang="en-US" altLang="zh-CN" sz="3200">
              <a:latin typeface="Comic Sans MS" panose="030F0702030302020204" pitchFamily="66" charset="0"/>
              <a:ea typeface="隶书" panose="02010509060101010101" pitchFamily="49" charset="-122"/>
            </a:endParaRPr>
          </a:p>
        </p:txBody>
      </p:sp>
      <p:sp>
        <p:nvSpPr>
          <p:cNvPr id="1028" name="Rectangle 6"/>
          <p:cNvSpPr/>
          <p:nvPr/>
        </p:nvSpPr>
        <p:spPr>
          <a:xfrm>
            <a:off x="0" y="2290763"/>
            <a:ext cx="9144000" cy="0"/>
          </a:xfrm>
          <a:prstGeom prst="rect">
            <a:avLst/>
          </a:prstGeom>
          <a:noFill/>
          <a:ln w="9525">
            <a:noFill/>
          </a:ln>
        </p:spPr>
        <p:txBody>
          <a:bodyPr wrap="none" anchor="ctr">
            <a:spAutoFit/>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graphicFrame>
        <p:nvGraphicFramePr>
          <p:cNvPr id="67589" name="Object 5"/>
          <p:cNvGraphicFramePr/>
          <p:nvPr/>
        </p:nvGraphicFramePr>
        <p:xfrm>
          <a:off x="363220" y="619125"/>
          <a:ext cx="4608195" cy="4648200"/>
        </p:xfrm>
        <a:graphic>
          <a:graphicData uri="http://schemas.openxmlformats.org/presentationml/2006/ole">
            <mc:AlternateContent xmlns:mc="http://schemas.openxmlformats.org/markup-compatibility/2006">
              <mc:Choice xmlns:v="urn:schemas-microsoft-com:vml" Requires="v">
                <p:oleObj spid="_x0000_s4099" name="" r:id="rId1" imgW="3736975" imgH="2953385" progId="Word.Picture.8">
                  <p:embed/>
                </p:oleObj>
              </mc:Choice>
              <mc:Fallback>
                <p:oleObj name="" r:id="rId1" imgW="3736975" imgH="2953385" progId="Word.Picture.8">
                  <p:embed/>
                  <p:pic>
                    <p:nvPicPr>
                      <p:cNvPr id="0" name="图片 3075"/>
                      <p:cNvPicPr/>
                      <p:nvPr/>
                    </p:nvPicPr>
                    <p:blipFill>
                      <a:blip r:embed="rId2"/>
                      <a:stretch>
                        <a:fillRect/>
                      </a:stretch>
                    </p:blipFill>
                    <p:spPr>
                      <a:xfrm>
                        <a:off x="363220" y="619125"/>
                        <a:ext cx="4608195" cy="4648200"/>
                      </a:xfrm>
                      <a:prstGeom prst="rect">
                        <a:avLst/>
                      </a:prstGeom>
                      <a:solidFill>
                        <a:srgbClr val="F9F9F9"/>
                      </a:solidFill>
                      <a:ln w="38100">
                        <a:noFill/>
                        <a:miter/>
                      </a:ln>
                    </p:spPr>
                  </p:pic>
                </p:oleObj>
              </mc:Fallback>
            </mc:AlternateContent>
          </a:graphicData>
        </a:graphic>
      </p:graphicFrame>
      <p:sp>
        <p:nvSpPr>
          <p:cNvPr id="67591" name="Rectangle 7"/>
          <p:cNvSpPr/>
          <p:nvPr/>
        </p:nvSpPr>
        <p:spPr>
          <a:xfrm>
            <a:off x="4867910" y="825500"/>
            <a:ext cx="3482975" cy="460375"/>
          </a:xfrm>
          <a:prstGeom prst="rect">
            <a:avLst/>
          </a:prstGeom>
          <a:noFill/>
          <a:ln w="9525">
            <a:noFill/>
          </a:ln>
        </p:spPr>
        <p:txBody>
          <a:bodyPr>
            <a:spAutoFit/>
          </a:bodyPr>
          <a:lstStyle/>
          <a:p>
            <a:pPr algn="ctr"/>
            <a:r>
              <a:rPr lang="zh-CN" altLang="en-US" sz="2400" b="1" dirty="0">
                <a:solidFill>
                  <a:srgbClr val="C00000"/>
                </a:solidFill>
                <a:latin typeface="Times New Roman" panose="02020603050405020304" pitchFamily="18" charset="0"/>
                <a:ea typeface="楷体_GB2312" panose="02010609030101010101" pitchFamily="49" charset="-122"/>
              </a:rPr>
              <a:t>从三总线的角度看：</a:t>
            </a:r>
            <a:endParaRPr lang="zh-CN" altLang="en-US" sz="2400" b="1" dirty="0">
              <a:solidFill>
                <a:srgbClr val="C00000"/>
              </a:solidFill>
              <a:latin typeface="Times New Roman" panose="02020603050405020304" pitchFamily="18" charset="0"/>
              <a:ea typeface="楷体_GB2312" panose="02010609030101010101" pitchFamily="49" charset="-122"/>
            </a:endParaRPr>
          </a:p>
        </p:txBody>
      </p:sp>
      <p:sp>
        <p:nvSpPr>
          <p:cNvPr id="67592" name="Rectangle 8"/>
          <p:cNvSpPr/>
          <p:nvPr/>
        </p:nvSpPr>
        <p:spPr>
          <a:xfrm>
            <a:off x="5198110" y="1285875"/>
            <a:ext cx="3733800" cy="706755"/>
          </a:xfrm>
          <a:prstGeom prst="rect">
            <a:avLst/>
          </a:prstGeom>
          <a:noFill/>
          <a:ln w="9525">
            <a:noFill/>
          </a:ln>
        </p:spPr>
        <p:txBody>
          <a:bodyPr wrap="square">
            <a:spAutoFit/>
          </a:bodyPr>
          <a:lstStyle/>
          <a:p>
            <a:pPr>
              <a:spcBef>
                <a:spcPct val="50000"/>
              </a:spcBef>
            </a:pPr>
            <a:r>
              <a:rPr lang="en-US" altLang="zh-CN" sz="2000" b="1">
                <a:latin typeface="Times New Roman" panose="02020603050405020304" pitchFamily="18" charset="0"/>
                <a:ea typeface="楷体_GB2312" panose="02010609030101010101" pitchFamily="49" charset="-122"/>
              </a:rPr>
              <a:t>1.  </a:t>
            </a:r>
            <a:r>
              <a:rPr lang="zh-CN" altLang="en-US" sz="2000" b="1" dirty="0">
                <a:latin typeface="Times New Roman" panose="02020603050405020304" pitchFamily="18" charset="0"/>
                <a:ea typeface="楷体_GB2312" panose="02010609030101010101" pitchFamily="49" charset="-122"/>
              </a:rPr>
              <a:t>地址线数目</a:t>
            </a:r>
            <a:r>
              <a:rPr lang="en-US" altLang="zh-CN" sz="2000" b="1">
                <a:latin typeface="Times New Roman" panose="02020603050405020304" pitchFamily="18" charset="0"/>
                <a:ea typeface="楷体_GB2312" panose="02010609030101010101" pitchFamily="49" charset="-122"/>
              </a:rPr>
              <a:t>A</a:t>
            </a:r>
            <a:r>
              <a:rPr lang="zh-CN" altLang="en-US" sz="2000" b="1" dirty="0">
                <a:latin typeface="Times New Roman" panose="02020603050405020304" pitchFamily="18" charset="0"/>
                <a:ea typeface="楷体_GB2312" panose="02010609030101010101" pitchFamily="49" charset="-122"/>
              </a:rPr>
              <a:t>、数据线数目</a:t>
            </a:r>
            <a:r>
              <a:rPr lang="en-US" altLang="zh-CN" sz="2000" b="1">
                <a:latin typeface="Times New Roman" panose="02020603050405020304" pitchFamily="18" charset="0"/>
                <a:ea typeface="楷体_GB2312" panose="02010609030101010101" pitchFamily="49" charset="-122"/>
              </a:rPr>
              <a:t>D</a:t>
            </a:r>
            <a:r>
              <a:rPr lang="zh-CN" altLang="en-US" sz="2000" b="1" dirty="0">
                <a:latin typeface="Times New Roman" panose="02020603050405020304" pitchFamily="18" charset="0"/>
                <a:ea typeface="楷体_GB2312" panose="02010609030101010101" pitchFamily="49" charset="-122"/>
              </a:rPr>
              <a:t>与芯片容量（</a:t>
            </a:r>
            <a:r>
              <a:rPr lang="en-US" altLang="zh-CN" sz="2000" b="1">
                <a:latin typeface="Times New Roman" panose="02020603050405020304" pitchFamily="18" charset="0"/>
                <a:ea typeface="楷体_GB2312" panose="02010609030101010101" pitchFamily="49" charset="-122"/>
              </a:rPr>
              <a:t>M×N</a:t>
            </a:r>
            <a:r>
              <a:rPr lang="zh-CN" altLang="en-US" sz="2000" b="1" dirty="0">
                <a:latin typeface="Times New Roman" panose="02020603050405020304" pitchFamily="18" charset="0"/>
                <a:ea typeface="楷体_GB2312" panose="02010609030101010101" pitchFamily="49" charset="-122"/>
              </a:rPr>
              <a:t>）直接相关：</a:t>
            </a:r>
            <a:endParaRPr lang="zh-CN" altLang="en-US" sz="2000" b="1" dirty="0">
              <a:latin typeface="Times New Roman" panose="02020603050405020304" pitchFamily="18" charset="0"/>
              <a:ea typeface="楷体_GB2312" panose="02010609030101010101" pitchFamily="49" charset="-122"/>
            </a:endParaRPr>
          </a:p>
        </p:txBody>
      </p:sp>
      <p:sp>
        <p:nvSpPr>
          <p:cNvPr id="67593" name="AutoShape 9"/>
          <p:cNvSpPr/>
          <p:nvPr/>
        </p:nvSpPr>
        <p:spPr>
          <a:xfrm>
            <a:off x="5658485" y="2071370"/>
            <a:ext cx="1351280" cy="349250"/>
          </a:xfrm>
          <a:prstGeom prst="cloudCallout">
            <a:avLst>
              <a:gd name="adj1" fmla="val 48981"/>
              <a:gd name="adj2" fmla="val -148000"/>
            </a:avLst>
          </a:prstGeom>
          <a:solidFill>
            <a:srgbClr val="00FFFF"/>
          </a:solidFill>
          <a:ln w="9525">
            <a:noFill/>
          </a:ln>
        </p:spPr>
        <p:txBody>
          <a:bodyPr anchor="ctr"/>
          <a:lstStyle/>
          <a:p>
            <a:pPr algn="ctr"/>
            <a:r>
              <a:rPr lang="en-US" altLang="zh-CN" sz="2000" b="1">
                <a:solidFill>
                  <a:srgbClr val="FF3300"/>
                </a:solidFill>
                <a:latin typeface="Times New Roman" panose="02020603050405020304" pitchFamily="18" charset="0"/>
                <a:ea typeface="楷体_GB2312" panose="02010609030101010101" pitchFamily="49" charset="-122"/>
              </a:rPr>
              <a:t>2</a:t>
            </a:r>
            <a:r>
              <a:rPr lang="en-US" altLang="zh-CN" sz="2000" b="1" baseline="30000">
                <a:solidFill>
                  <a:srgbClr val="FF3300"/>
                </a:solidFill>
                <a:latin typeface="Times New Roman" panose="02020603050405020304" pitchFamily="18" charset="0"/>
                <a:ea typeface="楷体_GB2312" panose="02010609030101010101" pitchFamily="49" charset="-122"/>
              </a:rPr>
              <a:t>A</a:t>
            </a:r>
            <a:r>
              <a:rPr lang="en-US" altLang="zh-CN" sz="2000" b="1">
                <a:solidFill>
                  <a:srgbClr val="FF3300"/>
                </a:solidFill>
                <a:latin typeface="Times New Roman" panose="02020603050405020304" pitchFamily="18" charset="0"/>
                <a:ea typeface="楷体_GB2312" panose="02010609030101010101" pitchFamily="49" charset="-122"/>
              </a:rPr>
              <a:t>=M</a:t>
            </a:r>
            <a:endParaRPr lang="en-US" altLang="zh-CN" sz="2000" b="1">
              <a:solidFill>
                <a:srgbClr val="FF3300"/>
              </a:solidFill>
              <a:latin typeface="Times New Roman" panose="02020603050405020304" pitchFamily="18" charset="0"/>
              <a:ea typeface="楷体_GB2312" panose="02010609030101010101" pitchFamily="49" charset="-122"/>
            </a:endParaRPr>
          </a:p>
        </p:txBody>
      </p:sp>
      <p:sp>
        <p:nvSpPr>
          <p:cNvPr id="67595" name="Oval 11"/>
          <p:cNvSpPr/>
          <p:nvPr/>
        </p:nvSpPr>
        <p:spPr>
          <a:xfrm>
            <a:off x="7309485" y="1637665"/>
            <a:ext cx="234950" cy="387350"/>
          </a:xfrm>
          <a:prstGeom prst="ellipse">
            <a:avLst/>
          </a:prstGeom>
          <a:solidFill>
            <a:srgbClr val="00FFFF">
              <a:alpha val="47842"/>
            </a:srgbClr>
          </a:solidFill>
          <a:ln w="9525">
            <a:noFill/>
          </a:ln>
        </p:spPr>
        <p:txBody>
          <a:bodyPr wrap="none" anchor="ct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67596" name="Oval 12"/>
          <p:cNvSpPr/>
          <p:nvPr/>
        </p:nvSpPr>
        <p:spPr>
          <a:xfrm>
            <a:off x="6843395" y="1637665"/>
            <a:ext cx="215265" cy="314325"/>
          </a:xfrm>
          <a:prstGeom prst="ellipse">
            <a:avLst/>
          </a:prstGeom>
          <a:solidFill>
            <a:srgbClr val="00FFFF">
              <a:alpha val="47842"/>
            </a:srgbClr>
          </a:solidFill>
          <a:ln w="9525">
            <a:noFill/>
          </a:ln>
        </p:spPr>
        <p:txBody>
          <a:bodyPr wrap="none" anchor="ct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67597" name="AutoShape 13"/>
          <p:cNvSpPr/>
          <p:nvPr/>
        </p:nvSpPr>
        <p:spPr>
          <a:xfrm>
            <a:off x="7215505" y="2063115"/>
            <a:ext cx="1143635" cy="410845"/>
          </a:xfrm>
          <a:prstGeom prst="cloudCallout">
            <a:avLst>
              <a:gd name="adj1" fmla="val -21737"/>
              <a:gd name="adj2" fmla="val -90803"/>
            </a:avLst>
          </a:prstGeom>
          <a:solidFill>
            <a:srgbClr val="00FFFF"/>
          </a:solidFill>
          <a:ln w="9525">
            <a:noFill/>
          </a:ln>
        </p:spPr>
        <p:txBody>
          <a:bodyPr anchor="ctr"/>
          <a:lstStyle/>
          <a:p>
            <a:pPr algn="ctr"/>
            <a:r>
              <a:rPr lang="en-US" altLang="zh-CN" sz="2000" b="1">
                <a:solidFill>
                  <a:srgbClr val="FF3300"/>
                </a:solidFill>
                <a:latin typeface="Times New Roman" panose="02020603050405020304" pitchFamily="18" charset="0"/>
                <a:ea typeface="楷体_GB2312" panose="02010609030101010101" pitchFamily="49" charset="-122"/>
              </a:rPr>
              <a:t>D=N</a:t>
            </a:r>
            <a:endParaRPr lang="en-US" altLang="zh-CN" sz="2000" b="1">
              <a:solidFill>
                <a:srgbClr val="FF3300"/>
              </a:solidFill>
              <a:latin typeface="Times New Roman" panose="02020603050405020304" pitchFamily="18" charset="0"/>
              <a:ea typeface="楷体_GB2312" panose="02010609030101010101" pitchFamily="49" charset="-122"/>
            </a:endParaRPr>
          </a:p>
        </p:txBody>
      </p:sp>
      <p:sp>
        <p:nvSpPr>
          <p:cNvPr id="67598" name="Rectangle 14"/>
          <p:cNvSpPr/>
          <p:nvPr/>
        </p:nvSpPr>
        <p:spPr>
          <a:xfrm>
            <a:off x="5195570" y="3044825"/>
            <a:ext cx="3736340" cy="768350"/>
          </a:xfrm>
          <a:prstGeom prst="rect">
            <a:avLst/>
          </a:prstGeom>
          <a:noFill/>
          <a:ln w="9525">
            <a:noFill/>
          </a:ln>
        </p:spPr>
        <p:txBody>
          <a:bodyPr wrap="square">
            <a:spAutoFit/>
          </a:bodyPr>
          <a:lstStyle/>
          <a:p>
            <a:pPr>
              <a:spcBef>
                <a:spcPct val="50000"/>
              </a:spcBef>
            </a:pPr>
            <a:r>
              <a:rPr lang="en-US" altLang="zh-CN" sz="2400" b="1">
                <a:latin typeface="Times New Roman" panose="02020603050405020304" pitchFamily="18" charset="0"/>
                <a:ea typeface="楷体_GB2312" panose="02010609030101010101" pitchFamily="49" charset="-122"/>
              </a:rPr>
              <a:t>2.  </a:t>
            </a:r>
            <a:r>
              <a:rPr lang="zh-CN" altLang="en-US" sz="2000" b="1" dirty="0">
                <a:latin typeface="Times New Roman" panose="02020603050405020304" pitchFamily="18" charset="0"/>
                <a:ea typeface="楷体_GB2312" panose="02010609030101010101" pitchFamily="49" charset="-122"/>
              </a:rPr>
              <a:t>控制信号应包括：片选信号和读</a:t>
            </a:r>
            <a:r>
              <a:rPr lang="en-US" altLang="zh-CN" sz="2000" b="1">
                <a:latin typeface="Times New Roman" panose="02020603050405020304" pitchFamily="18" charset="0"/>
                <a:ea typeface="楷体_GB2312" panose="02010609030101010101" pitchFamily="49" charset="-122"/>
              </a:rPr>
              <a:t>/</a:t>
            </a:r>
            <a:r>
              <a:rPr lang="zh-CN" altLang="en-US" sz="2000" b="1" dirty="0">
                <a:latin typeface="Times New Roman" panose="02020603050405020304" pitchFamily="18" charset="0"/>
                <a:ea typeface="楷体_GB2312" panose="02010609030101010101" pitchFamily="49" charset="-122"/>
              </a:rPr>
              <a:t>写信号</a:t>
            </a:r>
            <a:endParaRPr lang="zh-CN" altLang="en-US" sz="2000" b="1" dirty="0">
              <a:latin typeface="Times New Roman" panose="02020603050405020304" pitchFamily="18" charset="0"/>
              <a:ea typeface="楷体_GB2312" panose="02010609030101010101" pitchFamily="49" charset="-122"/>
            </a:endParaRPr>
          </a:p>
        </p:txBody>
      </p:sp>
      <p:sp>
        <p:nvSpPr>
          <p:cNvPr id="67599" name="Rectangle 15"/>
          <p:cNvSpPr/>
          <p:nvPr/>
        </p:nvSpPr>
        <p:spPr>
          <a:xfrm>
            <a:off x="5124450" y="2471420"/>
            <a:ext cx="4107815" cy="398780"/>
          </a:xfrm>
          <a:prstGeom prst="rect">
            <a:avLst/>
          </a:prstGeom>
          <a:noFill/>
          <a:ln w="9525">
            <a:noFill/>
          </a:ln>
        </p:spPr>
        <p:txBody>
          <a:bodyPr wrap="square">
            <a:spAutoFit/>
          </a:bodyPr>
          <a:lstStyle/>
          <a:p>
            <a:pPr>
              <a:spcBef>
                <a:spcPct val="50000"/>
              </a:spcBef>
            </a:pPr>
            <a:r>
              <a:rPr lang="zh-CN" altLang="en-US" sz="2000" b="1" dirty="0">
                <a:solidFill>
                  <a:srgbClr val="000099"/>
                </a:solidFill>
                <a:latin typeface="Times New Roman" panose="02020603050405020304" pitchFamily="18" charset="0"/>
                <a:ea typeface="楷体_GB2312" panose="02010609030101010101" pitchFamily="49" charset="-122"/>
              </a:rPr>
              <a:t>所以，</a:t>
            </a:r>
            <a:r>
              <a:rPr lang="en-US" altLang="zh-CN" sz="2000" b="1">
                <a:solidFill>
                  <a:srgbClr val="000099"/>
                </a:solidFill>
                <a:latin typeface="Times New Roman" panose="02020603050405020304" pitchFamily="18" charset="0"/>
                <a:ea typeface="楷体_GB2312" panose="02010609030101010101" pitchFamily="49" charset="-122"/>
              </a:rPr>
              <a:t>6264</a:t>
            </a:r>
            <a:r>
              <a:rPr lang="zh-CN" altLang="en-US" sz="2000" b="1" dirty="0">
                <a:solidFill>
                  <a:srgbClr val="000099"/>
                </a:solidFill>
                <a:latin typeface="Times New Roman" panose="02020603050405020304" pitchFamily="18" charset="0"/>
                <a:ea typeface="楷体_GB2312" panose="02010609030101010101" pitchFamily="49" charset="-122"/>
              </a:rPr>
              <a:t>容量：</a:t>
            </a:r>
            <a:r>
              <a:rPr lang="en-US" altLang="zh-CN" sz="2000" b="1">
                <a:solidFill>
                  <a:srgbClr val="000099"/>
                </a:solidFill>
                <a:latin typeface="Times New Roman" panose="02020603050405020304" pitchFamily="18" charset="0"/>
                <a:ea typeface="楷体_GB2312" panose="02010609030101010101" pitchFamily="49" charset="-122"/>
              </a:rPr>
              <a:t>2</a:t>
            </a:r>
            <a:r>
              <a:rPr lang="en-US" altLang="zh-CN" sz="2000" b="1" baseline="30000">
                <a:solidFill>
                  <a:srgbClr val="000099"/>
                </a:solidFill>
                <a:latin typeface="Times New Roman" panose="02020603050405020304" pitchFamily="18" charset="0"/>
                <a:ea typeface="楷体_GB2312" panose="02010609030101010101" pitchFamily="49" charset="-122"/>
              </a:rPr>
              <a:t>13</a:t>
            </a:r>
            <a:r>
              <a:rPr lang="en-US" altLang="zh-CN" sz="2000" b="1">
                <a:solidFill>
                  <a:srgbClr val="000099"/>
                </a:solidFill>
                <a:latin typeface="Times New Roman" panose="02020603050405020304" pitchFamily="18" charset="0"/>
                <a:ea typeface="楷体_GB2312" panose="02010609030101010101" pitchFamily="49" charset="-122"/>
              </a:rPr>
              <a:t>×8</a:t>
            </a:r>
            <a:r>
              <a:rPr lang="zh-CN" altLang="en-US" sz="2000" b="1" dirty="0">
                <a:solidFill>
                  <a:srgbClr val="000099"/>
                </a:solidFill>
                <a:latin typeface="Times New Roman" panose="02020603050405020304" pitchFamily="18" charset="0"/>
                <a:ea typeface="楷体_GB2312" panose="02010609030101010101" pitchFamily="49" charset="-122"/>
              </a:rPr>
              <a:t>＝</a:t>
            </a:r>
            <a:r>
              <a:rPr lang="en-US" altLang="zh-CN" sz="2000" b="1">
                <a:solidFill>
                  <a:srgbClr val="000099"/>
                </a:solidFill>
                <a:latin typeface="Times New Roman" panose="02020603050405020304" pitchFamily="18" charset="0"/>
                <a:ea typeface="楷体_GB2312" panose="02010609030101010101" pitchFamily="49" charset="-122"/>
              </a:rPr>
              <a:t>8K×8</a:t>
            </a:r>
            <a:endParaRPr lang="en-US" altLang="zh-CN" sz="2000" b="1">
              <a:solidFill>
                <a:srgbClr val="000099"/>
              </a:solidFill>
              <a:latin typeface="Times New Roman" panose="02020603050405020304" pitchFamily="18" charset="0"/>
              <a:ea typeface="楷体_GB2312" panose="02010609030101010101" pitchFamily="49" charset="-122"/>
            </a:endParaRPr>
          </a:p>
        </p:txBody>
      </p:sp>
      <p:sp>
        <p:nvSpPr>
          <p:cNvPr id="67601" name="Oval 17"/>
          <p:cNvSpPr/>
          <p:nvPr/>
        </p:nvSpPr>
        <p:spPr>
          <a:xfrm>
            <a:off x="5575300" y="3442970"/>
            <a:ext cx="527050" cy="367030"/>
          </a:xfrm>
          <a:prstGeom prst="ellipse">
            <a:avLst/>
          </a:prstGeom>
          <a:solidFill>
            <a:srgbClr val="00FFFF">
              <a:alpha val="47842"/>
            </a:srgbClr>
          </a:solidFill>
          <a:ln w="9525">
            <a:noFill/>
          </a:ln>
        </p:spPr>
        <p:txBody>
          <a:bodyPr wrap="none" anchor="ct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67602" name="AutoShape 18"/>
          <p:cNvSpPr/>
          <p:nvPr/>
        </p:nvSpPr>
        <p:spPr>
          <a:xfrm>
            <a:off x="6398895" y="3703320"/>
            <a:ext cx="2613025" cy="711200"/>
          </a:xfrm>
          <a:prstGeom prst="cloudCallout">
            <a:avLst>
              <a:gd name="adj1" fmla="val -64191"/>
              <a:gd name="adj2" fmla="val -58928"/>
            </a:avLst>
          </a:prstGeom>
          <a:solidFill>
            <a:srgbClr val="00FFFF"/>
          </a:solidFill>
          <a:ln w="9525">
            <a:noFill/>
          </a:ln>
        </p:spPr>
        <p:txBody>
          <a:bodyPr anchor="ctr"/>
          <a:lstStyle/>
          <a:p>
            <a:pPr algn="ctr"/>
            <a:r>
              <a:rPr lang="zh-CN" altLang="en-US" b="1" dirty="0">
                <a:solidFill>
                  <a:srgbClr val="FF3300"/>
                </a:solidFill>
                <a:latin typeface="Times New Roman" panose="02020603050405020304" pitchFamily="18" charset="0"/>
                <a:ea typeface="楷体_GB2312" panose="02010609030101010101" pitchFamily="49" charset="-122"/>
              </a:rPr>
              <a:t>可见</a:t>
            </a:r>
            <a:r>
              <a:rPr lang="en-US" altLang="zh-CN" b="1">
                <a:solidFill>
                  <a:srgbClr val="FF3300"/>
                </a:solidFill>
                <a:latin typeface="Times New Roman" panose="02020603050405020304" pitchFamily="18" charset="0"/>
                <a:ea typeface="楷体_GB2312" panose="02010609030101010101" pitchFamily="49" charset="-122"/>
              </a:rPr>
              <a:t>6264</a:t>
            </a:r>
            <a:r>
              <a:rPr lang="zh-CN" altLang="en-US" b="1" dirty="0">
                <a:solidFill>
                  <a:srgbClr val="FF3300"/>
                </a:solidFill>
                <a:latin typeface="Times New Roman" panose="02020603050405020304" pitchFamily="18" charset="0"/>
                <a:ea typeface="楷体_GB2312" panose="02010609030101010101" pitchFamily="49" charset="-122"/>
              </a:rPr>
              <a:t>为</a:t>
            </a:r>
            <a:r>
              <a:rPr lang="en-US" altLang="zh-CN" b="1">
                <a:solidFill>
                  <a:srgbClr val="FF3300"/>
                </a:solidFill>
                <a:latin typeface="Times New Roman" panose="02020603050405020304" pitchFamily="18" charset="0"/>
                <a:ea typeface="楷体_GB2312" panose="02010609030101010101" pitchFamily="49" charset="-122"/>
              </a:rPr>
              <a:t>RAM</a:t>
            </a:r>
            <a:r>
              <a:rPr lang="zh-CN" altLang="en-US" b="1" dirty="0">
                <a:solidFill>
                  <a:srgbClr val="FF3300"/>
                </a:solidFill>
                <a:latin typeface="Times New Roman" panose="02020603050405020304" pitchFamily="18" charset="0"/>
                <a:ea typeface="楷体_GB2312" panose="02010609030101010101" pitchFamily="49" charset="-122"/>
              </a:rPr>
              <a:t>芯片</a:t>
            </a:r>
            <a:endParaRPr lang="zh-CN" altLang="en-US" b="1" dirty="0">
              <a:solidFill>
                <a:srgbClr val="FF3300"/>
              </a:solidFill>
              <a:latin typeface="Times New Roman" panose="02020603050405020304" pitchFamily="18" charset="0"/>
              <a:ea typeface="楷体_GB2312" panose="02010609030101010101" pitchFamily="49" charset="-122"/>
            </a:endParaRPr>
          </a:p>
        </p:txBody>
      </p:sp>
      <p:sp>
        <p:nvSpPr>
          <p:cNvPr id="1040" name="矩形 5"/>
          <p:cNvSpPr/>
          <p:nvPr/>
        </p:nvSpPr>
        <p:spPr>
          <a:xfrm>
            <a:off x="8358188" y="6500813"/>
            <a:ext cx="665162" cy="338137"/>
          </a:xfrm>
          <a:prstGeom prst="rect">
            <a:avLst/>
          </a:prstGeom>
          <a:noFill/>
          <a:ln w="9525">
            <a:noFill/>
          </a:ln>
        </p:spPr>
        <p:txBody>
          <a:bodyPr wrap="none">
            <a:spAutoFit/>
          </a:bodyPr>
          <a:lstStyle/>
          <a:p>
            <a:fld id="{9A0DB2DC-4C9A-4742-B13C-FB6460FD3503}" type="slidenum">
              <a:rPr lang="en-US" altLang="zh-CN" sz="1600" b="1">
                <a:solidFill>
                  <a:srgbClr val="CDFFCD"/>
                </a:solidFill>
                <a:latin typeface="Arial" panose="020B0604020202020204" pitchFamily="34" charset="0"/>
                <a:ea typeface="华文宋体" panose="02010600040101010101" pitchFamily="2" charset="-122"/>
              </a:rPr>
            </a:fld>
            <a:r>
              <a:rPr lang="en-US" altLang="zh-CN" sz="1600" b="1">
                <a:solidFill>
                  <a:srgbClr val="CDFFCD"/>
                </a:solidFill>
                <a:latin typeface="Arial" panose="020B0604020202020204" pitchFamily="34" charset="0"/>
                <a:ea typeface="华文宋体" panose="02010600040101010101" pitchFamily="2" charset="-122"/>
              </a:rPr>
              <a:t>/42</a:t>
            </a:r>
            <a:endParaRPr lang="zh-CN" altLang="en-US" sz="1600" dirty="0">
              <a:latin typeface="Arial" panose="020B0604020202020204" pitchFamily="34" charset="0"/>
              <a:ea typeface="华文宋体" panose="02010600040101010101" pitchFamily="2" charset="-122"/>
            </a:endParaRPr>
          </a:p>
        </p:txBody>
      </p:sp>
      <p:sp>
        <p:nvSpPr>
          <p:cNvPr id="19" name="日期占位符 3"/>
          <p:cNvSpPr txBox="1">
            <a:spLocks noGrp="1"/>
          </p:cNvSpPr>
          <p:nvPr>
            <p:ph type="dt" sz="half" idx="12"/>
          </p:nvPr>
        </p:nvSpPr>
        <p:spPr bwMode="auto"/>
        <p:txBody>
          <a:bodyPr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20" name="灯片编号占位符 4"/>
          <p:cNvSpPr txBox="1">
            <a:spLocks noGrp="1"/>
          </p:cNvSpPr>
          <p:nvPr>
            <p:ph type="sldNum" sz="quarter" idx="13"/>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21" name="页脚占位符 5"/>
          <p:cNvSpPr txBox="1">
            <a:spLocks noGrp="1"/>
          </p:cNvSpPr>
          <p:nvPr>
            <p:ph type="ftr" sz="quarter" idx="14"/>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graphicFrame>
        <p:nvGraphicFramePr>
          <p:cNvPr id="2" name="对象 1"/>
          <p:cNvGraphicFramePr/>
          <p:nvPr/>
        </p:nvGraphicFramePr>
        <p:xfrm>
          <a:off x="2892425" y="4597400"/>
          <a:ext cx="4604385" cy="1979930"/>
        </p:xfrm>
        <a:graphic>
          <a:graphicData uri="http://schemas.openxmlformats.org/presentationml/2006/ole">
            <mc:AlternateContent xmlns:mc="http://schemas.openxmlformats.org/markup-compatibility/2006">
              <mc:Choice xmlns:v="urn:schemas-microsoft-com:vml" Requires="v">
                <p:oleObj spid="_x0000_s3" name="" r:id="rId3" imgW="4267200" imgH="1619250" progId="Paint.Picture">
                  <p:embed/>
                </p:oleObj>
              </mc:Choice>
              <mc:Fallback>
                <p:oleObj name="" r:id="rId3" imgW="4267200" imgH="1619250" progId="Paint.Picture">
                  <p:embed/>
                  <p:pic>
                    <p:nvPicPr>
                      <p:cNvPr id="0" name="图片 2"/>
                      <p:cNvPicPr/>
                      <p:nvPr/>
                    </p:nvPicPr>
                    <p:blipFill>
                      <a:blip r:embed="rId4"/>
                      <a:stretch>
                        <a:fillRect/>
                      </a:stretch>
                    </p:blipFill>
                    <p:spPr>
                      <a:xfrm>
                        <a:off x="2892425" y="4597400"/>
                        <a:ext cx="4604385" cy="1979930"/>
                      </a:xfrm>
                      <a:prstGeom prst="rect">
                        <a:avLst/>
                      </a:prstGeom>
                    </p:spPr>
                  </p:pic>
                </p:oleObj>
              </mc:Fallback>
            </mc:AlternateContent>
          </a:graphicData>
        </a:graphic>
      </p:graphicFrame>
      <p:pic>
        <p:nvPicPr>
          <p:cNvPr id="4" name="图片 13"/>
          <p:cNvPicPr>
            <a:picLocks noChangeAspect="1"/>
          </p:cNvPicPr>
          <p:nvPr/>
        </p:nvPicPr>
        <p:blipFill>
          <a:blip r:embed="rId5"/>
          <a:stretch>
            <a:fillRect/>
          </a:stretch>
        </p:blipFill>
        <p:spPr>
          <a:xfrm>
            <a:off x="470535" y="5200650"/>
            <a:ext cx="1878330" cy="157226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7589"/>
                                        </p:tgtEl>
                                        <p:attrNameLst>
                                          <p:attrName>style.visibility</p:attrName>
                                        </p:attrNameLst>
                                      </p:cBhvr>
                                      <p:to>
                                        <p:strVal val="visible"/>
                                      </p:to>
                                    </p:set>
                                    <p:animEffect transition="in" filter="dissolve">
                                      <p:cBhvr>
                                        <p:cTn id="7" dur="500"/>
                                        <p:tgtEl>
                                          <p:spTgt spid="6758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67591"/>
                                        </p:tgtEl>
                                        <p:attrNameLst>
                                          <p:attrName>style.visibility</p:attrName>
                                        </p:attrNameLst>
                                      </p:cBhvr>
                                      <p:to>
                                        <p:strVal val="visible"/>
                                      </p:to>
                                    </p:set>
                                    <p:animEffect transition="in" filter="dissolve">
                                      <p:cBhvr>
                                        <p:cTn id="23" dur="500"/>
                                        <p:tgtEl>
                                          <p:spTgt spid="67591"/>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67592"/>
                                        </p:tgtEl>
                                        <p:attrNameLst>
                                          <p:attrName>style.visibility</p:attrName>
                                        </p:attrNameLst>
                                      </p:cBhvr>
                                      <p:to>
                                        <p:strVal val="visible"/>
                                      </p:to>
                                    </p:set>
                                    <p:animEffect transition="in" filter="dissolve">
                                      <p:cBhvr>
                                        <p:cTn id="28" dur="500"/>
                                        <p:tgtEl>
                                          <p:spTgt spid="6759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67596"/>
                                        </p:tgtEl>
                                        <p:attrNameLst>
                                          <p:attrName>style.visibility</p:attrName>
                                        </p:attrNameLst>
                                      </p:cBhvr>
                                      <p:to>
                                        <p:strVal val="visible"/>
                                      </p:to>
                                    </p:set>
                                    <p:animEffect transition="in" filter="dissolve">
                                      <p:cBhvr>
                                        <p:cTn id="33" dur="500"/>
                                        <p:tgtEl>
                                          <p:spTgt spid="67596"/>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67593"/>
                                        </p:tgtEl>
                                        <p:attrNameLst>
                                          <p:attrName>style.visibility</p:attrName>
                                        </p:attrNameLst>
                                      </p:cBhvr>
                                      <p:to>
                                        <p:strVal val="visible"/>
                                      </p:to>
                                    </p:set>
                                    <p:animEffect transition="in" filter="dissolve">
                                      <p:cBhvr>
                                        <p:cTn id="36" dur="500"/>
                                        <p:tgtEl>
                                          <p:spTgt spid="6759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67595"/>
                                        </p:tgtEl>
                                        <p:attrNameLst>
                                          <p:attrName>style.visibility</p:attrName>
                                        </p:attrNameLst>
                                      </p:cBhvr>
                                      <p:to>
                                        <p:strVal val="visible"/>
                                      </p:to>
                                    </p:set>
                                    <p:animEffect transition="in" filter="dissolve">
                                      <p:cBhvr>
                                        <p:cTn id="41" dur="500"/>
                                        <p:tgtEl>
                                          <p:spTgt spid="67595"/>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67597"/>
                                        </p:tgtEl>
                                        <p:attrNameLst>
                                          <p:attrName>style.visibility</p:attrName>
                                        </p:attrNameLst>
                                      </p:cBhvr>
                                      <p:to>
                                        <p:strVal val="visible"/>
                                      </p:to>
                                    </p:set>
                                    <p:animEffect transition="in" filter="dissolve">
                                      <p:cBhvr>
                                        <p:cTn id="44" dur="500"/>
                                        <p:tgtEl>
                                          <p:spTgt spid="67597"/>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67599"/>
                                        </p:tgtEl>
                                        <p:attrNameLst>
                                          <p:attrName>style.visibility</p:attrName>
                                        </p:attrNameLst>
                                      </p:cBhvr>
                                      <p:to>
                                        <p:strVal val="visible"/>
                                      </p:to>
                                    </p:set>
                                    <p:animEffect transition="in" filter="dissolve">
                                      <p:cBhvr>
                                        <p:cTn id="49" dur="500"/>
                                        <p:tgtEl>
                                          <p:spTgt spid="67599"/>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67598"/>
                                        </p:tgtEl>
                                        <p:attrNameLst>
                                          <p:attrName>style.visibility</p:attrName>
                                        </p:attrNameLst>
                                      </p:cBhvr>
                                      <p:to>
                                        <p:strVal val="visible"/>
                                      </p:to>
                                    </p:set>
                                    <p:animEffect transition="in" filter="dissolve">
                                      <p:cBhvr>
                                        <p:cTn id="54" dur="500"/>
                                        <p:tgtEl>
                                          <p:spTgt spid="67598"/>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67601"/>
                                        </p:tgtEl>
                                        <p:attrNameLst>
                                          <p:attrName>style.visibility</p:attrName>
                                        </p:attrNameLst>
                                      </p:cBhvr>
                                      <p:to>
                                        <p:strVal val="visible"/>
                                      </p:to>
                                    </p:set>
                                    <p:animEffect transition="in" filter="dissolve">
                                      <p:cBhvr>
                                        <p:cTn id="59" dur="500"/>
                                        <p:tgtEl>
                                          <p:spTgt spid="67601"/>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67602"/>
                                        </p:tgtEl>
                                        <p:attrNameLst>
                                          <p:attrName>style.visibility</p:attrName>
                                        </p:attrNameLst>
                                      </p:cBhvr>
                                      <p:to>
                                        <p:strVal val="visible"/>
                                      </p:to>
                                    </p:set>
                                    <p:animEffect transition="in" filter="dissolve">
                                      <p:cBhvr>
                                        <p:cTn id="62" dur="500"/>
                                        <p:tgtEl>
                                          <p:spTgt spid="67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2" grpId="0"/>
      <p:bldP spid="67593" grpId="0" bldLvl="0" animBg="1"/>
      <p:bldP spid="67595" grpId="0" bldLvl="0" animBg="1"/>
      <p:bldP spid="67596" grpId="0" bldLvl="0" animBg="1"/>
      <p:bldP spid="67597" grpId="0" bldLvl="0" animBg="1"/>
      <p:bldP spid="67598" grpId="0"/>
      <p:bldP spid="67599" grpId="0"/>
      <p:bldP spid="67601" grpId="0" bldLvl="0" animBg="1"/>
      <p:bldP spid="67602"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3"/>
          <p:cNvSpPr txBox="1">
            <a:spLocks noChangeArrowheads="1"/>
          </p:cNvSpPr>
          <p:nvPr/>
        </p:nvSpPr>
        <p:spPr bwMode="auto">
          <a:xfrm>
            <a:off x="619125" y="4214813"/>
            <a:ext cx="4603750" cy="1901825"/>
          </a:xfrm>
          <a:prstGeom prst="rect">
            <a:avLst/>
          </a:prstGeom>
          <a:noFill/>
          <a:ln w="9525">
            <a:noFill/>
            <a:miter lim="800000"/>
          </a:ln>
        </p:spPr>
        <p:txBody>
          <a:bodyPr>
            <a:spAutoFit/>
          </a:bodyPr>
          <a:lstStyle/>
          <a:p>
            <a:pPr marR="0" algn="just" defTabSz="914400">
              <a:lnSpc>
                <a:spcPct val="140000"/>
              </a:lnSpc>
              <a:spcBef>
                <a:spcPct val="50000"/>
              </a:spcBef>
              <a:buClrTx/>
              <a:buSzTx/>
              <a:buFontTx/>
              <a:buNone/>
              <a:defRPr/>
            </a:pPr>
            <a:r>
              <a:rPr kumimoji="0" lang="zh-CN" altLang="en-US" sz="2800" b="1" kern="1200" cap="none" spc="0" normalizeH="0" baseline="0" noProof="0" dirty="0">
                <a:latin typeface="+mj-lt"/>
                <a:ea typeface="华文细黑" panose="02010600040101010101" pitchFamily="2" charset="-122"/>
                <a:cs typeface="+mn-cs"/>
              </a:rPr>
              <a:t>   产品出厂时存的全是</a:t>
            </a:r>
            <a:r>
              <a:rPr kumimoji="0" lang="en-US" altLang="zh-CN" sz="2800" b="1" kern="1200" cap="none" spc="0" normalizeH="0" baseline="0" noProof="0" dirty="0">
                <a:latin typeface="+mj-lt"/>
                <a:ea typeface="华文细黑" panose="02010600040101010101" pitchFamily="2" charset="-122"/>
                <a:cs typeface="+mn-cs"/>
              </a:rPr>
              <a:t>1</a:t>
            </a:r>
            <a:r>
              <a:rPr kumimoji="0" lang="zh-CN" altLang="en-US" sz="2800" b="1" kern="1200" cap="none" spc="0" normalizeH="0" baseline="0" noProof="0" dirty="0">
                <a:latin typeface="+mj-lt"/>
                <a:ea typeface="华文细黑" panose="02010600040101010101" pitchFamily="2" charset="-122"/>
                <a:cs typeface="+mn-cs"/>
              </a:rPr>
              <a:t>，用户可一次性写入，即把某些</a:t>
            </a:r>
            <a:r>
              <a:rPr kumimoji="0" lang="en-US" altLang="zh-CN" sz="2800" b="1" kern="1200" cap="none" spc="0" normalizeH="0" baseline="0" noProof="0" dirty="0">
                <a:latin typeface="+mj-lt"/>
                <a:ea typeface="华文细黑" panose="02010600040101010101" pitchFamily="2" charset="-122"/>
                <a:cs typeface="+mn-cs"/>
              </a:rPr>
              <a:t>1</a:t>
            </a:r>
            <a:r>
              <a:rPr kumimoji="0" lang="zh-CN" altLang="en-US" sz="2800" b="1" kern="1200" cap="none" spc="0" normalizeH="0" baseline="0" noProof="0" dirty="0">
                <a:latin typeface="+mj-lt"/>
                <a:ea typeface="华文细黑" panose="02010600040101010101" pitchFamily="2" charset="-122"/>
                <a:cs typeface="+mn-cs"/>
              </a:rPr>
              <a:t>改为</a:t>
            </a:r>
            <a:r>
              <a:rPr kumimoji="0" lang="en-US" altLang="zh-CN" sz="2800" b="1" kern="1200" cap="none" spc="0" normalizeH="0" baseline="0" noProof="0" dirty="0">
                <a:latin typeface="+mj-lt"/>
                <a:ea typeface="华文细黑" panose="02010600040101010101" pitchFamily="2" charset="-122"/>
                <a:cs typeface="+mn-cs"/>
              </a:rPr>
              <a:t>0</a:t>
            </a:r>
            <a:r>
              <a:rPr kumimoji="0" lang="zh-CN" altLang="en-US" sz="2800" b="1" kern="1200" cap="none" spc="0" normalizeH="0" baseline="0" noProof="0" dirty="0">
                <a:latin typeface="+mj-lt"/>
                <a:ea typeface="华文细黑" panose="02010600040101010101" pitchFamily="2" charset="-122"/>
                <a:cs typeface="+mn-cs"/>
              </a:rPr>
              <a:t>。但只能</a:t>
            </a:r>
            <a:r>
              <a:rPr kumimoji="0" lang="zh-CN" altLang="en-US" sz="2800" b="1" kern="1200" cap="none" spc="0" normalizeH="0" baseline="0" noProof="0" dirty="0">
                <a:solidFill>
                  <a:srgbClr val="FF0000"/>
                </a:solidFill>
                <a:latin typeface="+mj-lt"/>
                <a:ea typeface="华文细黑" panose="02010600040101010101" pitchFamily="2" charset="-122"/>
                <a:cs typeface="+mn-cs"/>
              </a:rPr>
              <a:t>一次编程</a:t>
            </a:r>
            <a:r>
              <a:rPr kumimoji="0" lang="zh-CN" altLang="en-US" sz="2800" b="1" kern="1200" cap="none" spc="0" normalizeH="0" baseline="0" noProof="0" dirty="0">
                <a:latin typeface="+mj-lt"/>
                <a:ea typeface="华文细黑" panose="02010600040101010101" pitchFamily="2" charset="-122"/>
                <a:cs typeface="+mn-cs"/>
              </a:rPr>
              <a:t>。</a:t>
            </a:r>
            <a:endParaRPr kumimoji="0" lang="zh-CN" altLang="en-US" sz="2800" b="1" kern="1200" cap="none" spc="0" normalizeH="0" baseline="0" noProof="0" dirty="0">
              <a:latin typeface="+mj-lt"/>
              <a:ea typeface="华文细黑" panose="02010600040101010101" pitchFamily="2" charset="-122"/>
              <a:cs typeface="+mn-cs"/>
            </a:endParaRPr>
          </a:p>
        </p:txBody>
      </p:sp>
      <p:sp>
        <p:nvSpPr>
          <p:cNvPr id="31747" name="Text Box 4"/>
          <p:cNvSpPr txBox="1">
            <a:spLocks noChangeArrowheads="1"/>
          </p:cNvSpPr>
          <p:nvPr/>
        </p:nvSpPr>
        <p:spPr bwMode="auto">
          <a:xfrm>
            <a:off x="547688" y="1495425"/>
            <a:ext cx="4786313" cy="2505075"/>
          </a:xfrm>
          <a:prstGeom prst="rect">
            <a:avLst/>
          </a:prstGeom>
          <a:noFill/>
          <a:ln w="9525">
            <a:noFill/>
            <a:miter lim="800000"/>
          </a:ln>
        </p:spPr>
        <p:txBody>
          <a:bodyPr>
            <a:spAutoFit/>
          </a:bodyPr>
          <a:lstStyle/>
          <a:p>
            <a:pPr marR="0" algn="just" defTabSz="914400">
              <a:lnSpc>
                <a:spcPct val="140000"/>
              </a:lnSpc>
              <a:spcBef>
                <a:spcPct val="50000"/>
              </a:spcBef>
              <a:buClrTx/>
              <a:buSzTx/>
              <a:buFontTx/>
              <a:buNone/>
              <a:defRPr/>
            </a:pPr>
            <a:r>
              <a:rPr kumimoji="0" lang="zh-CN" altLang="en-US" sz="2400" kern="1200" cap="none" spc="0" normalizeH="0" baseline="0" noProof="0" dirty="0">
                <a:latin typeface="华文细黑" panose="02010600040101010101" pitchFamily="2" charset="-122"/>
                <a:ea typeface="宋体" panose="02010600030101010101" pitchFamily="2" charset="-122"/>
                <a:cs typeface="+mn-cs"/>
              </a:rPr>
              <a:t>     </a:t>
            </a:r>
            <a:r>
              <a:rPr kumimoji="0" lang="zh-CN" altLang="en-US" sz="2800" b="1" kern="1200" cap="none" spc="0" normalizeH="0" baseline="0" noProof="0" dirty="0">
                <a:latin typeface="+mj-lt"/>
                <a:ea typeface="华文细黑" panose="02010600040101010101" pitchFamily="2" charset="-122"/>
                <a:cs typeface="+mn-cs"/>
              </a:rPr>
              <a:t>存储单元多采用</a:t>
            </a:r>
            <a:r>
              <a:rPr kumimoji="0" lang="zh-CN" altLang="en-US" sz="2800" b="1" kern="1200" cap="none" spc="0" normalizeH="0" baseline="0" noProof="0" dirty="0">
                <a:solidFill>
                  <a:srgbClr val="FF0000"/>
                </a:solidFill>
                <a:latin typeface="+mj-lt"/>
                <a:ea typeface="华文细黑" panose="02010600040101010101" pitchFamily="2" charset="-122"/>
                <a:cs typeface="+mn-cs"/>
              </a:rPr>
              <a:t>熔丝</a:t>
            </a:r>
            <a:r>
              <a:rPr kumimoji="0" lang="zh-CN" altLang="en-US" sz="2800" b="1" kern="1200" cap="none" spc="0" normalizeH="0" baseline="0" noProof="0" dirty="0">
                <a:latin typeface="+mj-lt"/>
                <a:ea typeface="华文细黑" panose="02010600040101010101" pitchFamily="2" charset="-122"/>
                <a:cs typeface="+mn-cs"/>
              </a:rPr>
              <a:t>－低熔点金属或多晶硅。写入时设法在熔丝上通入较大的电流将熔丝烧断。</a:t>
            </a:r>
            <a:endParaRPr kumimoji="0" lang="zh-CN" altLang="en-US" sz="2800" b="1" kern="1200" cap="none" spc="0" normalizeH="0" baseline="0" noProof="0" dirty="0">
              <a:latin typeface="+mj-lt"/>
              <a:ea typeface="华文细黑" panose="02010600040101010101" pitchFamily="2" charset="-122"/>
              <a:cs typeface="+mn-cs"/>
            </a:endParaRPr>
          </a:p>
        </p:txBody>
      </p:sp>
      <p:pic>
        <p:nvPicPr>
          <p:cNvPr id="31748" name="Picture 5" descr="t7"/>
          <p:cNvPicPr>
            <a:picLocks noChangeAspect="1"/>
          </p:cNvPicPr>
          <p:nvPr/>
        </p:nvPicPr>
        <p:blipFill>
          <a:blip r:embed="rId1"/>
          <a:stretch>
            <a:fillRect/>
          </a:stretch>
        </p:blipFill>
        <p:spPr>
          <a:xfrm>
            <a:off x="5429250" y="1428750"/>
            <a:ext cx="3286125" cy="3689350"/>
          </a:xfrm>
          <a:prstGeom prst="rect">
            <a:avLst/>
          </a:prstGeom>
          <a:noFill/>
          <a:ln w="9525">
            <a:noFill/>
          </a:ln>
        </p:spPr>
      </p:pic>
      <p:sp>
        <p:nvSpPr>
          <p:cNvPr id="390150" name="AutoShape 6"/>
          <p:cNvSpPr/>
          <p:nvPr/>
        </p:nvSpPr>
        <p:spPr>
          <a:xfrm>
            <a:off x="6500813" y="5572125"/>
            <a:ext cx="2159000" cy="865188"/>
          </a:xfrm>
          <a:prstGeom prst="wedgeRectCallout">
            <a:avLst>
              <a:gd name="adj1" fmla="val -63574"/>
              <a:gd name="adj2" fmla="val -219426"/>
            </a:avLst>
          </a:prstGeom>
          <a:solidFill>
            <a:srgbClr val="F9FDA1"/>
          </a:solidFill>
          <a:ln w="9525" cap="flat" cmpd="sng">
            <a:solidFill>
              <a:srgbClr val="FF0066"/>
            </a:solidFill>
            <a:prstDash val="solid"/>
            <a:miter/>
            <a:headEnd type="none" w="med" len="med"/>
            <a:tailEnd type="none" w="med" len="med"/>
          </a:ln>
        </p:spPr>
        <p:txBody>
          <a:bodyPr/>
          <a:lstStyle/>
          <a:p>
            <a:pPr algn="ctr"/>
            <a:r>
              <a:rPr lang="zh-CN" altLang="en-US" sz="2400" b="1" dirty="0">
                <a:latin typeface="Times New Roman" panose="02020603050405020304" pitchFamily="18" charset="0"/>
                <a:ea typeface="楷体_GB2312" panose="02010609030101010101" pitchFamily="49" charset="-122"/>
              </a:rPr>
              <a:t>编程时</a:t>
            </a:r>
            <a:r>
              <a:rPr lang="en-US" altLang="zh-CN" sz="2400" b="1" i="1">
                <a:latin typeface="Times New Roman" panose="02020603050405020304" pitchFamily="18" charset="0"/>
                <a:ea typeface="楷体_GB2312" panose="02010609030101010101" pitchFamily="49" charset="-122"/>
              </a:rPr>
              <a:t>V</a:t>
            </a:r>
            <a:r>
              <a:rPr lang="en-US" altLang="zh-CN" sz="2400" b="1" baseline="-25000">
                <a:latin typeface="Times New Roman" panose="02020603050405020304" pitchFamily="18" charset="0"/>
                <a:ea typeface="楷体_GB2312" panose="02010609030101010101" pitchFamily="49" charset="-122"/>
              </a:rPr>
              <a:t>CC</a:t>
            </a:r>
            <a:r>
              <a:rPr lang="zh-CN" altLang="en-US" sz="2400" b="1" dirty="0">
                <a:latin typeface="Times New Roman" panose="02020603050405020304" pitchFamily="18" charset="0"/>
                <a:ea typeface="楷体_GB2312" panose="02010609030101010101" pitchFamily="49" charset="-122"/>
              </a:rPr>
              <a:t>和字线电压提高</a:t>
            </a:r>
            <a:endParaRPr lang="zh-CN" altLang="en-US" sz="2400" b="1" dirty="0">
              <a:latin typeface="Times New Roman" panose="02020603050405020304" pitchFamily="18" charset="0"/>
              <a:ea typeface="楷体_GB2312" panose="02010609030101010101" pitchFamily="49" charset="-122"/>
            </a:endParaRPr>
          </a:p>
        </p:txBody>
      </p:sp>
      <p:sp>
        <p:nvSpPr>
          <p:cNvPr id="31750" name="Rectangle 7"/>
          <p:cNvSpPr>
            <a:spLocks noRot="1" noChangeArrowheads="1"/>
          </p:cNvSpPr>
          <p:nvPr/>
        </p:nvSpPr>
        <p:spPr bwMode="auto">
          <a:xfrm>
            <a:off x="457200" y="0"/>
            <a:ext cx="8181975" cy="944563"/>
          </a:xfrm>
          <a:prstGeom prst="rect">
            <a:avLst/>
          </a:prstGeom>
          <a:noFill/>
          <a:ln w="9525">
            <a:noFill/>
            <a:miter lim="800000"/>
          </a:ln>
        </p:spPr>
        <p:txBody>
          <a:bodyPr anchor="ctr"/>
          <a:lstStyle/>
          <a:p>
            <a:pPr marL="186055" lvl="2" indent="0" eaLnBrk="0" hangingPunct="0">
              <a:buClr>
                <a:srgbClr val="000000"/>
              </a:buClr>
            </a:pPr>
            <a:r>
              <a:rPr lang="zh-CN" altLang="en-US" sz="3200" b="1" dirty="0">
                <a:solidFill>
                  <a:srgbClr val="002060"/>
                </a:solidFill>
                <a:latin typeface="Comic Sans MS" panose="030F0702030302020204" pitchFamily="66" charset="0"/>
                <a:ea typeface="隶书" panose="02010509060101010101" pitchFamily="49" charset="-122"/>
              </a:rPr>
              <a:t>可编程只读存储器</a:t>
            </a:r>
            <a:r>
              <a:rPr lang="en-US" altLang="zh-CN" sz="3200" b="1">
                <a:solidFill>
                  <a:srgbClr val="002060"/>
                </a:solidFill>
                <a:latin typeface="Comic Sans MS" panose="030F0702030302020204" pitchFamily="66" charset="0"/>
                <a:ea typeface="隶书" panose="02010509060101010101" pitchFamily="49" charset="-122"/>
              </a:rPr>
              <a:t>PROM</a:t>
            </a:r>
            <a:endParaRPr lang="en-US" altLang="zh-CN" sz="3200" b="1">
              <a:solidFill>
                <a:srgbClr val="002060"/>
              </a:solidFill>
              <a:latin typeface="Comic Sans MS" panose="030F0702030302020204" pitchFamily="66" charset="0"/>
              <a:ea typeface="隶书" panose="02010509060101010101" pitchFamily="49" charset="-122"/>
            </a:endParaRPr>
          </a:p>
        </p:txBody>
      </p:sp>
      <p:sp>
        <p:nvSpPr>
          <p:cNvPr id="7" name="日期占位符 3"/>
          <p:cNvSpPr txBox="1">
            <a:spLocks noGrp="1"/>
          </p:cNvSpPr>
          <p:nvPr>
            <p:ph type="dt" sz="half" idx="2"/>
          </p:nvPr>
        </p:nvSpPr>
        <p:spPr bwMode="auto"/>
        <p:txBody>
          <a:bodyPr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8" name="灯片编号占位符 4"/>
          <p:cNvSpPr txBox="1"/>
          <p:nvPr/>
        </p:nvSpPr>
        <p:spPr>
          <a:xfrm>
            <a:off x="4191000" y="6629400"/>
            <a:ext cx="381000" cy="228600"/>
          </a:xfrm>
          <a:prstGeom prst="rect">
            <a:avLst/>
          </a:prstGeom>
          <a:noFill/>
          <a:ln w="9525">
            <a:noFill/>
            <a:miter lim="800000"/>
          </a:ln>
          <a:effectLst/>
        </p:spPr>
        <p:txBody>
          <a:bodyPr/>
          <a:lstStyle/>
          <a:p>
            <a:fld id="{9A0DB2DC-4C9A-4742-B13C-FB6460FD3503}" type="slidenum">
              <a:rPr lang="zh-CN" altLang="en-US" sz="1200" b="1" dirty="0">
                <a:solidFill>
                  <a:srgbClr val="7F7F7F"/>
                </a:solidFill>
                <a:latin typeface="Comic Sans MS" panose="030F0702030302020204" pitchFamily="66" charset="0"/>
                <a:ea typeface="隶书" panose="02010509060101010101" pitchFamily="49" charset="-122"/>
              </a:rPr>
            </a:fld>
            <a:endParaRPr lang="zh-CN" altLang="en-US" sz="1200" b="1" dirty="0">
              <a:solidFill>
                <a:srgbClr val="7F7F7F"/>
              </a:solidFill>
              <a:latin typeface="Comic Sans MS" panose="030F0702030302020204" pitchFamily="66" charset="0"/>
              <a:ea typeface="隶书" panose="02010509060101010101" pitchFamily="49" charset="-122"/>
            </a:endParaRPr>
          </a:p>
        </p:txBody>
      </p:sp>
      <p:sp>
        <p:nvSpPr>
          <p:cNvPr id="9" name="页脚占位符 5"/>
          <p:cNvSpPr txBox="1"/>
          <p:nvPr/>
        </p:nvSpPr>
        <p:spPr>
          <a:xfrm>
            <a:off x="4495800" y="6629400"/>
            <a:ext cx="609600" cy="228600"/>
          </a:xfrm>
          <a:prstGeom prst="rect">
            <a:avLst/>
          </a:prstGeom>
          <a:noFill/>
          <a:ln w="9525">
            <a:noFill/>
            <a:miter lim="800000"/>
          </a:ln>
          <a:effectLst/>
        </p:spPr>
        <p:txBody>
          <a:bodyPr/>
          <a:lstStyle/>
          <a:p>
            <a:pPr marR="0" defTabSz="914400">
              <a:buClrTx/>
              <a:buSzTx/>
              <a:buFontTx/>
              <a:buNone/>
              <a:defRPr/>
            </a:pPr>
            <a:r>
              <a:rPr kumimoji="0" lang="en-US" altLang="en-US" sz="1200" b="1" kern="1200" cap="none" spc="0" normalizeH="0" baseline="0" noProof="0" dirty="0">
                <a:solidFill>
                  <a:schemeClr val="tx1">
                    <a:lumMod val="50000"/>
                    <a:lumOff val="50000"/>
                  </a:schemeClr>
                </a:solidFill>
                <a:latin typeface="Comic Sans MS" panose="030F0702030302020204" pitchFamily="66" charset="0"/>
                <a:ea typeface="隶书" panose="02010509060101010101" pitchFamily="49" charset="-122"/>
                <a:cs typeface="+mn-cs"/>
              </a:rPr>
              <a:t>/54</a:t>
            </a:r>
            <a:endParaRPr kumimoji="0" lang="en-US" altLang="en-US" sz="1200" b="1" kern="1200" cap="none" spc="0" normalizeH="0" baseline="0" noProof="0" dirty="0">
              <a:solidFill>
                <a:schemeClr val="tx1">
                  <a:lumMod val="50000"/>
                  <a:lumOff val="50000"/>
                </a:schemeClr>
              </a:solidFill>
              <a:latin typeface="Comic Sans MS" panose="030F0702030302020204" pitchFamily="66" charset="0"/>
              <a:ea typeface="隶书" panose="02010509060101010101" pitchFamily="49"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748"/>
                                        </p:tgtEl>
                                        <p:attrNameLst>
                                          <p:attrName>style.visibility</p:attrName>
                                        </p:attrNameLst>
                                      </p:cBhvr>
                                      <p:to>
                                        <p:strVal val="visible"/>
                                      </p:to>
                                    </p:set>
                                    <p:animEffect transition="in" filter="dissolve">
                                      <p:cBhvr>
                                        <p:cTn id="7" dur="500"/>
                                        <p:tgtEl>
                                          <p:spTgt spid="317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1747"/>
                                        </p:tgtEl>
                                        <p:attrNameLst>
                                          <p:attrName>style.visibility</p:attrName>
                                        </p:attrNameLst>
                                      </p:cBhvr>
                                      <p:to>
                                        <p:strVal val="visible"/>
                                      </p:to>
                                    </p:set>
                                    <p:animEffect transition="in" filter="dissolve">
                                      <p:cBhvr>
                                        <p:cTn id="12" dur="500"/>
                                        <p:tgtEl>
                                          <p:spTgt spid="3174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90150"/>
                                        </p:tgtEl>
                                        <p:attrNameLst>
                                          <p:attrName>style.visibility</p:attrName>
                                        </p:attrNameLst>
                                      </p:cBhvr>
                                      <p:to>
                                        <p:strVal val="visible"/>
                                      </p:to>
                                    </p:set>
                                    <p:animEffect transition="in" filter="dissolve">
                                      <p:cBhvr>
                                        <p:cTn id="17" dur="500"/>
                                        <p:tgtEl>
                                          <p:spTgt spid="39015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1746"/>
                                        </p:tgtEl>
                                        <p:attrNameLst>
                                          <p:attrName>style.visibility</p:attrName>
                                        </p:attrNameLst>
                                      </p:cBhvr>
                                      <p:to>
                                        <p:strVal val="visible"/>
                                      </p:to>
                                    </p:set>
                                    <p:animEffect transition="in" filter="dissolve">
                                      <p:cBhvr>
                                        <p:cTn id="22" dur="500"/>
                                        <p:tgtEl>
                                          <p:spTgt spid="31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31747" grpId="0"/>
      <p:bldP spid="39015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Rot="1" noChangeArrowheads="1"/>
          </p:cNvSpPr>
          <p:nvPr/>
        </p:nvSpPr>
        <p:spPr bwMode="auto">
          <a:xfrm>
            <a:off x="304800" y="76200"/>
            <a:ext cx="8572500" cy="736600"/>
          </a:xfrm>
          <a:prstGeom prst="rect">
            <a:avLst/>
          </a:prstGeom>
          <a:noFill/>
          <a:ln w="9525">
            <a:noFill/>
            <a:miter lim="800000"/>
          </a:ln>
        </p:spPr>
        <p:txBody>
          <a:bodyPr anchor="ctr"/>
          <a:lstStyle/>
          <a:p>
            <a:pPr algn="ctr">
              <a:buClr>
                <a:srgbClr val="000000"/>
              </a:buClr>
            </a:pPr>
            <a:r>
              <a:rPr lang="zh-CN" altLang="en-US" sz="3200" b="1" dirty="0">
                <a:solidFill>
                  <a:srgbClr val="002060"/>
                </a:solidFill>
                <a:latin typeface="Comic Sans MS" panose="030F0702030302020204" pitchFamily="66" charset="0"/>
                <a:ea typeface="隶书" panose="02010509060101010101" pitchFamily="49" charset="-122"/>
              </a:rPr>
              <a:t>紫外线可擦除</a:t>
            </a:r>
            <a:r>
              <a:rPr lang="en-US" altLang="zh-CN" sz="3200" b="1">
                <a:solidFill>
                  <a:srgbClr val="002060"/>
                </a:solidFill>
                <a:latin typeface="Comic Sans MS" panose="030F0702030302020204" pitchFamily="66" charset="0"/>
                <a:ea typeface="隶书" panose="02010509060101010101" pitchFamily="49" charset="-122"/>
              </a:rPr>
              <a:t>ROM (UVEPROM)</a:t>
            </a:r>
            <a:endParaRPr lang="en-US" altLang="zh-CN" sz="3200" b="1">
              <a:solidFill>
                <a:srgbClr val="002060"/>
              </a:solidFill>
              <a:latin typeface="Comic Sans MS" panose="030F0702030302020204" pitchFamily="66" charset="0"/>
              <a:ea typeface="隶书" panose="02010509060101010101" pitchFamily="49" charset="-122"/>
            </a:endParaRPr>
          </a:p>
        </p:txBody>
      </p:sp>
      <p:pic>
        <p:nvPicPr>
          <p:cNvPr id="32771" name="Picture 4" descr="t7"/>
          <p:cNvPicPr>
            <a:picLocks noChangeAspect="1"/>
          </p:cNvPicPr>
          <p:nvPr/>
        </p:nvPicPr>
        <p:blipFill>
          <a:blip r:embed="rId1"/>
          <a:stretch>
            <a:fillRect/>
          </a:stretch>
        </p:blipFill>
        <p:spPr>
          <a:xfrm>
            <a:off x="5857875" y="1066800"/>
            <a:ext cx="3071813" cy="4071938"/>
          </a:xfrm>
          <a:prstGeom prst="rect">
            <a:avLst/>
          </a:prstGeom>
          <a:noFill/>
          <a:ln w="9525">
            <a:noFill/>
          </a:ln>
        </p:spPr>
      </p:pic>
      <p:sp>
        <p:nvSpPr>
          <p:cNvPr id="32772" name="Text Box 5"/>
          <p:cNvSpPr txBox="1">
            <a:spLocks noChangeArrowheads="1"/>
          </p:cNvSpPr>
          <p:nvPr/>
        </p:nvSpPr>
        <p:spPr bwMode="auto">
          <a:xfrm>
            <a:off x="904875" y="3357563"/>
            <a:ext cx="4429125" cy="1117600"/>
          </a:xfrm>
          <a:prstGeom prst="rect">
            <a:avLst/>
          </a:prstGeom>
          <a:noFill/>
          <a:ln w="9525">
            <a:noFill/>
            <a:miter lim="800000"/>
          </a:ln>
        </p:spPr>
        <p:txBody>
          <a:bodyPr>
            <a:spAutoFit/>
          </a:bodyPr>
          <a:lstStyle/>
          <a:p>
            <a:pPr marR="0" algn="just" defTabSz="914400">
              <a:lnSpc>
                <a:spcPts val="4000"/>
              </a:lnSpc>
              <a:spcBef>
                <a:spcPts val="0"/>
              </a:spcBef>
              <a:buClrTx/>
              <a:buSzTx/>
              <a:buFontTx/>
              <a:buNone/>
              <a:defRPr/>
            </a:pPr>
            <a:r>
              <a:rPr kumimoji="0" lang="zh-CN" altLang="en-US" sz="2800" b="1" kern="1200" cap="none" spc="0" normalizeH="0" baseline="0" noProof="0" dirty="0">
                <a:latin typeface="+mj-lt"/>
                <a:ea typeface="华文细黑" panose="02010600040101010101" pitchFamily="2" charset="-122"/>
                <a:cs typeface="+mn-cs"/>
              </a:rPr>
              <a:t>  擦除：用紫外线或</a:t>
            </a:r>
            <a:r>
              <a:rPr kumimoji="0" lang="en-US" altLang="zh-CN" sz="2800" b="1" kern="1200" cap="none" spc="0" normalizeH="0" baseline="0" noProof="0" dirty="0">
                <a:latin typeface="+mj-lt"/>
                <a:ea typeface="华文细黑" panose="02010600040101010101" pitchFamily="2" charset="-122"/>
                <a:cs typeface="+mn-cs"/>
              </a:rPr>
              <a:t>X</a:t>
            </a:r>
            <a:r>
              <a:rPr kumimoji="0" lang="zh-CN" altLang="en-US" sz="2800" b="1" kern="1200" cap="none" spc="0" normalizeH="0" baseline="0" noProof="0" dirty="0">
                <a:latin typeface="+mj-lt"/>
                <a:ea typeface="华文细黑" panose="02010600040101010101" pitchFamily="2" charset="-122"/>
                <a:cs typeface="+mn-cs"/>
              </a:rPr>
              <a:t>射线擦除。需</a:t>
            </a:r>
            <a:r>
              <a:rPr kumimoji="0" lang="en-US" altLang="zh-CN" sz="2800" b="1" kern="1200" cap="none" spc="0" normalizeH="0" baseline="0" noProof="0" dirty="0">
                <a:latin typeface="+mj-lt"/>
                <a:ea typeface="华文细黑" panose="02010600040101010101" pitchFamily="2" charset="-122"/>
                <a:cs typeface="+mn-cs"/>
              </a:rPr>
              <a:t>20~30</a:t>
            </a:r>
            <a:r>
              <a:rPr kumimoji="0" lang="zh-CN" altLang="en-US" sz="2800" b="1" kern="1200" cap="none" spc="0" normalizeH="0" baseline="0" noProof="0" dirty="0">
                <a:latin typeface="+mj-lt"/>
                <a:ea typeface="华文细黑" panose="02010600040101010101" pitchFamily="2" charset="-122"/>
                <a:cs typeface="+mn-cs"/>
              </a:rPr>
              <a:t>分钟。</a:t>
            </a:r>
            <a:endParaRPr kumimoji="0" lang="zh-CN" altLang="en-US" sz="2800" b="1" kern="1200" cap="none" spc="0" normalizeH="0" baseline="0" noProof="0" dirty="0">
              <a:latin typeface="+mj-lt"/>
              <a:ea typeface="华文细黑" panose="02010600040101010101" pitchFamily="2" charset="-122"/>
              <a:cs typeface="+mn-cs"/>
            </a:endParaRPr>
          </a:p>
        </p:txBody>
      </p:sp>
      <p:sp>
        <p:nvSpPr>
          <p:cNvPr id="32773" name="Text Box 6"/>
          <p:cNvSpPr txBox="1">
            <a:spLocks noChangeArrowheads="1"/>
          </p:cNvSpPr>
          <p:nvPr/>
        </p:nvSpPr>
        <p:spPr bwMode="auto">
          <a:xfrm>
            <a:off x="904875" y="4786313"/>
            <a:ext cx="4429125" cy="1631950"/>
          </a:xfrm>
          <a:prstGeom prst="rect">
            <a:avLst/>
          </a:prstGeom>
          <a:noFill/>
          <a:ln w="9525">
            <a:noFill/>
            <a:miter lim="800000"/>
          </a:ln>
        </p:spPr>
        <p:txBody>
          <a:bodyPr>
            <a:spAutoFit/>
          </a:bodyPr>
          <a:lstStyle/>
          <a:p>
            <a:pPr marR="0" algn="just" defTabSz="914400">
              <a:lnSpc>
                <a:spcPts val="4000"/>
              </a:lnSpc>
              <a:spcBef>
                <a:spcPts val="0"/>
              </a:spcBef>
              <a:buClrTx/>
              <a:buSzTx/>
              <a:buFontTx/>
              <a:buNone/>
              <a:defRPr/>
            </a:pPr>
            <a:r>
              <a:rPr kumimoji="0" lang="zh-CN" altLang="en-US" sz="2800" b="1" kern="1200" cap="none" spc="0" normalizeH="0" baseline="0" noProof="0" dirty="0">
                <a:latin typeface="+mj-lt"/>
                <a:ea typeface="华文细黑" panose="02010600040101010101" pitchFamily="2" charset="-122"/>
                <a:cs typeface="+mn-cs"/>
              </a:rPr>
              <a:t>   缺点：需要两个</a:t>
            </a:r>
            <a:r>
              <a:rPr kumimoji="0" lang="en-US" altLang="zh-CN" sz="2800" b="1" kern="1200" cap="none" spc="0" normalizeH="0" baseline="0" noProof="0" dirty="0">
                <a:latin typeface="+mj-lt"/>
                <a:ea typeface="华文细黑" panose="02010600040101010101" pitchFamily="2" charset="-122"/>
                <a:cs typeface="+mn-cs"/>
              </a:rPr>
              <a:t>MOS</a:t>
            </a:r>
            <a:r>
              <a:rPr kumimoji="0" lang="zh-CN" altLang="en-US" sz="2800" b="1" kern="1200" cap="none" spc="0" normalizeH="0" baseline="0" noProof="0" dirty="0">
                <a:latin typeface="+mj-lt"/>
                <a:ea typeface="华文细黑" panose="02010600040101010101" pitchFamily="2" charset="-122"/>
                <a:cs typeface="+mn-cs"/>
              </a:rPr>
              <a:t>管；编程电压偏高；</a:t>
            </a:r>
            <a:r>
              <a:rPr kumimoji="0" lang="en-US" altLang="zh-CN" sz="2800" b="1" kern="1200" cap="none" spc="0" normalizeH="0" baseline="0" noProof="0" dirty="0">
                <a:latin typeface="+mj-lt"/>
                <a:ea typeface="华文细黑" panose="02010600040101010101" pitchFamily="2" charset="-122"/>
                <a:cs typeface="+mn-cs"/>
              </a:rPr>
              <a:t>P</a:t>
            </a:r>
            <a:r>
              <a:rPr kumimoji="0" lang="zh-CN" altLang="en-US" sz="2800" b="1" kern="1200" cap="none" spc="0" normalizeH="0" baseline="0" noProof="0" dirty="0">
                <a:latin typeface="+mj-lt"/>
                <a:ea typeface="华文细黑" panose="02010600040101010101" pitchFamily="2" charset="-122"/>
                <a:cs typeface="+mn-cs"/>
              </a:rPr>
              <a:t>沟道管的开关速度低。</a:t>
            </a:r>
            <a:endParaRPr kumimoji="0" lang="zh-CN" altLang="en-US" sz="2800" b="1" kern="1200" cap="none" spc="0" normalizeH="0" baseline="0" noProof="0" dirty="0">
              <a:latin typeface="+mj-lt"/>
              <a:ea typeface="华文细黑" panose="02010600040101010101" pitchFamily="2" charset="-122"/>
              <a:cs typeface="+mn-cs"/>
            </a:endParaRPr>
          </a:p>
        </p:txBody>
      </p:sp>
      <p:sp>
        <p:nvSpPr>
          <p:cNvPr id="32774" name="Text Box 7"/>
          <p:cNvSpPr txBox="1">
            <a:spLocks noChangeArrowheads="1"/>
          </p:cNvSpPr>
          <p:nvPr/>
        </p:nvSpPr>
        <p:spPr bwMode="auto">
          <a:xfrm>
            <a:off x="833438" y="1357313"/>
            <a:ext cx="4429125" cy="1631950"/>
          </a:xfrm>
          <a:prstGeom prst="rect">
            <a:avLst/>
          </a:prstGeom>
          <a:noFill/>
          <a:ln w="9525">
            <a:noFill/>
            <a:miter lim="800000"/>
          </a:ln>
        </p:spPr>
        <p:txBody>
          <a:bodyPr>
            <a:spAutoFit/>
          </a:bodyPr>
          <a:lstStyle/>
          <a:p>
            <a:pPr marR="0" algn="just" defTabSz="914400">
              <a:lnSpc>
                <a:spcPts val="4000"/>
              </a:lnSpc>
              <a:spcBef>
                <a:spcPts val="0"/>
              </a:spcBef>
              <a:buClrTx/>
              <a:buSzTx/>
              <a:buFontTx/>
              <a:buNone/>
              <a:defRPr/>
            </a:pPr>
            <a:r>
              <a:rPr kumimoji="0" lang="zh-CN" altLang="en-US" sz="2400" kern="1200" cap="none" spc="0" normalizeH="0" baseline="0" noProof="0" dirty="0">
                <a:latin typeface="华文细黑" panose="02010600040101010101" pitchFamily="2" charset="-122"/>
                <a:ea typeface="宋体" panose="02010600030101010101" pitchFamily="2" charset="-122"/>
                <a:cs typeface="+mn-cs"/>
              </a:rPr>
              <a:t>     </a:t>
            </a:r>
            <a:r>
              <a:rPr kumimoji="0" lang="zh-CN" altLang="en-US" sz="2800" b="1" kern="1200" cap="none" spc="0" normalizeH="0" baseline="0" noProof="0" dirty="0">
                <a:latin typeface="+mj-lt"/>
                <a:ea typeface="华文细黑" panose="02010600040101010101" pitchFamily="2" charset="-122"/>
                <a:cs typeface="+mn-cs"/>
              </a:rPr>
              <a:t>浮栅上电荷可长期保存在</a:t>
            </a:r>
            <a:r>
              <a:rPr kumimoji="0" lang="en-US" altLang="zh-CN" sz="2800" b="1" kern="1200" cap="none" spc="0" normalizeH="0" baseline="0" noProof="0" dirty="0">
                <a:latin typeface="+mj-lt"/>
                <a:ea typeface="华文细黑" panose="02010600040101010101" pitchFamily="2" charset="-122"/>
                <a:cs typeface="+mn-cs"/>
              </a:rPr>
              <a:t>125℃</a:t>
            </a:r>
            <a:r>
              <a:rPr kumimoji="0" lang="zh-CN" altLang="en-US" sz="2800" b="1" kern="1200" cap="none" spc="0" normalizeH="0" baseline="0" noProof="0" dirty="0">
                <a:latin typeface="+mj-lt"/>
                <a:ea typeface="华文细黑" panose="02010600040101010101" pitchFamily="2" charset="-122"/>
                <a:cs typeface="+mn-cs"/>
              </a:rPr>
              <a:t>环境温度下，</a:t>
            </a:r>
            <a:r>
              <a:rPr kumimoji="0" lang="en-US" altLang="zh-CN" sz="2800" b="1" kern="1200" cap="none" spc="0" normalizeH="0" baseline="0" noProof="0" dirty="0">
                <a:latin typeface="+mj-lt"/>
                <a:ea typeface="华文细黑" panose="02010600040101010101" pitchFamily="2" charset="-122"/>
                <a:cs typeface="+mn-cs"/>
              </a:rPr>
              <a:t>70%</a:t>
            </a:r>
            <a:r>
              <a:rPr kumimoji="0" lang="zh-CN" altLang="en-US" sz="2800" b="1" kern="1200" cap="none" spc="0" normalizeH="0" baseline="0" noProof="0" dirty="0">
                <a:latin typeface="+mj-lt"/>
                <a:ea typeface="华文细黑" panose="02010600040101010101" pitchFamily="2" charset="-122"/>
                <a:cs typeface="+mn-cs"/>
              </a:rPr>
              <a:t>的电荷能保存</a:t>
            </a:r>
            <a:r>
              <a:rPr kumimoji="0" lang="en-US" altLang="zh-CN" sz="2800" b="1" kern="1200" cap="none" spc="0" normalizeH="0" baseline="0" noProof="0" dirty="0">
                <a:latin typeface="+mj-lt"/>
                <a:ea typeface="华文细黑" panose="02010600040101010101" pitchFamily="2" charset="-122"/>
                <a:cs typeface="+mn-cs"/>
              </a:rPr>
              <a:t>10</a:t>
            </a:r>
            <a:r>
              <a:rPr kumimoji="0" lang="zh-CN" altLang="en-US" sz="2800" b="1" kern="1200" cap="none" spc="0" normalizeH="0" baseline="0" noProof="0" dirty="0">
                <a:latin typeface="+mj-lt"/>
                <a:ea typeface="华文细黑" panose="02010600040101010101" pitchFamily="2" charset="-122"/>
                <a:cs typeface="+mn-cs"/>
              </a:rPr>
              <a:t>年以上。</a:t>
            </a:r>
            <a:endParaRPr kumimoji="0" lang="zh-CN" altLang="en-US" sz="2800" b="1" kern="1200" cap="none" spc="0" normalizeH="0" baseline="0" noProof="0" dirty="0">
              <a:latin typeface="+mj-lt"/>
              <a:ea typeface="华文细黑" panose="02010600040101010101" pitchFamily="2" charset="-122"/>
              <a:cs typeface="+mn-cs"/>
            </a:endParaRPr>
          </a:p>
        </p:txBody>
      </p:sp>
      <p:pic>
        <p:nvPicPr>
          <p:cNvPr id="32776" name="Picture 9" descr="eprom270c20-1"/>
          <p:cNvPicPr>
            <a:picLocks noChangeAspect="1"/>
          </p:cNvPicPr>
          <p:nvPr/>
        </p:nvPicPr>
        <p:blipFill>
          <a:blip r:embed="rId2"/>
          <a:stretch>
            <a:fillRect/>
          </a:stretch>
        </p:blipFill>
        <p:spPr>
          <a:xfrm>
            <a:off x="5857875" y="5113655"/>
            <a:ext cx="2805430" cy="1320800"/>
          </a:xfrm>
          <a:prstGeom prst="rect">
            <a:avLst/>
          </a:prstGeom>
          <a:noFill/>
          <a:ln w="9525">
            <a:noFill/>
          </a:ln>
        </p:spPr>
      </p:pic>
      <p:sp>
        <p:nvSpPr>
          <p:cNvPr id="10"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11" name="灯片编号占位符 4"/>
          <p:cNvSpPr txBox="1">
            <a:spLocks noGrp="1"/>
          </p:cNvSpPr>
          <p:nvPr>
            <p:ph type="sldNum" sz="quarter" idx="11"/>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12" name="页脚占位符 5"/>
          <p:cNvSpPr txBox="1">
            <a:spLocks noGrp="1"/>
          </p:cNvSpPr>
          <p:nvPr>
            <p:ph type="ftr" sz="quarter" idx="12"/>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dissolve">
                                      <p:cBhvr>
                                        <p:cTn id="7" dur="500"/>
                                        <p:tgtEl>
                                          <p:spTgt spid="3277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2774"/>
                                        </p:tgtEl>
                                        <p:attrNameLst>
                                          <p:attrName>style.visibility</p:attrName>
                                        </p:attrNameLst>
                                      </p:cBhvr>
                                      <p:to>
                                        <p:strVal val="visible"/>
                                      </p:to>
                                    </p:set>
                                    <p:animEffect transition="in" filter="dissolve">
                                      <p:cBhvr>
                                        <p:cTn id="12" dur="500"/>
                                        <p:tgtEl>
                                          <p:spTgt spid="3277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2772"/>
                                        </p:tgtEl>
                                        <p:attrNameLst>
                                          <p:attrName>style.visibility</p:attrName>
                                        </p:attrNameLst>
                                      </p:cBhvr>
                                      <p:to>
                                        <p:strVal val="visible"/>
                                      </p:to>
                                    </p:set>
                                    <p:animEffect transition="in" filter="dissolve">
                                      <p:cBhvr>
                                        <p:cTn id="17" dur="500"/>
                                        <p:tgtEl>
                                          <p:spTgt spid="3277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2776"/>
                                        </p:tgtEl>
                                        <p:attrNameLst>
                                          <p:attrName>style.visibility</p:attrName>
                                        </p:attrNameLst>
                                      </p:cBhvr>
                                      <p:to>
                                        <p:strVal val="visible"/>
                                      </p:to>
                                    </p:set>
                                    <p:animEffect transition="in" filter="dissolve">
                                      <p:cBhvr>
                                        <p:cTn id="22" dur="500"/>
                                        <p:tgtEl>
                                          <p:spTgt spid="3277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2773"/>
                                        </p:tgtEl>
                                        <p:attrNameLst>
                                          <p:attrName>style.visibility</p:attrName>
                                        </p:attrNameLst>
                                      </p:cBhvr>
                                      <p:to>
                                        <p:strVal val="visible"/>
                                      </p:to>
                                    </p:set>
                                    <p:animEffect transition="in" filter="dissolve">
                                      <p:cBhvr>
                                        <p:cTn id="27" dur="500"/>
                                        <p:tgtEl>
                                          <p:spTgt spid="32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p:bldP spid="32773" grpId="0"/>
      <p:bldP spid="3277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94425" y="3590925"/>
            <a:ext cx="2735263" cy="3000375"/>
            <a:chOff x="3606" y="2478"/>
            <a:chExt cx="1723" cy="1890"/>
          </a:xfrm>
        </p:grpSpPr>
        <p:pic>
          <p:nvPicPr>
            <p:cNvPr id="21525" name="Picture 3" descr="t7"/>
            <p:cNvPicPr>
              <a:picLocks noChangeAspect="1"/>
            </p:cNvPicPr>
            <p:nvPr/>
          </p:nvPicPr>
          <p:blipFill>
            <a:blip r:embed="rId1"/>
            <a:stretch>
              <a:fillRect/>
            </a:stretch>
          </p:blipFill>
          <p:spPr>
            <a:xfrm>
              <a:off x="3606" y="2478"/>
              <a:ext cx="1723" cy="1633"/>
            </a:xfrm>
            <a:prstGeom prst="rect">
              <a:avLst/>
            </a:prstGeom>
            <a:noFill/>
            <a:ln w="9525">
              <a:noFill/>
            </a:ln>
          </p:spPr>
        </p:pic>
        <p:sp>
          <p:nvSpPr>
            <p:cNvPr id="33807" name="Text Box 4"/>
            <p:cNvSpPr txBox="1">
              <a:spLocks noChangeArrowheads="1"/>
            </p:cNvSpPr>
            <p:nvPr/>
          </p:nvSpPr>
          <p:spPr bwMode="auto">
            <a:xfrm>
              <a:off x="4016" y="4118"/>
              <a:ext cx="1088" cy="250"/>
            </a:xfrm>
            <a:prstGeom prst="rect">
              <a:avLst/>
            </a:prstGeom>
            <a:noFill/>
            <a:ln w="9525">
              <a:noFill/>
              <a:miter lim="800000"/>
            </a:ln>
          </p:spPr>
          <p:txBody>
            <a:bodyPr>
              <a:spAutoFit/>
            </a:bodyPr>
            <a:lstStyle/>
            <a:p>
              <a:pPr marR="0" defTabSz="914400">
                <a:spcBef>
                  <a:spcPct val="50000"/>
                </a:spcBef>
                <a:buClrTx/>
                <a:buSzTx/>
                <a:buFontTx/>
                <a:buNone/>
                <a:defRPr/>
              </a:pPr>
              <a:r>
                <a:rPr kumimoji="0" lang="zh-CN" altLang="en-US" b="1" kern="1200" cap="none" spc="0" normalizeH="0" baseline="0" noProof="0" dirty="0">
                  <a:solidFill>
                    <a:srgbClr val="FF0000"/>
                  </a:solidFill>
                  <a:latin typeface="+mj-lt"/>
                  <a:ea typeface="华文细黑" panose="02010600040101010101" pitchFamily="2" charset="-122"/>
                  <a:cs typeface="+mn-cs"/>
                </a:rPr>
                <a:t>写入（写</a:t>
              </a:r>
              <a:r>
                <a:rPr kumimoji="0" lang="en-US" altLang="zh-CN" b="1" kern="1200" cap="none" spc="0" normalizeH="0" baseline="0" noProof="0" dirty="0">
                  <a:solidFill>
                    <a:srgbClr val="FF0000"/>
                  </a:solidFill>
                  <a:latin typeface="+mj-lt"/>
                  <a:ea typeface="华文细黑" panose="02010600040101010101" pitchFamily="2" charset="-122"/>
                  <a:cs typeface="+mn-cs"/>
                </a:rPr>
                <a:t>0</a:t>
              </a:r>
              <a:r>
                <a:rPr kumimoji="0" lang="zh-CN" altLang="en-US" b="1" kern="1200" cap="none" spc="0" normalizeH="0" baseline="0" noProof="0" dirty="0">
                  <a:solidFill>
                    <a:srgbClr val="FF0000"/>
                  </a:solidFill>
                  <a:latin typeface="+mj-lt"/>
                  <a:ea typeface="华文细黑" panose="02010600040101010101" pitchFamily="2" charset="-122"/>
                  <a:cs typeface="+mn-cs"/>
                </a:rPr>
                <a:t>）</a:t>
              </a:r>
              <a:endParaRPr kumimoji="0" lang="zh-CN" altLang="en-US" b="1" kern="1200" cap="none" spc="0" normalizeH="0" baseline="0" noProof="0" dirty="0">
                <a:solidFill>
                  <a:srgbClr val="FF0000"/>
                </a:solidFill>
                <a:latin typeface="+mj-lt"/>
                <a:ea typeface="华文细黑" panose="02010600040101010101" pitchFamily="2" charset="-122"/>
                <a:cs typeface="+mn-cs"/>
              </a:endParaRPr>
            </a:p>
          </p:txBody>
        </p:sp>
      </p:grpSp>
      <p:grpSp>
        <p:nvGrpSpPr>
          <p:cNvPr id="3" name="Group 5"/>
          <p:cNvGrpSpPr/>
          <p:nvPr/>
        </p:nvGrpSpPr>
        <p:grpSpPr>
          <a:xfrm>
            <a:off x="3338513" y="3594100"/>
            <a:ext cx="2833687" cy="2965450"/>
            <a:chOff x="1837" y="2614"/>
            <a:chExt cx="1611" cy="1868"/>
          </a:xfrm>
        </p:grpSpPr>
        <p:pic>
          <p:nvPicPr>
            <p:cNvPr id="21523" name="Picture 6" descr="t7"/>
            <p:cNvPicPr>
              <a:picLocks noChangeAspect="1"/>
            </p:cNvPicPr>
            <p:nvPr/>
          </p:nvPicPr>
          <p:blipFill>
            <a:blip r:embed="rId2"/>
            <a:stretch>
              <a:fillRect/>
            </a:stretch>
          </p:blipFill>
          <p:spPr>
            <a:xfrm>
              <a:off x="1837" y="2614"/>
              <a:ext cx="1611" cy="1618"/>
            </a:xfrm>
            <a:prstGeom prst="rect">
              <a:avLst/>
            </a:prstGeom>
            <a:noFill/>
            <a:ln w="9525">
              <a:noFill/>
            </a:ln>
          </p:spPr>
        </p:pic>
        <p:sp>
          <p:nvSpPr>
            <p:cNvPr id="33805" name="Text Box 7"/>
            <p:cNvSpPr txBox="1">
              <a:spLocks noChangeArrowheads="1"/>
            </p:cNvSpPr>
            <p:nvPr/>
          </p:nvSpPr>
          <p:spPr bwMode="auto">
            <a:xfrm>
              <a:off x="2211" y="4232"/>
              <a:ext cx="1088" cy="250"/>
            </a:xfrm>
            <a:prstGeom prst="rect">
              <a:avLst/>
            </a:prstGeom>
            <a:noFill/>
            <a:ln w="9525">
              <a:noFill/>
              <a:miter lim="800000"/>
            </a:ln>
          </p:spPr>
          <p:txBody>
            <a:bodyPr>
              <a:spAutoFit/>
            </a:bodyPr>
            <a:lstStyle/>
            <a:p>
              <a:pPr marR="0" defTabSz="914400">
                <a:spcBef>
                  <a:spcPct val="50000"/>
                </a:spcBef>
                <a:buClrTx/>
                <a:buSzTx/>
                <a:buFontTx/>
                <a:buNone/>
                <a:defRPr/>
              </a:pPr>
              <a:r>
                <a:rPr kumimoji="0" lang="zh-CN" altLang="en-US" b="1" kern="1200" cap="none" spc="0" normalizeH="0" baseline="0" noProof="0" dirty="0">
                  <a:solidFill>
                    <a:srgbClr val="FF0000"/>
                  </a:solidFill>
                  <a:latin typeface="+mj-lt"/>
                  <a:ea typeface="华文细黑" panose="02010600040101010101" pitchFamily="2" charset="-122"/>
                  <a:cs typeface="+mn-cs"/>
                </a:rPr>
                <a:t>擦除（写</a:t>
              </a:r>
              <a:r>
                <a:rPr kumimoji="0" lang="en-US" altLang="zh-CN" b="1" kern="1200" cap="none" spc="0" normalizeH="0" baseline="0" noProof="0" dirty="0">
                  <a:solidFill>
                    <a:srgbClr val="FF0000"/>
                  </a:solidFill>
                  <a:latin typeface="+mj-lt"/>
                  <a:ea typeface="华文细黑" panose="02010600040101010101" pitchFamily="2" charset="-122"/>
                  <a:cs typeface="+mn-cs"/>
                </a:rPr>
                <a:t>1</a:t>
              </a:r>
              <a:r>
                <a:rPr kumimoji="0" lang="zh-CN" altLang="en-US" b="1" kern="1200" cap="none" spc="0" normalizeH="0" baseline="0" noProof="0" dirty="0">
                  <a:solidFill>
                    <a:srgbClr val="FF0000"/>
                  </a:solidFill>
                  <a:latin typeface="+mj-lt"/>
                  <a:ea typeface="华文细黑" panose="02010600040101010101" pitchFamily="2" charset="-122"/>
                  <a:cs typeface="+mn-cs"/>
                </a:rPr>
                <a:t>）</a:t>
              </a:r>
              <a:endParaRPr kumimoji="0" lang="zh-CN" altLang="en-US" b="1" kern="1200" cap="none" spc="0" normalizeH="0" baseline="0" noProof="0" dirty="0">
                <a:solidFill>
                  <a:srgbClr val="FF0000"/>
                </a:solidFill>
                <a:latin typeface="+mj-lt"/>
                <a:ea typeface="华文细黑" panose="02010600040101010101" pitchFamily="2" charset="-122"/>
                <a:cs typeface="+mn-cs"/>
              </a:endParaRPr>
            </a:p>
          </p:txBody>
        </p:sp>
      </p:grpSp>
      <p:pic>
        <p:nvPicPr>
          <p:cNvPr id="33796" name="Picture 8" descr="t7"/>
          <p:cNvPicPr>
            <a:picLocks noChangeAspect="1"/>
          </p:cNvPicPr>
          <p:nvPr/>
        </p:nvPicPr>
        <p:blipFill>
          <a:blip r:embed="rId3"/>
          <a:stretch>
            <a:fillRect/>
          </a:stretch>
        </p:blipFill>
        <p:spPr>
          <a:xfrm>
            <a:off x="557213" y="3571875"/>
            <a:ext cx="2643187" cy="2590800"/>
          </a:xfrm>
          <a:prstGeom prst="rect">
            <a:avLst/>
          </a:prstGeom>
          <a:noFill/>
          <a:ln w="9525">
            <a:noFill/>
          </a:ln>
        </p:spPr>
      </p:pic>
      <p:sp>
        <p:nvSpPr>
          <p:cNvPr id="33797" name="Text Box 9"/>
          <p:cNvSpPr txBox="1">
            <a:spLocks noChangeArrowheads="1"/>
          </p:cNvSpPr>
          <p:nvPr/>
        </p:nvSpPr>
        <p:spPr bwMode="auto">
          <a:xfrm>
            <a:off x="1271588" y="6191250"/>
            <a:ext cx="1150938" cy="400050"/>
          </a:xfrm>
          <a:prstGeom prst="rect">
            <a:avLst/>
          </a:prstGeom>
          <a:noFill/>
          <a:ln w="9525">
            <a:noFill/>
            <a:miter lim="800000"/>
          </a:ln>
        </p:spPr>
        <p:txBody>
          <a:bodyPr>
            <a:spAutoFit/>
          </a:bodyPr>
          <a:lstStyle/>
          <a:p>
            <a:pPr marR="0" algn="ctr" defTabSz="914400">
              <a:spcBef>
                <a:spcPct val="50000"/>
              </a:spcBef>
              <a:buClrTx/>
              <a:buSzTx/>
              <a:buFontTx/>
              <a:buNone/>
              <a:defRPr/>
            </a:pPr>
            <a:r>
              <a:rPr kumimoji="0" lang="zh-CN" altLang="en-US" b="1" kern="1200" cap="none" spc="0" normalizeH="0" baseline="0" noProof="0" dirty="0">
                <a:solidFill>
                  <a:srgbClr val="FF0000"/>
                </a:solidFill>
                <a:latin typeface="+mj-lt"/>
                <a:ea typeface="华文细黑" panose="02010600040101010101" pitchFamily="2" charset="-122"/>
                <a:cs typeface="+mn-cs"/>
              </a:rPr>
              <a:t>读出</a:t>
            </a:r>
            <a:endParaRPr kumimoji="0" lang="zh-CN" altLang="en-US" b="1" kern="1200" cap="none" spc="0" normalizeH="0" baseline="0" noProof="0" dirty="0">
              <a:solidFill>
                <a:srgbClr val="FF0000"/>
              </a:solidFill>
              <a:latin typeface="+mj-lt"/>
              <a:ea typeface="华文细黑" panose="02010600040101010101" pitchFamily="2" charset="-122"/>
              <a:cs typeface="+mn-cs"/>
            </a:endParaRPr>
          </a:p>
        </p:txBody>
      </p:sp>
      <p:sp>
        <p:nvSpPr>
          <p:cNvPr id="33798" name="Text Box 10"/>
          <p:cNvSpPr txBox="1">
            <a:spLocks noChangeArrowheads="1"/>
          </p:cNvSpPr>
          <p:nvPr/>
        </p:nvSpPr>
        <p:spPr bwMode="auto">
          <a:xfrm>
            <a:off x="914400" y="1143000"/>
            <a:ext cx="7729538" cy="2144713"/>
          </a:xfrm>
          <a:prstGeom prst="rect">
            <a:avLst/>
          </a:prstGeom>
          <a:noFill/>
          <a:ln w="9525">
            <a:noFill/>
            <a:miter lim="800000"/>
          </a:ln>
        </p:spPr>
        <p:txBody>
          <a:bodyPr>
            <a:spAutoFit/>
          </a:bodyPr>
          <a:lstStyle/>
          <a:p>
            <a:pPr marR="0" algn="just" defTabSz="914400">
              <a:lnSpc>
                <a:spcPts val="4000"/>
              </a:lnSpc>
              <a:spcBef>
                <a:spcPts val="0"/>
              </a:spcBef>
              <a:buClrTx/>
              <a:buSzTx/>
              <a:buFontTx/>
              <a:buNone/>
              <a:defRPr/>
            </a:pPr>
            <a:r>
              <a:rPr kumimoji="0" lang="zh-CN" altLang="en-US" sz="2400" kern="1200" cap="none" spc="0" normalizeH="0" baseline="0" noProof="0" dirty="0">
                <a:latin typeface="华文细黑" panose="02010600040101010101" pitchFamily="2" charset="-122"/>
                <a:ea typeface="宋体" panose="02010600030101010101" pitchFamily="2" charset="-122"/>
                <a:cs typeface="+mn-cs"/>
              </a:rPr>
              <a:t>      </a:t>
            </a:r>
            <a:r>
              <a:rPr kumimoji="0" lang="zh-CN" altLang="en-US" sz="2800" b="1" kern="1200" cap="none" spc="0" normalizeH="0" baseline="0" noProof="0" dirty="0">
                <a:latin typeface="+mj-lt"/>
                <a:ea typeface="华文细黑" panose="02010600040101010101" pitchFamily="2" charset="-122"/>
                <a:cs typeface="+mn-cs"/>
              </a:rPr>
              <a:t>特点：擦除和写入均利用隧道效应。</a:t>
            </a:r>
            <a:endParaRPr kumimoji="0" lang="zh-CN" altLang="en-US" sz="2800" b="1" kern="1200" cap="none" spc="0" normalizeH="0" baseline="0" noProof="0" dirty="0">
              <a:latin typeface="+mj-lt"/>
              <a:ea typeface="华文细黑" panose="02010600040101010101" pitchFamily="2" charset="-122"/>
              <a:cs typeface="+mn-cs"/>
            </a:endParaRPr>
          </a:p>
          <a:p>
            <a:pPr marR="0" algn="just" defTabSz="914400">
              <a:lnSpc>
                <a:spcPts val="4000"/>
              </a:lnSpc>
              <a:spcBef>
                <a:spcPts val="0"/>
              </a:spcBef>
              <a:buClrTx/>
              <a:buSzTx/>
              <a:buFontTx/>
              <a:buNone/>
              <a:defRPr/>
            </a:pPr>
            <a:r>
              <a:rPr kumimoji="0" lang="zh-CN" altLang="en-US" sz="2800" b="1" kern="1200" cap="none" spc="0" normalizeH="0" baseline="0" noProof="0" dirty="0">
                <a:latin typeface="+mj-lt"/>
                <a:ea typeface="华文细黑" panose="02010600040101010101" pitchFamily="2" charset="-122"/>
                <a:cs typeface="+mn-cs"/>
              </a:rPr>
              <a:t>   浮栅与漏区间的氧化物层极薄（</a:t>
            </a:r>
            <a:r>
              <a:rPr kumimoji="0" lang="en-US" altLang="zh-CN" sz="2800" b="1" kern="1200" cap="none" spc="0" normalizeH="0" baseline="0" noProof="0" dirty="0">
                <a:latin typeface="+mj-lt"/>
                <a:ea typeface="华文细黑" panose="02010600040101010101" pitchFamily="2" charset="-122"/>
                <a:cs typeface="+mn-cs"/>
              </a:rPr>
              <a:t>20</a:t>
            </a:r>
            <a:r>
              <a:rPr kumimoji="0" lang="zh-CN" altLang="en-US" sz="2800" b="1" kern="1200" cap="none" spc="0" normalizeH="0" baseline="0" noProof="0" dirty="0">
                <a:latin typeface="+mj-lt"/>
                <a:ea typeface="华文细黑" panose="02010600040101010101" pitchFamily="2" charset="-122"/>
                <a:cs typeface="+mn-cs"/>
              </a:rPr>
              <a:t>纳米以下），称为隧道区。当隧道区电场大于</a:t>
            </a:r>
            <a:r>
              <a:rPr kumimoji="0" lang="en-US" altLang="zh-CN" sz="2800" b="1" kern="1200" cap="none" spc="0" normalizeH="0" baseline="0" noProof="0" dirty="0">
                <a:latin typeface="+mj-lt"/>
                <a:ea typeface="华文细黑" panose="02010600040101010101" pitchFamily="2" charset="-122"/>
                <a:cs typeface="+mn-cs"/>
              </a:rPr>
              <a:t>107V/cm</a:t>
            </a:r>
            <a:r>
              <a:rPr kumimoji="0" lang="zh-CN" altLang="en-US" sz="2800" b="1" kern="1200" cap="none" spc="0" normalizeH="0" baseline="0" noProof="0" dirty="0">
                <a:latin typeface="+mj-lt"/>
                <a:ea typeface="华文细黑" panose="02010600040101010101" pitchFamily="2" charset="-122"/>
                <a:cs typeface="+mn-cs"/>
              </a:rPr>
              <a:t>时隧道区双向导通。</a:t>
            </a:r>
            <a:endParaRPr kumimoji="0" lang="zh-CN" altLang="en-US" sz="2800" b="1" kern="1200" cap="none" spc="0" normalizeH="0" baseline="0" noProof="0" dirty="0">
              <a:latin typeface="+mj-lt"/>
              <a:ea typeface="华文细黑" panose="02010600040101010101" pitchFamily="2" charset="-122"/>
              <a:cs typeface="+mn-cs"/>
            </a:endParaRPr>
          </a:p>
        </p:txBody>
      </p:sp>
      <p:sp>
        <p:nvSpPr>
          <p:cNvPr id="33803" name="Rectangle 15"/>
          <p:cNvSpPr>
            <a:spLocks noRot="1" noChangeArrowheads="1"/>
          </p:cNvSpPr>
          <p:nvPr/>
        </p:nvSpPr>
        <p:spPr bwMode="auto">
          <a:xfrm>
            <a:off x="533400" y="76200"/>
            <a:ext cx="8450263" cy="635000"/>
          </a:xfrm>
          <a:prstGeom prst="rect">
            <a:avLst/>
          </a:prstGeom>
          <a:noFill/>
          <a:ln w="9525">
            <a:noFill/>
            <a:miter lim="800000"/>
          </a:ln>
        </p:spPr>
        <p:txBody>
          <a:bodyPr anchor="ctr"/>
          <a:lstStyle/>
          <a:p>
            <a:pPr algn="just"/>
            <a:r>
              <a:rPr lang="zh-CN" altLang="en-US" sz="2800" b="1" dirty="0">
                <a:solidFill>
                  <a:srgbClr val="002060"/>
                </a:solidFill>
                <a:latin typeface="Comic Sans MS" panose="030F0702030302020204" pitchFamily="66" charset="0"/>
                <a:ea typeface="隶书" panose="02010509060101010101" pitchFamily="49" charset="-122"/>
              </a:rPr>
              <a:t>电可擦除的</a:t>
            </a:r>
            <a:r>
              <a:rPr lang="en-US" altLang="zh-CN" sz="2800" b="1">
                <a:solidFill>
                  <a:srgbClr val="002060"/>
                </a:solidFill>
                <a:latin typeface="Comic Sans MS" panose="030F0702030302020204" pitchFamily="66" charset="0"/>
                <a:ea typeface="隶书" panose="02010509060101010101" pitchFamily="49" charset="-122"/>
              </a:rPr>
              <a:t>ROM(EEPROM)</a:t>
            </a:r>
            <a:endParaRPr lang="en-US" altLang="zh-CN" sz="2800" b="1">
              <a:solidFill>
                <a:srgbClr val="002060"/>
              </a:solidFill>
              <a:latin typeface="Comic Sans MS" panose="030F0702030302020204" pitchFamily="66" charset="0"/>
              <a:ea typeface="隶书" panose="02010509060101010101" pitchFamily="49" charset="-122"/>
            </a:endParaRPr>
          </a:p>
        </p:txBody>
      </p:sp>
      <p:sp>
        <p:nvSpPr>
          <p:cNvPr id="16" name="圆角矩形 15"/>
          <p:cNvSpPr/>
          <p:nvPr/>
        </p:nvSpPr>
        <p:spPr>
          <a:xfrm>
            <a:off x="628650" y="4714875"/>
            <a:ext cx="500063" cy="357188"/>
          </a:xfrm>
          <a:prstGeom prst="roundRect">
            <a:avLst>
              <a:gd name="adj" fmla="val 16667"/>
            </a:avLst>
          </a:prstGeom>
          <a:solidFill>
            <a:srgbClr val="FF0000">
              <a:alpha val="52156"/>
            </a:srgbClr>
          </a:solidFill>
          <a:ln w="38100">
            <a:noFill/>
          </a:ln>
        </p:spPr>
        <p:txBody>
          <a:bodyPr anchor="ctr"/>
          <a:lstStyle/>
          <a:p>
            <a:pPr algn="ctr"/>
            <a:endParaRPr lang="zh-CN" altLang="en-US" dirty="0">
              <a:latin typeface="Arial" panose="020B0604020202020204" pitchFamily="34" charset="0"/>
            </a:endParaRPr>
          </a:p>
        </p:txBody>
      </p:sp>
      <p:sp>
        <p:nvSpPr>
          <p:cNvPr id="17" name="圆角矩形 16"/>
          <p:cNvSpPr/>
          <p:nvPr/>
        </p:nvSpPr>
        <p:spPr>
          <a:xfrm>
            <a:off x="1200150" y="3643313"/>
            <a:ext cx="500063" cy="285750"/>
          </a:xfrm>
          <a:prstGeom prst="roundRect">
            <a:avLst>
              <a:gd name="adj" fmla="val 16667"/>
            </a:avLst>
          </a:prstGeom>
          <a:solidFill>
            <a:srgbClr val="FF0000">
              <a:alpha val="52156"/>
            </a:srgbClr>
          </a:solidFill>
          <a:ln w="38100">
            <a:noFill/>
          </a:ln>
        </p:spPr>
        <p:txBody>
          <a:bodyPr anchor="ctr"/>
          <a:lstStyle/>
          <a:p>
            <a:pPr algn="ctr"/>
            <a:endParaRPr lang="zh-CN" altLang="en-US" dirty="0">
              <a:latin typeface="Arial" panose="020B0604020202020204" pitchFamily="34" charset="0"/>
            </a:endParaRPr>
          </a:p>
        </p:txBody>
      </p:sp>
      <p:sp>
        <p:nvSpPr>
          <p:cNvPr id="18" name="圆角矩形 17"/>
          <p:cNvSpPr/>
          <p:nvPr/>
        </p:nvSpPr>
        <p:spPr>
          <a:xfrm>
            <a:off x="3981450" y="3714750"/>
            <a:ext cx="500063" cy="357188"/>
          </a:xfrm>
          <a:prstGeom prst="roundRect">
            <a:avLst>
              <a:gd name="adj" fmla="val 16667"/>
            </a:avLst>
          </a:prstGeom>
          <a:solidFill>
            <a:srgbClr val="FF0000">
              <a:alpha val="52156"/>
            </a:srgbClr>
          </a:solidFill>
          <a:ln w="38100">
            <a:noFill/>
          </a:ln>
        </p:spPr>
        <p:txBody>
          <a:bodyPr anchor="ctr"/>
          <a:lstStyle/>
          <a:p>
            <a:pPr algn="ctr"/>
            <a:endParaRPr lang="zh-CN" altLang="en-US" dirty="0">
              <a:latin typeface="Arial" panose="020B0604020202020204" pitchFamily="34" charset="0"/>
            </a:endParaRPr>
          </a:p>
        </p:txBody>
      </p:sp>
      <p:sp>
        <p:nvSpPr>
          <p:cNvPr id="19" name="圆角矩形 18"/>
          <p:cNvSpPr/>
          <p:nvPr/>
        </p:nvSpPr>
        <p:spPr>
          <a:xfrm>
            <a:off x="3409950" y="4786313"/>
            <a:ext cx="500063" cy="357187"/>
          </a:xfrm>
          <a:prstGeom prst="roundRect">
            <a:avLst>
              <a:gd name="adj" fmla="val 16667"/>
            </a:avLst>
          </a:prstGeom>
          <a:solidFill>
            <a:srgbClr val="FF0000">
              <a:alpha val="52156"/>
            </a:srgbClr>
          </a:solidFill>
          <a:ln w="38100">
            <a:noFill/>
          </a:ln>
        </p:spPr>
        <p:txBody>
          <a:bodyPr anchor="ctr"/>
          <a:lstStyle/>
          <a:p>
            <a:pPr algn="ctr"/>
            <a:endParaRPr lang="zh-CN" altLang="en-US" dirty="0">
              <a:latin typeface="Arial" panose="020B0604020202020204" pitchFamily="34" charset="0"/>
            </a:endParaRPr>
          </a:p>
        </p:txBody>
      </p:sp>
      <p:sp>
        <p:nvSpPr>
          <p:cNvPr id="20" name="圆角矩形 19"/>
          <p:cNvSpPr/>
          <p:nvPr/>
        </p:nvSpPr>
        <p:spPr>
          <a:xfrm>
            <a:off x="6500813" y="3786188"/>
            <a:ext cx="571500" cy="357187"/>
          </a:xfrm>
          <a:prstGeom prst="roundRect">
            <a:avLst>
              <a:gd name="adj" fmla="val 16667"/>
            </a:avLst>
          </a:prstGeom>
          <a:solidFill>
            <a:srgbClr val="FF0000">
              <a:alpha val="52156"/>
            </a:srgbClr>
          </a:solidFill>
          <a:ln w="38100">
            <a:noFill/>
          </a:ln>
        </p:spPr>
        <p:txBody>
          <a:bodyPr anchor="ctr"/>
          <a:lstStyle/>
          <a:p>
            <a:pPr algn="ctr"/>
            <a:endParaRPr lang="zh-CN" altLang="en-US" dirty="0">
              <a:latin typeface="Arial" panose="020B0604020202020204" pitchFamily="34" charset="0"/>
            </a:endParaRPr>
          </a:p>
        </p:txBody>
      </p:sp>
      <p:sp>
        <p:nvSpPr>
          <p:cNvPr id="21" name="圆角矩形 20"/>
          <p:cNvSpPr/>
          <p:nvPr/>
        </p:nvSpPr>
        <p:spPr>
          <a:xfrm>
            <a:off x="6429375" y="4857750"/>
            <a:ext cx="357188" cy="357188"/>
          </a:xfrm>
          <a:prstGeom prst="roundRect">
            <a:avLst>
              <a:gd name="adj" fmla="val 16667"/>
            </a:avLst>
          </a:prstGeom>
          <a:solidFill>
            <a:srgbClr val="FF0000">
              <a:alpha val="52156"/>
            </a:srgbClr>
          </a:solidFill>
          <a:ln w="38100">
            <a:noFill/>
          </a:ln>
        </p:spPr>
        <p:txBody>
          <a:bodyPr anchor="ctr"/>
          <a:lstStyle/>
          <a:p>
            <a:pPr algn="ctr"/>
            <a:endParaRPr lang="zh-CN" altLang="en-US" dirty="0">
              <a:latin typeface="Arial" panose="020B0604020202020204" pitchFamily="34" charset="0"/>
            </a:endParaRPr>
          </a:p>
        </p:txBody>
      </p:sp>
      <p:sp>
        <p:nvSpPr>
          <p:cNvPr id="22" name="圆角矩形 21"/>
          <p:cNvSpPr/>
          <p:nvPr/>
        </p:nvSpPr>
        <p:spPr>
          <a:xfrm>
            <a:off x="5624513" y="3643313"/>
            <a:ext cx="357187" cy="285750"/>
          </a:xfrm>
          <a:prstGeom prst="roundRect">
            <a:avLst>
              <a:gd name="adj" fmla="val 16667"/>
            </a:avLst>
          </a:prstGeom>
          <a:solidFill>
            <a:srgbClr val="FF0000">
              <a:alpha val="52156"/>
            </a:srgbClr>
          </a:solidFill>
          <a:ln w="38100">
            <a:noFill/>
          </a:ln>
        </p:spPr>
        <p:txBody>
          <a:bodyPr anchor="ctr"/>
          <a:lstStyle/>
          <a:p>
            <a:pPr algn="ctr"/>
            <a:endParaRPr lang="zh-CN" altLang="en-US" dirty="0">
              <a:latin typeface="Arial" panose="020B0604020202020204" pitchFamily="34" charset="0"/>
            </a:endParaRPr>
          </a:p>
        </p:txBody>
      </p:sp>
      <p:sp>
        <p:nvSpPr>
          <p:cNvPr id="23" name="圆角矩形 22"/>
          <p:cNvSpPr/>
          <p:nvPr/>
        </p:nvSpPr>
        <p:spPr>
          <a:xfrm>
            <a:off x="8072438" y="3643313"/>
            <a:ext cx="571500" cy="357187"/>
          </a:xfrm>
          <a:prstGeom prst="roundRect">
            <a:avLst>
              <a:gd name="adj" fmla="val 16667"/>
            </a:avLst>
          </a:prstGeom>
          <a:solidFill>
            <a:srgbClr val="FF0000">
              <a:alpha val="52156"/>
            </a:srgbClr>
          </a:solidFill>
          <a:ln w="38100">
            <a:noFill/>
          </a:ln>
        </p:spPr>
        <p:txBody>
          <a:bodyPr anchor="ctr"/>
          <a:lstStyle/>
          <a:p>
            <a:pPr algn="ctr"/>
            <a:endParaRPr lang="zh-CN" altLang="en-US" dirty="0">
              <a:latin typeface="Arial" panose="020B0604020202020204" pitchFamily="34" charset="0"/>
            </a:endParaRPr>
          </a:p>
        </p:txBody>
      </p:sp>
      <p:sp>
        <p:nvSpPr>
          <p:cNvPr id="24" name="日期占位符 3"/>
          <p:cNvSpPr txBox="1">
            <a:spLocks noGrp="1"/>
          </p:cNvSpPr>
          <p:nvPr>
            <p:ph type="dt" sz="half" idx="12"/>
          </p:nvPr>
        </p:nvSpPr>
        <p:spPr bwMode="auto"/>
        <p:txBody>
          <a:bodyPr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25" name="灯片编号占位符 4"/>
          <p:cNvSpPr txBox="1">
            <a:spLocks noGrp="1"/>
          </p:cNvSpPr>
          <p:nvPr>
            <p:ph type="sldNum" sz="quarter" idx="13"/>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26" name="页脚占位符 5"/>
          <p:cNvSpPr txBox="1">
            <a:spLocks noGrp="1"/>
          </p:cNvSpPr>
          <p:nvPr>
            <p:ph type="ftr" sz="quarter" idx="14"/>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796"/>
                                        </p:tgtEl>
                                        <p:attrNameLst>
                                          <p:attrName>style.visibility</p:attrName>
                                        </p:attrNameLst>
                                      </p:cBhvr>
                                      <p:to>
                                        <p:strVal val="visible"/>
                                      </p:to>
                                    </p:set>
                                    <p:animEffect transition="in" filter="dissolve">
                                      <p:cBhvr>
                                        <p:cTn id="7" dur="500"/>
                                        <p:tgtEl>
                                          <p:spTgt spid="3379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798">
                                            <p:txEl>
                                              <p:pRg st="0" end="0"/>
                                            </p:txEl>
                                          </p:spTgt>
                                        </p:tgtEl>
                                        <p:attrNameLst>
                                          <p:attrName>style.visibility</p:attrName>
                                        </p:attrNameLst>
                                      </p:cBhvr>
                                      <p:to>
                                        <p:strVal val="visible"/>
                                      </p:to>
                                    </p:set>
                                    <p:animEffect transition="in" filter="dissolve">
                                      <p:cBhvr>
                                        <p:cTn id="12" dur="500"/>
                                        <p:tgtEl>
                                          <p:spTgt spid="3379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3798">
                                            <p:txEl>
                                              <p:pRg st="1" end="1"/>
                                            </p:txEl>
                                          </p:spTgt>
                                        </p:tgtEl>
                                        <p:attrNameLst>
                                          <p:attrName>style.visibility</p:attrName>
                                        </p:attrNameLst>
                                      </p:cBhvr>
                                      <p:to>
                                        <p:strVal val="visible"/>
                                      </p:to>
                                    </p:set>
                                    <p:animEffect transition="in" filter="dissolve">
                                      <p:cBhvr>
                                        <p:cTn id="17" dur="500"/>
                                        <p:tgtEl>
                                          <p:spTgt spid="3379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3797"/>
                                        </p:tgtEl>
                                        <p:attrNameLst>
                                          <p:attrName>style.visibility</p:attrName>
                                        </p:attrNameLst>
                                      </p:cBhvr>
                                      <p:to>
                                        <p:strVal val="visible"/>
                                      </p:to>
                                    </p:set>
                                    <p:animEffect transition="in" filter="dissolve">
                                      <p:cBhvr>
                                        <p:cTn id="28" dur="500"/>
                                        <p:tgtEl>
                                          <p:spTgt spid="3379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par>
                                <p:cTn id="40" presetID="9" presetClass="entr" presetSubtype="0"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dissolve">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dissolve">
                                      <p:cBhvr>
                                        <p:cTn id="47" dur="500"/>
                                        <p:tgtEl>
                                          <p:spTgt spid="2"/>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dissolve">
                                      <p:cBhvr>
                                        <p:cTn id="53" dur="500"/>
                                        <p:tgtEl>
                                          <p:spTgt spid="23"/>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dissolve">
                                      <p:cBhvr>
                                        <p:cTn id="5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p:bldP spid="33798" grpId="0" build="p"/>
      <p:bldP spid="16" grpId="0" animBg="1"/>
      <p:bldP spid="17" grpId="0" animBg="1"/>
      <p:bldP spid="18" grpId="0" animBg="1"/>
      <p:bldP spid="19" grpId="0" animBg="1"/>
      <p:bldP spid="20" grpId="0" animBg="1"/>
      <p:bldP spid="21" grpId="0" animBg="1"/>
      <p:bldP spid="22" grpId="0" animBg="1"/>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Rot="1" noChangeArrowheads="1"/>
          </p:cNvSpPr>
          <p:nvPr/>
        </p:nvSpPr>
        <p:spPr bwMode="auto">
          <a:xfrm>
            <a:off x="381000" y="152400"/>
            <a:ext cx="8534400" cy="515938"/>
          </a:xfrm>
          <a:prstGeom prst="rect">
            <a:avLst/>
          </a:prstGeom>
          <a:noFill/>
          <a:ln w="9525">
            <a:noFill/>
            <a:miter lim="800000"/>
          </a:ln>
        </p:spPr>
        <p:txBody>
          <a:bodyPr anchor="ctr"/>
          <a:lstStyle/>
          <a:p>
            <a:r>
              <a:rPr lang="zh-CN" altLang="en-US" sz="3200" b="1" dirty="0">
                <a:solidFill>
                  <a:srgbClr val="002060"/>
                </a:solidFill>
                <a:latin typeface="Comic Sans MS" panose="030F0702030302020204" pitchFamily="66" charset="0"/>
                <a:ea typeface="隶书" panose="02010509060101010101" pitchFamily="49" charset="-122"/>
              </a:rPr>
              <a:t>快闪存储器</a:t>
            </a:r>
            <a:r>
              <a:rPr lang="en-US" altLang="zh-CN" sz="3200" b="1">
                <a:solidFill>
                  <a:srgbClr val="002060"/>
                </a:solidFill>
                <a:latin typeface="Comic Sans MS" panose="030F0702030302020204" pitchFamily="66" charset="0"/>
                <a:ea typeface="隶书" panose="02010509060101010101" pitchFamily="49" charset="-122"/>
              </a:rPr>
              <a:t>(Flash Memory)</a:t>
            </a:r>
            <a:endParaRPr lang="en-US" altLang="zh-CN" sz="3200" b="1">
              <a:solidFill>
                <a:srgbClr val="002060"/>
              </a:solidFill>
              <a:latin typeface="Comic Sans MS" panose="030F0702030302020204" pitchFamily="66" charset="0"/>
              <a:ea typeface="隶书" panose="02010509060101010101" pitchFamily="49" charset="-122"/>
            </a:endParaRPr>
          </a:p>
        </p:txBody>
      </p:sp>
      <p:pic>
        <p:nvPicPr>
          <p:cNvPr id="34820" name="Picture 4" descr="t7"/>
          <p:cNvPicPr>
            <a:picLocks noChangeAspect="1"/>
          </p:cNvPicPr>
          <p:nvPr/>
        </p:nvPicPr>
        <p:blipFill>
          <a:blip r:embed="rId1"/>
          <a:stretch>
            <a:fillRect/>
          </a:stretch>
        </p:blipFill>
        <p:spPr>
          <a:xfrm rot="-60000">
            <a:off x="5246688" y="1960563"/>
            <a:ext cx="3646487" cy="3643312"/>
          </a:xfrm>
          <a:prstGeom prst="rect">
            <a:avLst/>
          </a:prstGeom>
          <a:noFill/>
          <a:ln w="9525">
            <a:noFill/>
          </a:ln>
        </p:spPr>
      </p:pic>
      <p:sp>
        <p:nvSpPr>
          <p:cNvPr id="34822" name="Text Box 6"/>
          <p:cNvSpPr txBox="1">
            <a:spLocks noChangeArrowheads="1"/>
          </p:cNvSpPr>
          <p:nvPr/>
        </p:nvSpPr>
        <p:spPr bwMode="auto">
          <a:xfrm>
            <a:off x="428625" y="1214438"/>
            <a:ext cx="4572000" cy="1631950"/>
          </a:xfrm>
          <a:prstGeom prst="rect">
            <a:avLst/>
          </a:prstGeom>
          <a:noFill/>
          <a:ln w="9525">
            <a:noFill/>
            <a:miter lim="800000"/>
          </a:ln>
        </p:spPr>
        <p:txBody>
          <a:bodyPr>
            <a:spAutoFit/>
          </a:bodyPr>
          <a:lstStyle/>
          <a:p>
            <a:pPr marR="0" algn="just" defTabSz="914400">
              <a:lnSpc>
                <a:spcPts val="4000"/>
              </a:lnSpc>
              <a:spcBef>
                <a:spcPts val="0"/>
              </a:spcBef>
              <a:buClrTx/>
              <a:buSzTx/>
              <a:buFontTx/>
              <a:buNone/>
              <a:defRPr/>
            </a:pPr>
            <a:r>
              <a:rPr kumimoji="0" lang="zh-CN" altLang="en-US" sz="2400" kern="1200" cap="none" spc="0" normalizeH="0" baseline="0" noProof="0" dirty="0">
                <a:latin typeface="华文细黑" panose="02010600040101010101" pitchFamily="2" charset="-122"/>
                <a:ea typeface="宋体" panose="02010600030101010101" pitchFamily="2" charset="-122"/>
                <a:cs typeface="+mn-cs"/>
              </a:rPr>
              <a:t>   </a:t>
            </a:r>
            <a:r>
              <a:rPr kumimoji="0" lang="zh-CN" altLang="en-US" sz="2800" b="1" kern="1200" cap="none" spc="0" normalizeH="0" baseline="0" noProof="0" dirty="0">
                <a:latin typeface="+mj-lt"/>
                <a:ea typeface="华文细黑" panose="02010600040101010101" pitchFamily="2" charset="-122"/>
                <a:cs typeface="+mn-cs"/>
              </a:rPr>
              <a:t>（</a:t>
            </a:r>
            <a:r>
              <a:rPr kumimoji="0" lang="en-US" altLang="zh-CN" sz="2800" b="1" kern="1200" cap="none" spc="0" normalizeH="0" baseline="0" noProof="0" dirty="0">
                <a:latin typeface="+mj-lt"/>
                <a:ea typeface="华文细黑" panose="02010600040101010101" pitchFamily="2" charset="-122"/>
                <a:cs typeface="+mn-cs"/>
              </a:rPr>
              <a:t>1</a:t>
            </a:r>
            <a:r>
              <a:rPr kumimoji="0" lang="zh-CN" altLang="en-US" sz="2800" b="1" kern="1200" cap="none" spc="0" normalizeH="0" baseline="0" noProof="0" dirty="0">
                <a:latin typeface="+mj-lt"/>
                <a:ea typeface="华文细黑" panose="02010600040101010101" pitchFamily="2" charset="-122"/>
                <a:cs typeface="+mn-cs"/>
              </a:rPr>
              <a:t>）写入利用雪崩注入法。源极接地；漏极接</a:t>
            </a:r>
            <a:r>
              <a:rPr kumimoji="0" lang="en-US" altLang="zh-CN" sz="2800" b="1" kern="1200" cap="none" spc="0" normalizeH="0" baseline="0" noProof="0" dirty="0">
                <a:latin typeface="+mj-lt"/>
                <a:ea typeface="华文细黑" panose="02010600040101010101" pitchFamily="2" charset="-122"/>
                <a:cs typeface="+mn-cs"/>
              </a:rPr>
              <a:t>6V</a:t>
            </a:r>
            <a:r>
              <a:rPr kumimoji="0" lang="zh-CN" altLang="en-US" sz="2800" b="1" kern="1200" cap="none" spc="0" normalizeH="0" baseline="0" noProof="0" dirty="0">
                <a:latin typeface="+mj-lt"/>
                <a:ea typeface="华文细黑" panose="02010600040101010101" pitchFamily="2" charset="-122"/>
                <a:cs typeface="+mn-cs"/>
              </a:rPr>
              <a:t>；控制栅</a:t>
            </a:r>
            <a:r>
              <a:rPr kumimoji="0" lang="en-US" altLang="zh-CN" sz="2800" b="1" kern="1200" cap="none" spc="0" normalizeH="0" baseline="0" noProof="0" dirty="0">
                <a:latin typeface="+mj-lt"/>
                <a:ea typeface="华文细黑" panose="02010600040101010101" pitchFamily="2" charset="-122"/>
                <a:cs typeface="+mn-cs"/>
              </a:rPr>
              <a:t>12V</a:t>
            </a:r>
            <a:r>
              <a:rPr kumimoji="0" lang="zh-CN" altLang="en-US" sz="2800" b="1" kern="1200" cap="none" spc="0" normalizeH="0" baseline="0" noProof="0" dirty="0">
                <a:latin typeface="+mj-lt"/>
                <a:ea typeface="华文细黑" panose="02010600040101010101" pitchFamily="2" charset="-122"/>
                <a:cs typeface="+mn-cs"/>
              </a:rPr>
              <a:t>脉冲，宽</a:t>
            </a:r>
            <a:r>
              <a:rPr kumimoji="0" lang="en-US" altLang="zh-CN" sz="2800" b="1" kern="1200" cap="none" spc="0" normalizeH="0" baseline="0" noProof="0" dirty="0">
                <a:latin typeface="+mj-lt"/>
                <a:ea typeface="华文细黑" panose="02010600040101010101" pitchFamily="2" charset="-122"/>
                <a:cs typeface="+mn-cs"/>
              </a:rPr>
              <a:t>10 </a:t>
            </a:r>
            <a:r>
              <a:rPr kumimoji="0" lang="en-US" altLang="zh-CN" sz="2800" b="1" kern="1200" cap="none" spc="0" normalizeH="0" baseline="0" noProof="0" dirty="0">
                <a:latin typeface="+mj-lt"/>
                <a:ea typeface="华文细黑" panose="02010600040101010101" pitchFamily="2" charset="-122"/>
                <a:cs typeface="+mn-cs"/>
                <a:sym typeface="Symbol" panose="05050102010706020507" pitchFamily="18" charset="2"/>
              </a:rPr>
              <a:t></a:t>
            </a:r>
            <a:r>
              <a:rPr kumimoji="0" lang="en-US" altLang="zh-CN" sz="2800" b="1" kern="1200" cap="none" spc="0" normalizeH="0" baseline="0" noProof="0" dirty="0">
                <a:latin typeface="+mj-lt"/>
                <a:ea typeface="华文细黑" panose="02010600040101010101" pitchFamily="2" charset="-122"/>
                <a:cs typeface="+mn-cs"/>
              </a:rPr>
              <a:t>s</a:t>
            </a:r>
            <a:r>
              <a:rPr kumimoji="0" lang="zh-CN" altLang="en-US" sz="2800" b="1" kern="1200" cap="none" spc="0" normalizeH="0" baseline="0" noProof="0" dirty="0">
                <a:latin typeface="+mj-lt"/>
                <a:ea typeface="华文细黑" panose="02010600040101010101" pitchFamily="2" charset="-122"/>
                <a:cs typeface="+mn-cs"/>
              </a:rPr>
              <a:t>。</a:t>
            </a:r>
            <a:endParaRPr kumimoji="0" lang="zh-CN" altLang="en-US" sz="2800" b="1" kern="1200" cap="none" spc="0" normalizeH="0" baseline="0" noProof="0" dirty="0">
              <a:latin typeface="+mj-lt"/>
              <a:ea typeface="华文细黑" panose="02010600040101010101" pitchFamily="2" charset="-122"/>
              <a:cs typeface="+mn-cs"/>
            </a:endParaRPr>
          </a:p>
        </p:txBody>
      </p:sp>
      <p:sp>
        <p:nvSpPr>
          <p:cNvPr id="34823" name="Text Box 7"/>
          <p:cNvSpPr txBox="1">
            <a:spLocks noChangeArrowheads="1"/>
          </p:cNvSpPr>
          <p:nvPr/>
        </p:nvSpPr>
        <p:spPr bwMode="auto">
          <a:xfrm>
            <a:off x="500063" y="2928938"/>
            <a:ext cx="4392613" cy="3170238"/>
          </a:xfrm>
          <a:prstGeom prst="rect">
            <a:avLst/>
          </a:prstGeom>
          <a:noFill/>
          <a:ln w="9525">
            <a:noFill/>
            <a:miter lim="800000"/>
          </a:ln>
        </p:spPr>
        <p:txBody>
          <a:bodyPr>
            <a:spAutoFit/>
          </a:bodyPr>
          <a:lstStyle/>
          <a:p>
            <a:pPr marR="0" algn="just" defTabSz="914400">
              <a:lnSpc>
                <a:spcPts val="4000"/>
              </a:lnSpc>
              <a:spcBef>
                <a:spcPts val="0"/>
              </a:spcBef>
              <a:buClrTx/>
              <a:buSzTx/>
              <a:buFontTx/>
              <a:buNone/>
              <a:defRPr/>
            </a:pPr>
            <a:r>
              <a:rPr kumimoji="0" lang="zh-CN" altLang="en-US" sz="2400" kern="1200" cap="none" spc="0" normalizeH="0" baseline="0" noProof="0" dirty="0">
                <a:latin typeface="华文细黑" panose="02010600040101010101" pitchFamily="2" charset="-122"/>
                <a:ea typeface="宋体" panose="02010600030101010101" pitchFamily="2" charset="-122"/>
                <a:cs typeface="+mn-cs"/>
              </a:rPr>
              <a:t>   </a:t>
            </a:r>
            <a:r>
              <a:rPr kumimoji="0" lang="zh-CN" altLang="en-US" sz="2800" b="1" kern="1200" cap="none" spc="0" normalizeH="0" baseline="0" noProof="0" dirty="0">
                <a:latin typeface="+mj-lt"/>
                <a:ea typeface="华文细黑" panose="02010600040101010101" pitchFamily="2" charset="-122"/>
                <a:cs typeface="+mn-cs"/>
              </a:rPr>
              <a:t>（</a:t>
            </a:r>
            <a:r>
              <a:rPr kumimoji="0" lang="en-US" altLang="zh-CN" sz="2800" b="1" kern="1200" cap="none" spc="0" normalizeH="0" baseline="0" noProof="0" dirty="0">
                <a:latin typeface="+mj-lt"/>
                <a:ea typeface="华文细黑" panose="02010600040101010101" pitchFamily="2" charset="-122"/>
                <a:cs typeface="+mn-cs"/>
              </a:rPr>
              <a:t>2</a:t>
            </a:r>
            <a:r>
              <a:rPr kumimoji="0" lang="zh-CN" altLang="en-US" sz="2800" b="1" kern="1200" cap="none" spc="0" normalizeH="0" baseline="0" noProof="0" dirty="0">
                <a:latin typeface="+mj-lt"/>
                <a:ea typeface="华文细黑" panose="02010600040101010101" pitchFamily="2" charset="-122"/>
                <a:cs typeface="+mn-cs"/>
              </a:rPr>
              <a:t>）擦除用隧道效应。控制栅接地；源极接</a:t>
            </a:r>
            <a:r>
              <a:rPr kumimoji="0" lang="en-US" altLang="zh-CN" sz="2800" b="1" kern="1200" cap="none" spc="0" normalizeH="0" baseline="0" noProof="0" dirty="0">
                <a:latin typeface="+mj-lt"/>
                <a:ea typeface="华文细黑" panose="02010600040101010101" pitchFamily="2" charset="-122"/>
                <a:cs typeface="+mn-cs"/>
              </a:rPr>
              <a:t>12V</a:t>
            </a:r>
            <a:r>
              <a:rPr kumimoji="0" lang="zh-CN" altLang="en-US" sz="2800" b="1" kern="1200" cap="none" spc="0" normalizeH="0" baseline="0" noProof="0" dirty="0">
                <a:latin typeface="+mj-lt"/>
                <a:ea typeface="华文细黑" panose="02010600040101010101" pitchFamily="2" charset="-122"/>
                <a:cs typeface="+mn-cs"/>
              </a:rPr>
              <a:t>脉冲，宽为</a:t>
            </a:r>
            <a:r>
              <a:rPr kumimoji="0" lang="en-US" altLang="zh-CN" sz="2800" b="1" kern="1200" cap="none" spc="0" normalizeH="0" baseline="0" noProof="0" dirty="0">
                <a:latin typeface="+mj-lt"/>
                <a:ea typeface="华文细黑" panose="02010600040101010101" pitchFamily="2" charset="-122"/>
                <a:cs typeface="+mn-cs"/>
              </a:rPr>
              <a:t>100ms</a:t>
            </a:r>
            <a:r>
              <a:rPr kumimoji="0" lang="zh-CN" altLang="en-US" sz="2800" b="1" kern="1200" cap="none" spc="0" normalizeH="0" baseline="0" noProof="0" dirty="0">
                <a:latin typeface="+mj-lt"/>
                <a:ea typeface="华文细黑" panose="02010600040101010101" pitchFamily="2" charset="-122"/>
                <a:cs typeface="+mn-cs"/>
              </a:rPr>
              <a:t>。因为片内所有叠栅管的源极都连在一起，所以一个脉冲就可擦除全部单元。</a:t>
            </a:r>
            <a:endParaRPr kumimoji="0" lang="zh-CN" altLang="en-US" sz="2800" b="1" kern="1200" cap="none" spc="0" normalizeH="0" baseline="0" noProof="0" dirty="0">
              <a:latin typeface="+mj-lt"/>
              <a:ea typeface="华文细黑" panose="02010600040101010101" pitchFamily="2" charset="-122"/>
              <a:cs typeface="+mn-cs"/>
            </a:endParaRPr>
          </a:p>
        </p:txBody>
      </p:sp>
      <p:sp>
        <p:nvSpPr>
          <p:cNvPr id="34824" name="Text Box 8"/>
          <p:cNvSpPr txBox="1">
            <a:spLocks noChangeArrowheads="1"/>
          </p:cNvSpPr>
          <p:nvPr/>
        </p:nvSpPr>
        <p:spPr bwMode="auto">
          <a:xfrm>
            <a:off x="500063" y="6143625"/>
            <a:ext cx="7848600" cy="523875"/>
          </a:xfrm>
          <a:prstGeom prst="rect">
            <a:avLst/>
          </a:prstGeom>
          <a:noFill/>
          <a:ln w="9525">
            <a:noFill/>
            <a:miter lim="800000"/>
          </a:ln>
        </p:spPr>
        <p:txBody>
          <a:bodyPr>
            <a:spAutoFit/>
          </a:bodyPr>
          <a:lstStyle/>
          <a:p>
            <a:pPr marR="0" defTabSz="914400">
              <a:spcBef>
                <a:spcPct val="50000"/>
              </a:spcBef>
              <a:buClrTx/>
              <a:buSzTx/>
              <a:buFontTx/>
              <a:buNone/>
              <a:defRPr/>
            </a:pPr>
            <a:r>
              <a:rPr kumimoji="0" lang="zh-CN" altLang="en-US" sz="2400" kern="1200" cap="none" spc="0" normalizeH="0" baseline="0" noProof="0" dirty="0">
                <a:latin typeface="华文细黑" panose="02010600040101010101" pitchFamily="2" charset="-122"/>
                <a:ea typeface="宋体" panose="02010600030101010101" pitchFamily="2" charset="-122"/>
                <a:cs typeface="+mn-cs"/>
              </a:rPr>
              <a:t>   </a:t>
            </a:r>
            <a:r>
              <a:rPr kumimoji="0" lang="zh-CN" altLang="en-US" sz="2800" b="1" kern="1200" cap="none" spc="0" normalizeH="0" baseline="0" noProof="0" dirty="0">
                <a:latin typeface="+mj-lt"/>
                <a:ea typeface="华文细黑" panose="02010600040101010101" pitchFamily="2" charset="-122"/>
                <a:cs typeface="+mn-cs"/>
              </a:rPr>
              <a:t>（</a:t>
            </a:r>
            <a:r>
              <a:rPr kumimoji="0" lang="en-US" altLang="zh-CN" sz="2800" b="1" kern="1200" cap="none" spc="0" normalizeH="0" baseline="0" noProof="0" dirty="0">
                <a:latin typeface="+mj-lt"/>
                <a:ea typeface="华文细黑" panose="02010600040101010101" pitchFamily="2" charset="-122"/>
                <a:cs typeface="+mn-cs"/>
              </a:rPr>
              <a:t>3</a:t>
            </a:r>
            <a:r>
              <a:rPr kumimoji="0" lang="zh-CN" altLang="en-US" sz="2800" b="1" kern="1200" cap="none" spc="0" normalizeH="0" baseline="0" noProof="0" dirty="0">
                <a:latin typeface="+mj-lt"/>
                <a:ea typeface="华文细黑" panose="02010600040101010101" pitchFamily="2" charset="-122"/>
                <a:cs typeface="+mn-cs"/>
              </a:rPr>
              <a:t>）读出：源极接地，字线为</a:t>
            </a:r>
            <a:r>
              <a:rPr kumimoji="0" lang="en-US" altLang="zh-CN" sz="2800" b="1" kern="1200" cap="none" spc="0" normalizeH="0" baseline="0" noProof="0" dirty="0">
                <a:latin typeface="+mj-lt"/>
                <a:ea typeface="华文细黑" panose="02010600040101010101" pitchFamily="2" charset="-122"/>
                <a:cs typeface="+mn-cs"/>
              </a:rPr>
              <a:t>5V</a:t>
            </a:r>
            <a:r>
              <a:rPr kumimoji="0" lang="zh-CN" altLang="en-US" sz="2800" b="1" kern="1200" cap="none" spc="0" normalizeH="0" baseline="0" noProof="0" dirty="0">
                <a:latin typeface="+mj-lt"/>
                <a:ea typeface="华文细黑" panose="02010600040101010101" pitchFamily="2" charset="-122"/>
                <a:cs typeface="+mn-cs"/>
              </a:rPr>
              <a:t>逻辑高电平。</a:t>
            </a:r>
            <a:endParaRPr kumimoji="0" lang="zh-CN" altLang="en-US" sz="2800" b="1" kern="1200" cap="none" spc="0" normalizeH="0" baseline="0" noProof="0" dirty="0">
              <a:latin typeface="+mj-lt"/>
              <a:ea typeface="华文细黑" panose="02010600040101010101" pitchFamily="2" charset="-122"/>
              <a:cs typeface="+mn-cs"/>
            </a:endParaRPr>
          </a:p>
        </p:txBody>
      </p:sp>
      <p:sp>
        <p:nvSpPr>
          <p:cNvPr id="7" name="左箭头 6">
            <a:hlinkClick r:id="rId2" action="ppaction://hlinksldjump"/>
          </p:cNvPr>
          <p:cNvSpPr/>
          <p:nvPr/>
        </p:nvSpPr>
        <p:spPr>
          <a:xfrm>
            <a:off x="8382000" y="6400800"/>
            <a:ext cx="762000" cy="457200"/>
          </a:xfrm>
          <a:prstGeom prst="leftArrow">
            <a:avLst>
              <a:gd name="adj1" fmla="val 55714"/>
              <a:gd name="adj2" fmla="val 78572"/>
            </a:avLst>
          </a:prstGeom>
          <a:solidFill>
            <a:srgbClr val="0070C0"/>
          </a:solidFill>
          <a:scene3d>
            <a:camera prst="orthographicFront"/>
            <a:lightRig rig="threePt" dir="t"/>
          </a:scene3d>
          <a:sp3d extrusionH="101600" prstMaterial="dkEdge">
            <a:bevelT w="101600" h="101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日期占位符 3"/>
          <p:cNvSpPr txBox="1">
            <a:spLocks noGrp="1"/>
          </p:cNvSpPr>
          <p:nvPr>
            <p:ph type="dt" sz="half" idx="2"/>
          </p:nvPr>
        </p:nvSpPr>
        <p:spPr bwMode="auto"/>
        <p:txBody>
          <a:bodyPr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9" name="灯片编号占位符 4"/>
          <p:cNvSpPr txBox="1"/>
          <p:nvPr/>
        </p:nvSpPr>
        <p:spPr>
          <a:xfrm>
            <a:off x="4191000" y="6629400"/>
            <a:ext cx="381000" cy="228600"/>
          </a:xfrm>
          <a:prstGeom prst="rect">
            <a:avLst/>
          </a:prstGeom>
          <a:noFill/>
          <a:ln w="9525">
            <a:noFill/>
            <a:miter lim="800000"/>
          </a:ln>
          <a:effectLst/>
        </p:spPr>
        <p:txBody>
          <a:bodyPr/>
          <a:lstStyle/>
          <a:p>
            <a:fld id="{9A0DB2DC-4C9A-4742-B13C-FB6460FD3503}" type="slidenum">
              <a:rPr lang="zh-CN" altLang="en-US" sz="1200" b="1" dirty="0">
                <a:solidFill>
                  <a:srgbClr val="7F7F7F"/>
                </a:solidFill>
                <a:latin typeface="Comic Sans MS" panose="030F0702030302020204" pitchFamily="66" charset="0"/>
                <a:ea typeface="隶书" panose="02010509060101010101" pitchFamily="49" charset="-122"/>
              </a:rPr>
            </a:fld>
            <a:endParaRPr lang="zh-CN" altLang="en-US" sz="1200" b="1" dirty="0">
              <a:solidFill>
                <a:srgbClr val="7F7F7F"/>
              </a:solidFill>
              <a:latin typeface="Comic Sans MS" panose="030F0702030302020204" pitchFamily="66" charset="0"/>
              <a:ea typeface="隶书" panose="02010509060101010101" pitchFamily="49" charset="-122"/>
            </a:endParaRPr>
          </a:p>
        </p:txBody>
      </p:sp>
      <p:sp>
        <p:nvSpPr>
          <p:cNvPr id="10" name="页脚占位符 5"/>
          <p:cNvSpPr txBox="1"/>
          <p:nvPr/>
        </p:nvSpPr>
        <p:spPr>
          <a:xfrm>
            <a:off x="4495800" y="6629400"/>
            <a:ext cx="609600" cy="228600"/>
          </a:xfrm>
          <a:prstGeom prst="rect">
            <a:avLst/>
          </a:prstGeom>
          <a:noFill/>
          <a:ln w="9525">
            <a:noFill/>
            <a:miter lim="800000"/>
          </a:ln>
          <a:effectLst/>
        </p:spPr>
        <p:txBody>
          <a:bodyPr/>
          <a:lstStyle/>
          <a:p>
            <a:pPr marR="0" defTabSz="914400">
              <a:buClrTx/>
              <a:buSzTx/>
              <a:buFontTx/>
              <a:buNone/>
              <a:defRPr/>
            </a:pPr>
            <a:r>
              <a:rPr kumimoji="0" lang="en-US" altLang="en-US" sz="1200" b="1" kern="1200" cap="none" spc="0" normalizeH="0" baseline="0" noProof="0">
                <a:solidFill>
                  <a:schemeClr val="tx1">
                    <a:lumMod val="50000"/>
                    <a:lumOff val="50000"/>
                  </a:schemeClr>
                </a:solidFill>
                <a:latin typeface="Comic Sans MS" panose="030F0702030302020204" pitchFamily="66" charset="0"/>
                <a:ea typeface="隶书" panose="02010509060101010101" pitchFamily="49" charset="-122"/>
                <a:cs typeface="+mn-cs"/>
              </a:rPr>
              <a:t>/54</a:t>
            </a:r>
            <a:endParaRPr kumimoji="0" lang="en-US" altLang="en-US" sz="1200" b="1" kern="1200" cap="none" spc="0" normalizeH="0" baseline="0" noProof="0" dirty="0">
              <a:solidFill>
                <a:schemeClr val="tx1">
                  <a:lumMod val="50000"/>
                  <a:lumOff val="50000"/>
                </a:schemeClr>
              </a:solidFill>
              <a:latin typeface="Comic Sans MS" panose="030F0702030302020204" pitchFamily="66" charset="0"/>
              <a:ea typeface="隶书" panose="02010509060101010101" pitchFamily="49"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820"/>
                                        </p:tgtEl>
                                        <p:attrNameLst>
                                          <p:attrName>style.visibility</p:attrName>
                                        </p:attrNameLst>
                                      </p:cBhvr>
                                      <p:to>
                                        <p:strVal val="visible"/>
                                      </p:to>
                                    </p:set>
                                    <p:animEffect transition="in" filter="dissolve">
                                      <p:cBhvr>
                                        <p:cTn id="7" dur="500"/>
                                        <p:tgtEl>
                                          <p:spTgt spid="348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4822"/>
                                        </p:tgtEl>
                                        <p:attrNameLst>
                                          <p:attrName>style.visibility</p:attrName>
                                        </p:attrNameLst>
                                      </p:cBhvr>
                                      <p:to>
                                        <p:strVal val="visible"/>
                                      </p:to>
                                    </p:set>
                                    <p:animEffect transition="in" filter="dissolve">
                                      <p:cBhvr>
                                        <p:cTn id="12" dur="500"/>
                                        <p:tgtEl>
                                          <p:spTgt spid="348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4823"/>
                                        </p:tgtEl>
                                        <p:attrNameLst>
                                          <p:attrName>style.visibility</p:attrName>
                                        </p:attrNameLst>
                                      </p:cBhvr>
                                      <p:to>
                                        <p:strVal val="visible"/>
                                      </p:to>
                                    </p:set>
                                    <p:animEffect transition="in" filter="dissolve">
                                      <p:cBhvr>
                                        <p:cTn id="17" dur="500"/>
                                        <p:tgtEl>
                                          <p:spTgt spid="3482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4824"/>
                                        </p:tgtEl>
                                        <p:attrNameLst>
                                          <p:attrName>style.visibility</p:attrName>
                                        </p:attrNameLst>
                                      </p:cBhvr>
                                      <p:to>
                                        <p:strVal val="visible"/>
                                      </p:to>
                                    </p:set>
                                    <p:animEffect transition="in" filter="dissolve">
                                      <p:cBhvr>
                                        <p:cTn id="22" dur="500"/>
                                        <p:tgtEl>
                                          <p:spTgt spid="3482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2" grpId="0"/>
      <p:bldP spid="34823" grpId="0"/>
      <p:bldP spid="348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p:cNvSpPr>
          <p:nvPr>
            <p:ph type="title"/>
          </p:nvPr>
        </p:nvSpPr>
        <p:spPr>
          <a:xfrm>
            <a:off x="533400" y="0"/>
            <a:ext cx="8475663" cy="809625"/>
          </a:xfrm>
        </p:spPr>
        <p:txBody>
          <a:bodyPr vert="horz" wrap="square" lIns="91440" tIns="45720" rIns="91440" bIns="45720" anchor="ctr"/>
          <a:lstStyle/>
          <a:p>
            <a:r>
              <a:rPr lang="zh-CN" altLang="en-US" sz="3200" dirty="0">
                <a:latin typeface="Comic Sans MS" panose="030F0702030302020204" pitchFamily="66" charset="0"/>
                <a:ea typeface="隶书" panose="02010509060101010101" pitchFamily="49" charset="-122"/>
              </a:rPr>
              <a:t>半导体存储芯片的主要技术指标</a:t>
            </a:r>
            <a:endParaRPr lang="zh-CN" altLang="en-US" sz="3200" dirty="0">
              <a:latin typeface="Comic Sans MS" panose="030F0702030302020204" pitchFamily="66" charset="0"/>
              <a:ea typeface="隶书" panose="02010509060101010101" pitchFamily="49" charset="-122"/>
            </a:endParaRPr>
          </a:p>
        </p:txBody>
      </p:sp>
      <p:sp>
        <p:nvSpPr>
          <p:cNvPr id="23555" name="Rectangle 3"/>
          <p:cNvSpPr>
            <a:spLocks noGrp="1"/>
          </p:cNvSpPr>
          <p:nvPr>
            <p:ph type="body"/>
          </p:nvPr>
        </p:nvSpPr>
        <p:spPr>
          <a:xfrm>
            <a:off x="838200" y="685800"/>
            <a:ext cx="7756525" cy="6019800"/>
          </a:xfrm>
        </p:spPr>
        <p:txBody>
          <a:bodyPr vert="horz" wrap="square" lIns="0" tIns="0" rIns="0" bIns="0" anchor="t"/>
          <a:lstStyle/>
          <a:p>
            <a:pPr marL="0" indent="0" eaLnBrk="1" hangingPunct="1">
              <a:lnSpc>
                <a:spcPct val="150000"/>
              </a:lnSpc>
              <a:buClr>
                <a:srgbClr val="000000"/>
              </a:buClr>
              <a:buFont typeface="+mj-ea"/>
              <a:buNone/>
            </a:pPr>
            <a:r>
              <a:rPr lang="en-US" altLang="zh-CN" dirty="0">
                <a:latin typeface="华文细黑" panose="02010600040101010101" pitchFamily="2" charset="-122"/>
                <a:ea typeface="华文细黑" panose="02010600040101010101" pitchFamily="2" charset="-122"/>
              </a:rPr>
              <a:t>1</a:t>
            </a:r>
            <a:r>
              <a:rPr lang="zh-CN" altLang="en-US" dirty="0">
                <a:latin typeface="华文细黑" panose="02010600040101010101" pitchFamily="2" charset="-122"/>
                <a:ea typeface="华文细黑" panose="02010600040101010101" pitchFamily="2" charset="-122"/>
              </a:rPr>
              <a:t>、存储容量</a:t>
            </a:r>
            <a:endParaRPr lang="zh-CN" altLang="en-US" dirty="0">
              <a:latin typeface="华文细黑" panose="02010600040101010101" pitchFamily="2" charset="-122"/>
              <a:ea typeface="华文细黑" panose="02010600040101010101" pitchFamily="2" charset="-122"/>
            </a:endParaRPr>
          </a:p>
          <a:p>
            <a:pPr marL="0" indent="0" eaLnBrk="1" hangingPunct="1">
              <a:lnSpc>
                <a:spcPct val="200000"/>
              </a:lnSpc>
              <a:spcBef>
                <a:spcPts val="4800"/>
              </a:spcBef>
              <a:buClr>
                <a:srgbClr val="000000"/>
              </a:buClr>
              <a:buFont typeface="+mj-ea"/>
              <a:buNone/>
            </a:pPr>
            <a:r>
              <a:rPr lang="en-US" altLang="zh-CN" dirty="0">
                <a:latin typeface="华文细黑" panose="02010600040101010101" pitchFamily="2" charset="-122"/>
                <a:ea typeface="华文细黑" panose="02010600040101010101" pitchFamily="2" charset="-122"/>
              </a:rPr>
              <a:t>2</a:t>
            </a:r>
            <a:r>
              <a:rPr lang="zh-CN" altLang="en-US" dirty="0">
                <a:latin typeface="华文细黑" panose="02010600040101010101" pitchFamily="2" charset="-122"/>
                <a:ea typeface="华文细黑" panose="02010600040101010101" pitchFamily="2" charset="-122"/>
              </a:rPr>
              <a:t>、存取速度</a:t>
            </a:r>
            <a:endParaRPr lang="zh-CN" altLang="en-US" dirty="0">
              <a:latin typeface="华文细黑" panose="02010600040101010101" pitchFamily="2" charset="-122"/>
              <a:ea typeface="华文细黑" panose="02010600040101010101" pitchFamily="2" charset="-122"/>
            </a:endParaRPr>
          </a:p>
          <a:p>
            <a:pPr marL="0" indent="0" eaLnBrk="1" hangingPunct="1">
              <a:lnSpc>
                <a:spcPct val="150000"/>
              </a:lnSpc>
              <a:spcBef>
                <a:spcPts val="5400"/>
              </a:spcBef>
              <a:buClr>
                <a:srgbClr val="000000"/>
              </a:buClr>
              <a:buFont typeface="+mj-ea"/>
              <a:buNone/>
            </a:pPr>
            <a:r>
              <a:rPr lang="en-US" altLang="zh-CN" dirty="0">
                <a:latin typeface="华文细黑" panose="02010600040101010101" pitchFamily="2" charset="-122"/>
                <a:ea typeface="华文细黑" panose="02010600040101010101" pitchFamily="2" charset="-122"/>
              </a:rPr>
              <a:t>3</a:t>
            </a:r>
            <a:r>
              <a:rPr lang="zh-CN" altLang="en-US" dirty="0">
                <a:latin typeface="华文细黑" panose="02010600040101010101" pitchFamily="2" charset="-122"/>
                <a:ea typeface="华文细黑" panose="02010600040101010101" pitchFamily="2" charset="-122"/>
              </a:rPr>
              <a:t>、功耗</a:t>
            </a:r>
            <a:endParaRPr lang="zh-CN" altLang="en-US" sz="3200" dirty="0">
              <a:latin typeface="华文细黑" panose="02010600040101010101" pitchFamily="2" charset="-122"/>
              <a:ea typeface="华文细黑" panose="02010600040101010101" pitchFamily="2" charset="-122"/>
            </a:endParaRPr>
          </a:p>
          <a:p>
            <a:pPr marL="0" indent="0" eaLnBrk="1" hangingPunct="1">
              <a:lnSpc>
                <a:spcPct val="150000"/>
              </a:lnSpc>
              <a:spcBef>
                <a:spcPts val="0"/>
              </a:spcBef>
              <a:buClr>
                <a:srgbClr val="000000"/>
              </a:buClr>
              <a:buFont typeface="+mj-ea"/>
              <a:buNone/>
            </a:pPr>
            <a:r>
              <a:rPr lang="en-US" altLang="zh-CN" dirty="0">
                <a:latin typeface="华文细黑" panose="02010600040101010101" pitchFamily="2" charset="-122"/>
                <a:ea typeface="华文细黑" panose="02010600040101010101" pitchFamily="2" charset="-122"/>
              </a:rPr>
              <a:t>4</a:t>
            </a:r>
            <a:r>
              <a:rPr lang="zh-CN" altLang="en-US" dirty="0">
                <a:latin typeface="华文细黑" panose="02010600040101010101" pitchFamily="2" charset="-122"/>
                <a:ea typeface="华文细黑" panose="02010600040101010101" pitchFamily="2" charset="-122"/>
              </a:rPr>
              <a:t>、可靠性</a:t>
            </a:r>
            <a:r>
              <a:rPr lang="zh-CN" altLang="en-US" sz="3200" dirty="0">
                <a:latin typeface="华文细黑" panose="02010600040101010101" pitchFamily="2" charset="-122"/>
                <a:ea typeface="华文细黑" panose="02010600040101010101" pitchFamily="2" charset="-122"/>
              </a:rPr>
              <a:t> </a:t>
            </a:r>
            <a:endParaRPr lang="zh-CN" altLang="en-US" sz="3200" dirty="0">
              <a:latin typeface="华文细黑" panose="02010600040101010101" pitchFamily="2" charset="-122"/>
              <a:ea typeface="华文细黑" panose="02010600040101010101" pitchFamily="2" charset="-122"/>
            </a:endParaRPr>
          </a:p>
          <a:p>
            <a:pPr marL="0" indent="0" eaLnBrk="1" hangingPunct="1">
              <a:spcBef>
                <a:spcPct val="40000"/>
              </a:spcBef>
              <a:buClr>
                <a:srgbClr val="000000"/>
              </a:buClr>
              <a:buFont typeface="+mj-ea"/>
              <a:buNone/>
            </a:pPr>
            <a:r>
              <a:rPr lang="en-US" altLang="zh-CN" dirty="0">
                <a:latin typeface="华文细黑" panose="02010600040101010101" pitchFamily="2" charset="-122"/>
                <a:ea typeface="华文细黑" panose="02010600040101010101" pitchFamily="2" charset="-122"/>
              </a:rPr>
              <a:t>5</a:t>
            </a:r>
            <a:r>
              <a:rPr lang="zh-CN" altLang="en-US" dirty="0">
                <a:latin typeface="华文细黑" panose="02010600040101010101" pitchFamily="2" charset="-122"/>
                <a:ea typeface="华文细黑" panose="02010600040101010101" pitchFamily="2" charset="-122"/>
              </a:rPr>
              <a:t>、</a:t>
            </a:r>
            <a:r>
              <a:rPr lang="zh-CN" altLang="zh-CN" dirty="0">
                <a:latin typeface="华文细黑" panose="02010600040101010101" pitchFamily="2" charset="-122"/>
                <a:ea typeface="华文细黑" panose="02010600040101010101" pitchFamily="2" charset="-122"/>
              </a:rPr>
              <a:t>工作电源电压、工作温度范围、可编程存储器的编程次数</a:t>
            </a:r>
            <a:r>
              <a:rPr lang="zh-CN" altLang="en-US" dirty="0">
                <a:latin typeface="华文细黑" panose="02010600040101010101" pitchFamily="2" charset="-122"/>
                <a:ea typeface="华文细黑" panose="02010600040101010101" pitchFamily="2" charset="-122"/>
              </a:rPr>
              <a:t>、成本</a:t>
            </a:r>
            <a:endParaRPr lang="zh-CN" altLang="en-US" dirty="0">
              <a:latin typeface="华文细黑" panose="02010600040101010101" pitchFamily="2" charset="-122"/>
              <a:ea typeface="华文细黑" panose="02010600040101010101" pitchFamily="2" charset="-122"/>
            </a:endParaRPr>
          </a:p>
        </p:txBody>
      </p:sp>
      <p:sp>
        <p:nvSpPr>
          <p:cNvPr id="23557" name="Rectangle 5"/>
          <p:cNvSpPr>
            <a:spLocks noChangeArrowheads="1"/>
          </p:cNvSpPr>
          <p:nvPr/>
        </p:nvSpPr>
        <p:spPr bwMode="auto">
          <a:xfrm>
            <a:off x="1368425" y="1431925"/>
            <a:ext cx="7013575" cy="1116965"/>
          </a:xfrm>
          <a:prstGeom prst="rect">
            <a:avLst/>
          </a:prstGeom>
          <a:noFill/>
          <a:ln w="9525" algn="ctr">
            <a:noFill/>
            <a:miter lim="800000"/>
          </a:ln>
        </p:spPr>
        <p:txBody>
          <a:bodyPr>
            <a:spAutoFit/>
          </a:bodyPr>
          <a:lstStyle/>
          <a:p>
            <a:pPr marL="0" marR="0" lvl="0" indent="0" algn="l" defTabSz="914400" rtl="0" eaLnBrk="1" fontAlgn="base" latinLnBrk="0" hangingPunct="1">
              <a:lnSpc>
                <a:spcPts val="4000"/>
              </a:lnSpc>
              <a:spcBef>
                <a:spcPts val="0"/>
              </a:spcBef>
              <a:spcAft>
                <a:spcPct val="0"/>
              </a:spcAft>
              <a:buClr>
                <a:srgbClr val="B4B9BE"/>
              </a:buClr>
              <a:buSzTx/>
              <a:buFont typeface="Wingdings" panose="05000000000000000000" pitchFamily="2" charset="2"/>
              <a:buNone/>
              <a:tabLst>
                <a:tab pos="448945" algn="l"/>
              </a:tabLst>
              <a:defRPr/>
            </a:pPr>
            <a:r>
              <a:rPr kumimoji="0" lang="zh-CN" altLang="en-US" sz="2800" b="1" i="0" u="none" strike="noStrike" kern="1200" cap="none" spc="0" normalizeH="0" baseline="0" noProof="0" dirty="0">
                <a:ln>
                  <a:noFill/>
                </a:ln>
                <a:solidFill>
                  <a:schemeClr val="tx1"/>
                </a:solidFill>
                <a:effectLst/>
                <a:uLnTx/>
                <a:uFillTx/>
                <a:latin typeface="+mn-ea"/>
                <a:ea typeface="+mn-ea"/>
                <a:cs typeface="楷体_GB2312" panose="02010609030101010101" pitchFamily="49" charset="-122"/>
              </a:rPr>
              <a:t>注意存储器的容量以</a:t>
            </a:r>
            <a:r>
              <a:rPr kumimoji="0" lang="zh-CN" altLang="en-US" sz="2800" b="1" i="0" u="none" strike="noStrike" kern="1200" cap="none" spc="0" normalizeH="0" baseline="0" noProof="0" dirty="0">
                <a:ln>
                  <a:noFill/>
                </a:ln>
                <a:solidFill>
                  <a:srgbClr val="FF0000"/>
                </a:solidFill>
                <a:effectLst/>
                <a:uLnTx/>
                <a:uFillTx/>
                <a:latin typeface="+mn-ea"/>
                <a:ea typeface="+mn-ea"/>
                <a:cs typeface="楷体_GB2312" panose="02010609030101010101" pitchFamily="49" charset="-122"/>
              </a:rPr>
              <a:t>字节（</a:t>
            </a:r>
            <a:r>
              <a:rPr kumimoji="0" lang="en-US" altLang="zh-CN" sz="2800" b="1" i="0" u="none" strike="noStrike" kern="1200" cap="none" spc="0" normalizeH="0" baseline="0" noProof="0" dirty="0">
                <a:ln>
                  <a:noFill/>
                </a:ln>
                <a:solidFill>
                  <a:srgbClr val="FF0000"/>
                </a:solidFill>
                <a:effectLst/>
                <a:uLnTx/>
                <a:uFillTx/>
                <a:latin typeface="+mn-ea"/>
                <a:ea typeface="+mn-ea"/>
                <a:cs typeface="楷体_GB2312" panose="02010609030101010101" pitchFamily="49" charset="-122"/>
              </a:rPr>
              <a:t>B</a:t>
            </a:r>
            <a:r>
              <a:rPr kumimoji="0" lang="zh-CN" altLang="en-US" sz="2800" b="1" i="0" u="none" strike="noStrike" kern="1200" cap="none" spc="0" normalizeH="0" baseline="0" noProof="0" dirty="0">
                <a:ln>
                  <a:noFill/>
                </a:ln>
                <a:solidFill>
                  <a:srgbClr val="FF0000"/>
                </a:solidFill>
                <a:effectLst/>
                <a:uLnTx/>
                <a:uFillTx/>
                <a:latin typeface="+mn-ea"/>
                <a:ea typeface="+mn-ea"/>
                <a:cs typeface="楷体_GB2312" panose="02010609030101010101" pitchFamily="49" charset="-122"/>
              </a:rPr>
              <a:t>）</a:t>
            </a:r>
            <a:r>
              <a:rPr kumimoji="0" lang="zh-CN" altLang="en-US" sz="2800" b="1" i="0" u="none" strike="noStrike" kern="1200" cap="none" spc="0" normalizeH="0" baseline="0" noProof="0" dirty="0">
                <a:ln>
                  <a:noFill/>
                </a:ln>
                <a:solidFill>
                  <a:schemeClr val="tx1"/>
                </a:solidFill>
                <a:effectLst/>
                <a:uLnTx/>
                <a:uFillTx/>
                <a:latin typeface="+mn-ea"/>
                <a:ea typeface="+mn-ea"/>
                <a:cs typeface="楷体_GB2312" panose="02010609030101010101" pitchFamily="49" charset="-122"/>
              </a:rPr>
              <a:t>为单位，而存储芯片的容量以</a:t>
            </a:r>
            <a:r>
              <a:rPr kumimoji="0" lang="zh-CN" altLang="en-US" sz="2800" b="1" i="0" u="none" strike="noStrike" kern="1200" cap="none" spc="0" normalizeH="0" baseline="0" noProof="0" dirty="0">
                <a:ln>
                  <a:noFill/>
                </a:ln>
                <a:solidFill>
                  <a:srgbClr val="FF0000"/>
                </a:solidFill>
                <a:effectLst/>
                <a:uLnTx/>
                <a:uFillTx/>
                <a:latin typeface="+mn-ea"/>
                <a:ea typeface="+mn-ea"/>
                <a:cs typeface="楷体_GB2312" panose="02010609030101010101" pitchFamily="49" charset="-122"/>
              </a:rPr>
              <a:t>位（</a:t>
            </a:r>
            <a:r>
              <a:rPr kumimoji="0" lang="en-US" altLang="zh-CN" sz="2800" b="1" i="0" u="none" strike="noStrike" kern="1200" cap="none" spc="0" normalizeH="0" baseline="0" noProof="0" dirty="0">
                <a:ln>
                  <a:noFill/>
                </a:ln>
                <a:solidFill>
                  <a:srgbClr val="FF0000"/>
                </a:solidFill>
                <a:effectLst/>
                <a:uLnTx/>
                <a:uFillTx/>
                <a:latin typeface="+mn-ea"/>
                <a:ea typeface="+mn-ea"/>
                <a:cs typeface="楷体_GB2312" panose="02010609030101010101" pitchFamily="49" charset="-122"/>
              </a:rPr>
              <a:t>b</a:t>
            </a:r>
            <a:r>
              <a:rPr kumimoji="0" lang="zh-CN" altLang="en-US" sz="2800" b="1" i="0" u="none" strike="noStrike" kern="1200" cap="none" spc="0" normalizeH="0" baseline="0" noProof="0" dirty="0">
                <a:ln>
                  <a:noFill/>
                </a:ln>
                <a:solidFill>
                  <a:srgbClr val="FF0000"/>
                </a:solidFill>
                <a:effectLst/>
                <a:uLnTx/>
                <a:uFillTx/>
                <a:latin typeface="+mn-ea"/>
                <a:ea typeface="+mn-ea"/>
                <a:cs typeface="楷体_GB2312" panose="02010609030101010101" pitchFamily="49" charset="-122"/>
              </a:rPr>
              <a:t>）</a:t>
            </a:r>
            <a:r>
              <a:rPr kumimoji="0" lang="zh-CN" altLang="en-US" sz="2800" b="1" i="0" u="none" strike="noStrike" kern="1200" cap="none" spc="0" normalizeH="0" baseline="0" noProof="0" dirty="0">
                <a:ln>
                  <a:noFill/>
                </a:ln>
                <a:solidFill>
                  <a:schemeClr val="tx1"/>
                </a:solidFill>
                <a:effectLst/>
                <a:uLnTx/>
                <a:uFillTx/>
                <a:latin typeface="+mn-ea"/>
                <a:ea typeface="+mn-ea"/>
                <a:cs typeface="楷体_GB2312" panose="02010609030101010101" pitchFamily="49" charset="-122"/>
              </a:rPr>
              <a:t>为单位。</a:t>
            </a:r>
            <a:endParaRPr kumimoji="0" lang="zh-CN" altLang="en-US" sz="2800" b="1" i="0" u="none" strike="noStrike" kern="1200" cap="none" spc="0" normalizeH="0" baseline="0" noProof="0" dirty="0">
              <a:ln>
                <a:noFill/>
              </a:ln>
              <a:solidFill>
                <a:schemeClr val="tx1"/>
              </a:solidFill>
              <a:effectLst/>
              <a:uLnTx/>
              <a:uFillTx/>
              <a:latin typeface="+mn-ea"/>
              <a:ea typeface="+mn-ea"/>
              <a:cs typeface="楷体_GB2312" panose="02010609030101010101" pitchFamily="49" charset="-122"/>
            </a:endParaRPr>
          </a:p>
        </p:txBody>
      </p:sp>
      <p:sp>
        <p:nvSpPr>
          <p:cNvPr id="23558" name="Rectangle 6"/>
          <p:cNvSpPr>
            <a:spLocks noChangeArrowheads="1"/>
          </p:cNvSpPr>
          <p:nvPr/>
        </p:nvSpPr>
        <p:spPr bwMode="auto">
          <a:xfrm>
            <a:off x="1478598" y="2976880"/>
            <a:ext cx="7405688" cy="1437640"/>
          </a:xfrm>
          <a:prstGeom prst="rect">
            <a:avLst/>
          </a:prstGeom>
          <a:noFill/>
          <a:ln w="9525" algn="ctr">
            <a:noFill/>
            <a:miter lim="800000"/>
          </a:ln>
        </p:spPr>
        <p:txBody>
          <a:bodyPr>
            <a:spAutoFit/>
          </a:bodyPr>
          <a:lstStyle/>
          <a:p>
            <a:pPr marL="0" marR="0" lvl="0" indent="0" algn="l" defTabSz="914400" rtl="0" eaLnBrk="1" fontAlgn="base" latinLnBrk="0" hangingPunct="1">
              <a:lnSpc>
                <a:spcPts val="35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uLnTx/>
                <a:uFillTx/>
                <a:latin typeface="+mn-ea"/>
                <a:ea typeface="+mn-ea"/>
                <a:cs typeface="楷体_GB2312" panose="02010609030101010101" pitchFamily="49" charset="-122"/>
              </a:rPr>
              <a:t>即存取时间，以</a:t>
            </a:r>
            <a:r>
              <a:rPr kumimoji="0" lang="en-US" altLang="zh-CN" sz="2800" b="1" i="0" u="none" strike="noStrike" kern="1200" cap="none" spc="0" normalizeH="0" baseline="0" noProof="0" dirty="0">
                <a:ln>
                  <a:noFill/>
                </a:ln>
                <a:solidFill>
                  <a:srgbClr val="FF0000"/>
                </a:solidFill>
                <a:effectLst/>
                <a:uLnTx/>
                <a:uFillTx/>
                <a:latin typeface="+mn-ea"/>
                <a:ea typeface="+mn-ea"/>
                <a:cs typeface="楷体_GB2312" panose="02010609030101010101" pitchFamily="49" charset="-122"/>
              </a:rPr>
              <a:t>ns</a:t>
            </a:r>
            <a:r>
              <a:rPr kumimoji="0" lang="zh-CN" altLang="en-US" sz="2800" b="1" i="0" u="none" strike="noStrike" kern="1200" cap="none" spc="0" normalizeH="0" baseline="0" noProof="0" dirty="0">
                <a:ln>
                  <a:noFill/>
                </a:ln>
                <a:solidFill>
                  <a:schemeClr val="tx1"/>
                </a:solidFill>
                <a:effectLst/>
                <a:uLnTx/>
                <a:uFillTx/>
                <a:latin typeface="+mn-ea"/>
                <a:ea typeface="+mn-ea"/>
                <a:cs typeface="楷体_GB2312" panose="02010609030101010101" pitchFamily="49" charset="-122"/>
              </a:rPr>
              <a:t>为单位，也可用存取时间</a:t>
            </a:r>
            <a:r>
              <a:rPr kumimoji="0" lang="en-US" altLang="zh-CN" sz="2800" b="1" i="0" u="none" strike="noStrike" kern="1200" cap="none" spc="0" normalizeH="0" baseline="0" noProof="0" dirty="0">
                <a:ln>
                  <a:noFill/>
                </a:ln>
                <a:solidFill>
                  <a:schemeClr val="tx1"/>
                </a:solidFill>
                <a:effectLst/>
                <a:uLnTx/>
                <a:uFillTx/>
                <a:latin typeface="+mn-ea"/>
                <a:ea typeface="+mn-ea"/>
                <a:cs typeface="楷体_GB2312" panose="02010609030101010101" pitchFamily="49" charset="-122"/>
              </a:rPr>
              <a:t>Ta</a:t>
            </a:r>
            <a:r>
              <a:rPr kumimoji="0" lang="zh-CN" altLang="en-US" sz="2800" b="1" i="0" u="none" strike="noStrike" kern="1200" cap="none" spc="0" normalizeH="0" baseline="0" noProof="0" dirty="0">
                <a:ln>
                  <a:noFill/>
                </a:ln>
                <a:solidFill>
                  <a:schemeClr val="tx1"/>
                </a:solidFill>
                <a:effectLst/>
                <a:uLnTx/>
                <a:uFillTx/>
                <a:latin typeface="+mn-ea"/>
                <a:ea typeface="+mn-ea"/>
                <a:cs typeface="楷体_GB2312" panose="02010609030101010101" pitchFamily="49" charset="-122"/>
              </a:rPr>
              <a:t>、存取周期</a:t>
            </a:r>
            <a:r>
              <a:rPr kumimoji="0" lang="en-US" altLang="zh-CN" sz="2800" b="1" i="0" u="none" strike="noStrike" kern="1200" cap="none" spc="0" normalizeH="0" baseline="0" noProof="0" dirty="0">
                <a:ln>
                  <a:noFill/>
                </a:ln>
                <a:solidFill>
                  <a:schemeClr val="tx1"/>
                </a:solidFill>
                <a:effectLst/>
                <a:uLnTx/>
                <a:uFillTx/>
                <a:latin typeface="+mn-ea"/>
                <a:ea typeface="+mn-ea"/>
                <a:cs typeface="楷体_GB2312" panose="02010609030101010101" pitchFamily="49" charset="-122"/>
              </a:rPr>
              <a:t>Tm</a:t>
            </a:r>
            <a:r>
              <a:rPr kumimoji="0" lang="zh-CN" altLang="en-US" sz="2800" b="1" i="0" u="none" strike="noStrike" kern="1200" cap="none" spc="0" normalizeH="0" baseline="0" noProof="0" dirty="0">
                <a:ln>
                  <a:noFill/>
                </a:ln>
                <a:solidFill>
                  <a:schemeClr val="tx1"/>
                </a:solidFill>
                <a:effectLst/>
                <a:uLnTx/>
                <a:uFillTx/>
                <a:latin typeface="+mn-ea"/>
                <a:ea typeface="+mn-ea"/>
                <a:cs typeface="楷体_GB2312" panose="02010609030101010101" pitchFamily="49" charset="-122"/>
              </a:rPr>
              <a:t>和存储器带宽</a:t>
            </a:r>
            <a:r>
              <a:rPr kumimoji="0" lang="en-US" altLang="zh-CN" sz="2800" b="1" i="0" u="none" strike="noStrike" kern="1200" cap="none" spc="0" normalizeH="0" baseline="0" noProof="0" dirty="0" err="1">
                <a:ln>
                  <a:noFill/>
                </a:ln>
                <a:solidFill>
                  <a:schemeClr val="tx1"/>
                </a:solidFill>
                <a:effectLst/>
                <a:uLnTx/>
                <a:uFillTx/>
                <a:latin typeface="+mn-ea"/>
                <a:ea typeface="+mn-ea"/>
                <a:cs typeface="楷体_GB2312" panose="02010609030101010101" pitchFamily="49" charset="-122"/>
              </a:rPr>
              <a:t>Bm</a:t>
            </a:r>
            <a:r>
              <a:rPr kumimoji="0" lang="zh-CN" altLang="en-US" sz="2800" b="1" i="0" u="none" strike="noStrike" kern="1200" cap="none" spc="0" normalizeH="0" baseline="0" noProof="0" dirty="0">
                <a:ln>
                  <a:noFill/>
                </a:ln>
                <a:solidFill>
                  <a:schemeClr val="tx1"/>
                </a:solidFill>
                <a:effectLst/>
                <a:uLnTx/>
                <a:uFillTx/>
                <a:latin typeface="+mn-ea"/>
                <a:ea typeface="+mn-ea"/>
                <a:cs typeface="楷体_GB2312" panose="02010609030101010101" pitchFamily="49" charset="-122"/>
              </a:rPr>
              <a:t>等表示。</a:t>
            </a:r>
            <a:endParaRPr kumimoji="0" lang="zh-CN" altLang="en-US" sz="2800" b="1" i="0" u="none" strike="noStrike" kern="1200" cap="none" spc="0" normalizeH="0" baseline="0" noProof="0" dirty="0">
              <a:ln>
                <a:noFill/>
              </a:ln>
              <a:solidFill>
                <a:schemeClr val="tx1"/>
              </a:solidFill>
              <a:effectLst/>
              <a:uLnTx/>
              <a:uFillTx/>
              <a:latin typeface="+mn-ea"/>
              <a:ea typeface="+mn-ea"/>
              <a:cs typeface="楷体_GB2312" panose="02010609030101010101" pitchFamily="49" charset="-122"/>
            </a:endParaRPr>
          </a:p>
          <a:p>
            <a:pPr marL="0" marR="0" lvl="0" indent="0" algn="l" defTabSz="914400" rtl="0" eaLnBrk="1" fontAlgn="base" latinLnBrk="0" hangingPunct="1">
              <a:lnSpc>
                <a:spcPts val="3500"/>
              </a:lnSpc>
              <a:spcBef>
                <a:spcPct val="0"/>
              </a:spcBef>
              <a:spcAft>
                <a:spcPct val="0"/>
              </a:spcAft>
              <a:buClrTx/>
              <a:buSzTx/>
              <a:buFontTx/>
              <a:buNone/>
              <a:defRPr/>
            </a:pPr>
            <a:endParaRPr kumimoji="0" lang="zh-CN" altLang="en-US" sz="2800" b="1" i="0" u="none" strike="noStrike" kern="1200" cap="none" spc="0" normalizeH="0" baseline="0" noProof="0" dirty="0">
              <a:ln>
                <a:noFill/>
              </a:ln>
              <a:solidFill>
                <a:schemeClr val="tx1"/>
              </a:solidFill>
              <a:effectLst/>
              <a:uLnTx/>
              <a:uFillTx/>
              <a:latin typeface="+mn-ea"/>
              <a:ea typeface="+mn-ea"/>
              <a:cs typeface="楷体_GB2312" panose="02010609030101010101" pitchFamily="49" charset="-122"/>
            </a:endParaRPr>
          </a:p>
        </p:txBody>
      </p:sp>
      <p:sp>
        <p:nvSpPr>
          <p:cNvPr id="23559" name="Rectangle 7"/>
          <p:cNvSpPr>
            <a:spLocks noChangeArrowheads="1"/>
          </p:cNvSpPr>
          <p:nvPr/>
        </p:nvSpPr>
        <p:spPr bwMode="auto">
          <a:xfrm>
            <a:off x="2895600" y="4973662"/>
            <a:ext cx="4852988" cy="523875"/>
          </a:xfrm>
          <a:prstGeom prst="rect">
            <a:avLst/>
          </a:prstGeom>
          <a:noFill/>
          <a:ln w="9525" algn="ctr">
            <a:noFill/>
            <a:miter lim="800000"/>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uLnTx/>
                <a:uFillTx/>
                <a:latin typeface="+mn-ea"/>
                <a:ea typeface="+mn-ea"/>
                <a:cs typeface="楷体_GB2312" panose="02010609030101010101" pitchFamily="49" charset="-122"/>
              </a:rPr>
              <a:t>可用</a:t>
            </a:r>
            <a:r>
              <a:rPr kumimoji="0" lang="zh-CN" altLang="en-US" sz="2800" b="1" i="0" u="none" strike="noStrike" kern="1200" cap="none" spc="0" normalizeH="0" baseline="0" noProof="0" dirty="0">
                <a:ln>
                  <a:noFill/>
                </a:ln>
                <a:solidFill>
                  <a:srgbClr val="FF0000"/>
                </a:solidFill>
                <a:effectLst/>
                <a:uLnTx/>
                <a:uFillTx/>
                <a:latin typeface="+mn-ea"/>
                <a:ea typeface="+mn-ea"/>
                <a:cs typeface="楷体_GB2312" panose="02010609030101010101" pitchFamily="49" charset="-122"/>
              </a:rPr>
              <a:t>平均故障间隔时间</a:t>
            </a:r>
            <a:r>
              <a:rPr kumimoji="0" lang="zh-CN" altLang="en-US" sz="2800" b="1" i="0" u="none" strike="noStrike" kern="1200" cap="none" spc="0" normalizeH="0" baseline="0" noProof="0" dirty="0">
                <a:ln>
                  <a:noFill/>
                </a:ln>
                <a:solidFill>
                  <a:schemeClr val="tx1"/>
                </a:solidFill>
                <a:effectLst/>
                <a:uLnTx/>
                <a:uFillTx/>
                <a:latin typeface="+mn-ea"/>
                <a:ea typeface="+mn-ea"/>
                <a:cs typeface="楷体_GB2312" panose="02010609030101010101" pitchFamily="49" charset="-122"/>
              </a:rPr>
              <a:t>来衡量</a:t>
            </a:r>
            <a:endParaRPr kumimoji="0" lang="zh-CN" altLang="en-US" sz="2800" b="1" i="0" u="none" strike="noStrike" kern="1200" cap="none" spc="0" normalizeH="0" baseline="0" noProof="0" dirty="0">
              <a:ln>
                <a:noFill/>
              </a:ln>
              <a:solidFill>
                <a:schemeClr val="tx1"/>
              </a:solidFill>
              <a:effectLst/>
              <a:uLnTx/>
              <a:uFillTx/>
              <a:latin typeface="+mn-ea"/>
              <a:ea typeface="+mn-ea"/>
              <a:cs typeface="楷体_GB2312" panose="02010609030101010101" pitchFamily="49" charset="-122"/>
            </a:endParaRPr>
          </a:p>
        </p:txBody>
      </p:sp>
      <p:sp>
        <p:nvSpPr>
          <p:cNvPr id="23560" name="Rectangle 8"/>
          <p:cNvSpPr>
            <a:spLocks noChangeArrowheads="1"/>
          </p:cNvSpPr>
          <p:nvPr/>
        </p:nvSpPr>
        <p:spPr bwMode="auto">
          <a:xfrm>
            <a:off x="2371725" y="4086860"/>
            <a:ext cx="4943475" cy="523875"/>
          </a:xfrm>
          <a:prstGeom prst="rect">
            <a:avLst/>
          </a:prstGeom>
          <a:noFill/>
          <a:ln w="9525" algn="ctr">
            <a:noFill/>
            <a:miter lim="800000"/>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uLnTx/>
                <a:uFillTx/>
                <a:latin typeface="+mn-ea"/>
                <a:ea typeface="+mn-ea"/>
                <a:cs typeface="楷体_GB2312" panose="02010609030101010101" pitchFamily="49" charset="-122"/>
              </a:rPr>
              <a:t>以</a:t>
            </a:r>
            <a:r>
              <a:rPr kumimoji="0" lang="en-US" altLang="zh-CN" sz="2800" b="1" i="0" u="none" strike="noStrike" kern="1200" cap="none" spc="0" normalizeH="0" baseline="0" noProof="0" dirty="0" err="1">
                <a:ln>
                  <a:noFill/>
                </a:ln>
                <a:solidFill>
                  <a:srgbClr val="FF0000"/>
                </a:solidFill>
                <a:effectLst/>
                <a:uLnTx/>
                <a:uFillTx/>
                <a:latin typeface="+mn-ea"/>
                <a:ea typeface="+mn-ea"/>
                <a:cs typeface="楷体_GB2312" panose="02010609030101010101" pitchFamily="49" charset="-122"/>
              </a:rPr>
              <a:t>mW</a:t>
            </a:r>
            <a:r>
              <a:rPr kumimoji="0" lang="en-US" altLang="zh-CN" sz="2800" b="1" i="0" u="none" strike="noStrike" kern="1200" cap="none" spc="0" normalizeH="0" baseline="0" noProof="0" dirty="0">
                <a:ln>
                  <a:noFill/>
                </a:ln>
                <a:solidFill>
                  <a:srgbClr val="FF0000"/>
                </a:solidFill>
                <a:effectLst/>
                <a:uLnTx/>
                <a:uFillTx/>
                <a:latin typeface="+mn-ea"/>
                <a:ea typeface="+mn-ea"/>
                <a:cs typeface="楷体_GB2312" panose="02010609030101010101" pitchFamily="49" charset="-122"/>
              </a:rPr>
              <a:t>/</a:t>
            </a:r>
            <a:r>
              <a:rPr kumimoji="0" lang="zh-CN" altLang="en-US" sz="2800" b="1" i="0" u="none" strike="noStrike" kern="1200" cap="none" spc="0" normalizeH="0" baseline="0" noProof="0" dirty="0">
                <a:ln>
                  <a:noFill/>
                </a:ln>
                <a:solidFill>
                  <a:srgbClr val="FF0000"/>
                </a:solidFill>
                <a:effectLst/>
                <a:uLnTx/>
                <a:uFillTx/>
                <a:latin typeface="+mn-ea"/>
                <a:ea typeface="+mn-ea"/>
                <a:cs typeface="楷体_GB2312" panose="02010609030101010101" pitchFamily="49" charset="-122"/>
              </a:rPr>
              <a:t>芯片</a:t>
            </a:r>
            <a:r>
              <a:rPr kumimoji="0" lang="zh-CN" altLang="en-US" sz="2800" b="1" i="0" u="none" strike="noStrike" kern="1200" cap="none" spc="0" normalizeH="0" baseline="0" noProof="0" dirty="0">
                <a:ln>
                  <a:noFill/>
                </a:ln>
                <a:solidFill>
                  <a:schemeClr val="tx1"/>
                </a:solidFill>
                <a:effectLst/>
                <a:uLnTx/>
                <a:uFillTx/>
                <a:latin typeface="+mn-ea"/>
                <a:ea typeface="+mn-ea"/>
                <a:cs typeface="楷体_GB2312" panose="02010609030101010101" pitchFamily="49" charset="-122"/>
              </a:rPr>
              <a:t>或</a:t>
            </a:r>
            <a:r>
              <a:rPr kumimoji="0" lang="en-US" altLang="zh-CN" sz="2800" b="1" i="0" u="none" strike="noStrike" kern="1200" cap="none" spc="0" normalizeH="0" baseline="0" noProof="0" dirty="0">
                <a:ln>
                  <a:noFill/>
                </a:ln>
                <a:solidFill>
                  <a:srgbClr val="FF0000"/>
                </a:solidFill>
                <a:effectLst/>
                <a:uLnTx/>
                <a:uFillTx/>
                <a:latin typeface="+mn-ea"/>
                <a:ea typeface="+mn-ea"/>
                <a:cs typeface="Times New Roman" panose="02020603050405020304" pitchFamily="18" charset="0"/>
              </a:rPr>
              <a:t>µ</a:t>
            </a:r>
            <a:r>
              <a:rPr kumimoji="0" lang="en-US" altLang="zh-CN" sz="2800" b="1" i="0" u="none" strike="noStrike" kern="1200" cap="none" spc="0" normalizeH="0" baseline="0" noProof="0" dirty="0">
                <a:ln>
                  <a:noFill/>
                </a:ln>
                <a:solidFill>
                  <a:srgbClr val="FF0000"/>
                </a:solidFill>
                <a:effectLst/>
                <a:uLnTx/>
                <a:uFillTx/>
                <a:latin typeface="+mn-ea"/>
                <a:ea typeface="+mn-ea"/>
                <a:cs typeface="楷体_GB2312" panose="02010609030101010101" pitchFamily="49" charset="-122"/>
              </a:rPr>
              <a:t>W/</a:t>
            </a:r>
            <a:r>
              <a:rPr kumimoji="0" lang="zh-CN" altLang="en-US" sz="2800" b="1" i="0" u="none" strike="noStrike" kern="1200" cap="none" spc="0" normalizeH="0" baseline="0" noProof="0" dirty="0">
                <a:ln>
                  <a:noFill/>
                </a:ln>
                <a:solidFill>
                  <a:srgbClr val="FF0000"/>
                </a:solidFill>
                <a:effectLst/>
                <a:uLnTx/>
                <a:uFillTx/>
                <a:latin typeface="+mn-ea"/>
                <a:ea typeface="+mn-ea"/>
                <a:cs typeface="楷体_GB2312" panose="02010609030101010101" pitchFamily="49" charset="-122"/>
              </a:rPr>
              <a:t>单元</a:t>
            </a:r>
            <a:r>
              <a:rPr kumimoji="0" lang="zh-CN" altLang="en-US" sz="2800" b="1" i="0" u="none" strike="noStrike" kern="1200" cap="none" spc="0" normalizeH="0" baseline="0" noProof="0" dirty="0">
                <a:ln>
                  <a:noFill/>
                </a:ln>
                <a:solidFill>
                  <a:schemeClr val="tx1"/>
                </a:solidFill>
                <a:effectLst/>
                <a:uLnTx/>
                <a:uFillTx/>
                <a:latin typeface="+mn-ea"/>
                <a:ea typeface="+mn-ea"/>
                <a:cs typeface="楷体_GB2312" panose="02010609030101010101" pitchFamily="49" charset="-122"/>
              </a:rPr>
              <a:t>为单位</a:t>
            </a:r>
            <a:endParaRPr kumimoji="0" lang="zh-CN" altLang="en-US" sz="2800" b="1" i="0" u="none" strike="noStrike" kern="1200" cap="none" spc="0" normalizeH="0" baseline="0" noProof="0" dirty="0">
              <a:ln>
                <a:noFill/>
              </a:ln>
              <a:solidFill>
                <a:schemeClr val="tx1"/>
              </a:solidFill>
              <a:effectLst/>
              <a:uLnTx/>
              <a:uFillTx/>
              <a:latin typeface="+mn-ea"/>
              <a:ea typeface="+mn-ea"/>
              <a:cs typeface="楷体_GB2312" panose="02010609030101010101" pitchFamily="49" charset="-122"/>
            </a:endParaRPr>
          </a:p>
        </p:txBody>
      </p:sp>
      <p:sp>
        <p:nvSpPr>
          <p:cNvPr id="11" name="日期占位符 3"/>
          <p:cNvSpPr txBox="1">
            <a:spLocks noGrp="1"/>
          </p:cNvSpPr>
          <p:nvPr>
            <p:ph type="dt" sz="half" idx="12"/>
          </p:nvPr>
        </p:nvSpPr>
        <p:spPr bwMode="auto"/>
        <p:txBody>
          <a:bodyPr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12" name="灯片编号占位符 4"/>
          <p:cNvSpPr txBox="1">
            <a:spLocks noGrp="1"/>
          </p:cNvSpPr>
          <p:nvPr>
            <p:ph type="sldNum" sz="quarter" idx="13"/>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13" name="页脚占位符 5"/>
          <p:cNvSpPr txBox="1">
            <a:spLocks noGrp="1"/>
          </p:cNvSpPr>
          <p:nvPr>
            <p:ph type="ftr" sz="quarter" idx="14"/>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555"/>
                                        </p:tgtEl>
                                        <p:attrNameLst>
                                          <p:attrName>style.visibility</p:attrName>
                                        </p:attrNameLst>
                                      </p:cBhvr>
                                      <p:to>
                                        <p:strVal val="visible"/>
                                      </p:to>
                                    </p:set>
                                    <p:animEffect transition="in" filter="dissolve">
                                      <p:cBhvr>
                                        <p:cTn id="7" dur="500"/>
                                        <p:tgtEl>
                                          <p:spTgt spid="2355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557"/>
                                        </p:tgtEl>
                                        <p:attrNameLst>
                                          <p:attrName>style.visibility</p:attrName>
                                        </p:attrNameLst>
                                      </p:cBhvr>
                                      <p:to>
                                        <p:strVal val="visible"/>
                                      </p:to>
                                    </p:set>
                                    <p:animEffect transition="in" filter="dissolve">
                                      <p:cBhvr>
                                        <p:cTn id="12" dur="500"/>
                                        <p:tgtEl>
                                          <p:spTgt spid="2355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3558"/>
                                        </p:tgtEl>
                                        <p:attrNameLst>
                                          <p:attrName>style.visibility</p:attrName>
                                        </p:attrNameLst>
                                      </p:cBhvr>
                                      <p:to>
                                        <p:strVal val="visible"/>
                                      </p:to>
                                    </p:set>
                                    <p:animEffect transition="in" filter="dissolve">
                                      <p:cBhvr>
                                        <p:cTn id="17" dur="500"/>
                                        <p:tgtEl>
                                          <p:spTgt spid="2355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3560"/>
                                        </p:tgtEl>
                                        <p:attrNameLst>
                                          <p:attrName>style.visibility</p:attrName>
                                        </p:attrNameLst>
                                      </p:cBhvr>
                                      <p:to>
                                        <p:strVal val="visible"/>
                                      </p:to>
                                    </p:set>
                                    <p:animEffect transition="in" filter="dissolve">
                                      <p:cBhvr>
                                        <p:cTn id="22" dur="500"/>
                                        <p:tgtEl>
                                          <p:spTgt spid="2356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3559"/>
                                        </p:tgtEl>
                                        <p:attrNameLst>
                                          <p:attrName>style.visibility</p:attrName>
                                        </p:attrNameLst>
                                      </p:cBhvr>
                                      <p:to>
                                        <p:strVal val="visible"/>
                                      </p:to>
                                    </p:set>
                                    <p:animEffect transition="in" filter="dissolve">
                                      <p:cBhvr>
                                        <p:cTn id="27" dur="500"/>
                                        <p:tgtEl>
                                          <p:spTgt spid="23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p:bldP spid="23557" grpId="0"/>
      <p:bldP spid="23558" grpId="0"/>
      <p:bldP spid="23559" grpId="0"/>
      <p:bldP spid="2356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dt" sz="half" idx="10"/>
          </p:nvPr>
        </p:nvSpPr>
        <p:spPr>
          <a:xfrm>
            <a:off x="457200" y="0"/>
            <a:ext cx="8410575" cy="828675"/>
          </a:xfrm>
        </p:spPr>
        <p:txBody>
          <a:bodyPr vert="horz" wrap="square" lIns="91440" tIns="45720" rIns="91440" bIns="45720" numCol="1" anchor="ctr" anchorCtr="0" compatLnSpc="1"/>
          <a:lstStyle/>
          <a:p>
            <a:pPr marL="342900" indent="-342900"/>
            <a:r>
              <a:rPr lang="zh-CN" altLang="en-US" sz="3200" dirty="0">
                <a:solidFill>
                  <a:schemeClr val="tx1"/>
                </a:solidFill>
                <a:latin typeface="Comic Sans MS" panose="030F0702030302020204" pitchFamily="66" charset="0"/>
                <a:ea typeface="隶书" panose="02010509060101010101" pitchFamily="49" charset="-122"/>
              </a:rPr>
              <a:t>存储器分层结构</a:t>
            </a:r>
            <a:endParaRPr lang="zh-CN" altLang="en-US" sz="3200" dirty="0">
              <a:solidFill>
                <a:schemeClr val="tx1"/>
              </a:solidFill>
              <a:latin typeface="Comic Sans MS" panose="030F0702030302020204" pitchFamily="66" charset="0"/>
              <a:ea typeface="隶书" panose="02010509060101010101" pitchFamily="49" charset="-122"/>
            </a:endParaRPr>
          </a:p>
        </p:txBody>
      </p:sp>
      <p:sp>
        <p:nvSpPr>
          <p:cNvPr id="3" name="灯片编号占位符 2"/>
          <p:cNvSpPr>
            <a:spLocks noGrp="1"/>
          </p:cNvSpPr>
          <p:nvPr>
            <p:ph type="sldNum" sz="quarter" idx="11"/>
          </p:nvPr>
        </p:nvSpPr>
        <p:spPr>
          <a:xfrm>
            <a:off x="2438400" y="914400"/>
            <a:ext cx="6477000" cy="5667375"/>
          </a:xfrm>
          <a:ln>
            <a:noFill/>
            <a:miter/>
          </a:ln>
        </p:spPr>
        <p:txBody>
          <a:bodyPr vert="horz" wrap="square" lIns="0" tIns="0" rIns="0" bIns="0" anchor="t"/>
          <a:lstStyle/>
          <a:p>
            <a:pPr algn="l">
              <a:lnSpc>
                <a:spcPct val="120000"/>
              </a:lnSpc>
              <a:spcBef>
                <a:spcPts val="1200"/>
              </a:spcBef>
              <a:buFont typeface="隶书" panose="02010509060101010101" pitchFamily="49" charset="-122"/>
              <a:buAutoNum type="ea1ChsPlain"/>
            </a:pPr>
            <a:r>
              <a:rPr lang="en-US" altLang="zh-CN" sz="2800" dirty="0">
                <a:solidFill>
                  <a:schemeClr val="tx1"/>
                </a:solidFill>
                <a:latin typeface="华文楷体" panose="02010600040101010101" pitchFamily="2" charset="-122"/>
              </a:rPr>
              <a:t>.</a:t>
            </a:r>
            <a:r>
              <a:rPr lang="zh-CN" altLang="en-US" sz="2400" dirty="0">
                <a:solidFill>
                  <a:schemeClr val="tx1"/>
                </a:solidFill>
                <a:latin typeface="华文楷体" panose="02010600040101010101" pitchFamily="2" charset="-122"/>
              </a:rPr>
              <a:t>设计目标</a:t>
            </a:r>
            <a:endParaRPr lang="en-US" altLang="zh-CN" sz="2400">
              <a:latin typeface="华文楷体" panose="02010600040101010101" pitchFamily="2" charset="-122"/>
            </a:endParaRPr>
          </a:p>
          <a:p>
            <a:pPr algn="l">
              <a:lnSpc>
                <a:spcPct val="120000"/>
              </a:lnSpc>
              <a:spcBef>
                <a:spcPts val="1200"/>
              </a:spcBef>
              <a:buFont typeface="隶书" panose="02010509060101010101" pitchFamily="49" charset="-122"/>
              <a:buNone/>
            </a:pPr>
            <a:r>
              <a:rPr lang="zh-CN" altLang="en-US" sz="2400" dirty="0">
                <a:solidFill>
                  <a:schemeClr val="tx1"/>
                </a:solidFill>
                <a:latin typeface="宋体" panose="02010600030101010101" pitchFamily="2" charset="-122"/>
                <a:cs typeface="宋体" panose="02010600030101010101" pitchFamily="2" charset="-122"/>
              </a:rPr>
              <a:t>  整个存储系统速度接近</a:t>
            </a:r>
            <a:r>
              <a:rPr lang="en-US" altLang="en-US" sz="2400">
                <a:solidFill>
                  <a:schemeClr val="tx1"/>
                </a:solidFill>
                <a:latin typeface="宋体" panose="02010600030101010101" pitchFamily="2" charset="-122"/>
                <a:cs typeface="宋体" panose="02010600030101010101" pitchFamily="2" charset="-122"/>
              </a:rPr>
              <a:t>M1</a:t>
            </a:r>
            <a:r>
              <a:rPr lang="zh-CN" altLang="en-US" sz="2400" dirty="0">
                <a:solidFill>
                  <a:schemeClr val="tx1"/>
                </a:solidFill>
                <a:latin typeface="宋体" panose="02010600030101010101" pitchFamily="2" charset="-122"/>
                <a:cs typeface="宋体" panose="02010600030101010101" pitchFamily="2" charset="-122"/>
              </a:rPr>
              <a:t>而价格和容量接近</a:t>
            </a:r>
            <a:r>
              <a:rPr lang="en-US" altLang="en-US" sz="2400" err="1">
                <a:solidFill>
                  <a:schemeClr val="tx1"/>
                </a:solidFill>
                <a:latin typeface="宋体" panose="02010600030101010101" pitchFamily="2" charset="-122"/>
                <a:cs typeface="宋体" panose="02010600030101010101" pitchFamily="2" charset="-122"/>
              </a:rPr>
              <a:t>Mn</a:t>
            </a:r>
            <a:endParaRPr lang="en-US" altLang="zh-CN" sz="2400">
              <a:latin typeface="Corbel" panose="020B0503020204020204" pitchFamily="34" charset="0"/>
              <a:ea typeface="华文细黑" panose="02010600040101010101" pitchFamily="2" charset="-122"/>
            </a:endParaRPr>
          </a:p>
          <a:p>
            <a:pPr algn="l">
              <a:lnSpc>
                <a:spcPct val="120000"/>
              </a:lnSpc>
              <a:spcBef>
                <a:spcPts val="1200"/>
              </a:spcBef>
              <a:buFont typeface="隶书" panose="02010509060101010101" pitchFamily="49" charset="-122"/>
              <a:buNone/>
            </a:pPr>
            <a:r>
              <a:rPr lang="en-US" altLang="zh-CN" sz="2400">
                <a:solidFill>
                  <a:schemeClr val="tx1"/>
                </a:solidFill>
                <a:latin typeface="华文楷体" panose="02010600040101010101" pitchFamily="2" charset="-122"/>
              </a:rPr>
              <a:t>2.</a:t>
            </a:r>
            <a:r>
              <a:rPr lang="zh-CN" altLang="en-US" sz="2400" dirty="0">
                <a:solidFill>
                  <a:schemeClr val="tx1"/>
                </a:solidFill>
                <a:latin typeface="华文楷体" panose="02010600040101010101" pitchFamily="2" charset="-122"/>
              </a:rPr>
              <a:t>操作策略</a:t>
            </a:r>
            <a:endParaRPr lang="zh-CN" altLang="en-US" sz="2400" dirty="0">
              <a:latin typeface="华文楷体" panose="02010600040101010101" pitchFamily="2" charset="-122"/>
            </a:endParaRPr>
          </a:p>
          <a:p>
            <a:pPr algn="l">
              <a:lnSpc>
                <a:spcPct val="120000"/>
              </a:lnSpc>
              <a:spcBef>
                <a:spcPts val="1200"/>
              </a:spcBef>
              <a:buClr>
                <a:srgbClr val="0033CC"/>
              </a:buClr>
              <a:buFont typeface="Wingdings" panose="05000000000000000000" pitchFamily="2" charset="2"/>
              <a:buChar char="ü"/>
            </a:pPr>
            <a:r>
              <a:rPr lang="zh-CN" altLang="en-US" sz="2400" dirty="0">
                <a:solidFill>
                  <a:srgbClr val="FF0000"/>
                </a:solidFill>
                <a:latin typeface="华文细黑" panose="02010600040101010101" pitchFamily="2" charset="-122"/>
                <a:ea typeface="华文细黑" panose="02010600040101010101" pitchFamily="2" charset="-122"/>
              </a:rPr>
              <a:t>映像规则：</a:t>
            </a:r>
            <a:r>
              <a:rPr lang="zh-CN" altLang="en-US" sz="2400" dirty="0">
                <a:solidFill>
                  <a:schemeClr val="tx1"/>
                </a:solidFill>
                <a:latin typeface="宋体" panose="02010600030101010101" pitchFamily="2" charset="-122"/>
              </a:rPr>
              <a:t>用于确定一个新的块（页）被调入本级存储器时应放在什么位置上。</a:t>
            </a:r>
            <a:endParaRPr lang="zh-CN" altLang="en-US" sz="2400" dirty="0">
              <a:latin typeface="华文细黑" panose="02010600040101010101" pitchFamily="2" charset="-122"/>
              <a:ea typeface="华文细黑" panose="02010600040101010101" pitchFamily="2" charset="-122"/>
            </a:endParaRPr>
          </a:p>
          <a:p>
            <a:pPr algn="l">
              <a:lnSpc>
                <a:spcPct val="120000"/>
              </a:lnSpc>
              <a:spcBef>
                <a:spcPts val="1200"/>
              </a:spcBef>
              <a:buClr>
                <a:srgbClr val="0033CC"/>
              </a:buClr>
              <a:buFont typeface="Wingdings" panose="05000000000000000000" pitchFamily="2" charset="2"/>
              <a:buChar char="ü"/>
            </a:pPr>
            <a:r>
              <a:rPr lang="zh-CN" altLang="en-US" sz="2400" dirty="0">
                <a:solidFill>
                  <a:srgbClr val="FF0000"/>
                </a:solidFill>
                <a:latin typeface="华文细黑" panose="02010600040101010101" pitchFamily="2" charset="-122"/>
                <a:ea typeface="华文细黑" panose="02010600040101010101" pitchFamily="2" charset="-122"/>
              </a:rPr>
              <a:t>查找规则：</a:t>
            </a:r>
            <a:r>
              <a:rPr lang="zh-CN" altLang="en-US" sz="2400" dirty="0">
                <a:solidFill>
                  <a:schemeClr val="tx1"/>
                </a:solidFill>
                <a:latin typeface="宋体" panose="02010600030101010101" pitchFamily="2" charset="-122"/>
              </a:rPr>
              <a:t>用于确定需要的块（页）是否存在本级存储器中以及如何查找。</a:t>
            </a:r>
            <a:endParaRPr lang="zh-CN" altLang="en-US" sz="2400" dirty="0">
              <a:latin typeface="华文细黑" panose="02010600040101010101" pitchFamily="2" charset="-122"/>
              <a:ea typeface="华文细黑" panose="02010600040101010101" pitchFamily="2" charset="-122"/>
            </a:endParaRPr>
          </a:p>
          <a:p>
            <a:pPr algn="l">
              <a:lnSpc>
                <a:spcPct val="120000"/>
              </a:lnSpc>
              <a:spcBef>
                <a:spcPts val="1200"/>
              </a:spcBef>
              <a:buClr>
                <a:srgbClr val="0033CC"/>
              </a:buClr>
              <a:buFont typeface="Wingdings" panose="05000000000000000000" pitchFamily="2" charset="2"/>
              <a:buChar char="ü"/>
            </a:pPr>
            <a:r>
              <a:rPr lang="zh-CN" altLang="en-US" sz="2400" dirty="0">
                <a:solidFill>
                  <a:srgbClr val="FF0000"/>
                </a:solidFill>
                <a:latin typeface="华文细黑" panose="02010600040101010101" pitchFamily="2" charset="-122"/>
                <a:ea typeface="华文细黑" panose="02010600040101010101" pitchFamily="2" charset="-122"/>
              </a:rPr>
              <a:t>替换规则：</a:t>
            </a:r>
            <a:r>
              <a:rPr lang="zh-CN" altLang="en-US" sz="2400" dirty="0">
                <a:solidFill>
                  <a:schemeClr val="tx1"/>
                </a:solidFill>
                <a:latin typeface="宋体" panose="02010600030101010101" pitchFamily="2" charset="-122"/>
              </a:rPr>
              <a:t>用于确定本级存储器不命中且已满时应替换哪一块（页）。</a:t>
            </a:r>
            <a:endParaRPr lang="zh-CN" altLang="en-US" sz="2400" dirty="0">
              <a:latin typeface="宋体" panose="02010600030101010101" pitchFamily="2" charset="-122"/>
            </a:endParaRPr>
          </a:p>
          <a:p>
            <a:pPr algn="l">
              <a:lnSpc>
                <a:spcPct val="120000"/>
              </a:lnSpc>
              <a:spcBef>
                <a:spcPts val="1200"/>
              </a:spcBef>
              <a:buClr>
                <a:srgbClr val="0033CC"/>
              </a:buClr>
              <a:buFont typeface="Wingdings" panose="05000000000000000000" pitchFamily="2" charset="2"/>
              <a:buChar char="ü"/>
            </a:pPr>
            <a:r>
              <a:rPr lang="zh-CN" altLang="en-US" sz="2400" dirty="0">
                <a:solidFill>
                  <a:srgbClr val="FF0000"/>
                </a:solidFill>
                <a:latin typeface="华文细黑" panose="02010600040101010101" pitchFamily="2" charset="-122"/>
                <a:ea typeface="华文细黑" panose="02010600040101010101" pitchFamily="2" charset="-122"/>
              </a:rPr>
              <a:t>写规则：</a:t>
            </a:r>
            <a:r>
              <a:rPr lang="zh-CN" altLang="en-US" sz="2400" dirty="0">
                <a:solidFill>
                  <a:schemeClr val="tx1"/>
                </a:solidFill>
                <a:latin typeface="宋体" panose="02010600030101010101" pitchFamily="2" charset="-122"/>
              </a:rPr>
              <a:t>用于确定写数据时应进行的操作。</a:t>
            </a:r>
            <a:endParaRPr lang="zh-CN" altLang="en-US" sz="2400" dirty="0">
              <a:solidFill>
                <a:schemeClr val="tx1"/>
              </a:solidFill>
              <a:latin typeface="宋体" panose="02010600030101010101" pitchFamily="2" charset="-122"/>
            </a:endParaRPr>
          </a:p>
        </p:txBody>
      </p:sp>
      <p:pic>
        <p:nvPicPr>
          <p:cNvPr id="32772" name="Picture 9"/>
          <p:cNvPicPr>
            <a:picLocks noChangeAspect="1"/>
          </p:cNvPicPr>
          <p:nvPr/>
        </p:nvPicPr>
        <p:blipFill>
          <a:blip r:embed="rId1"/>
          <a:stretch>
            <a:fillRect/>
          </a:stretch>
        </p:blipFill>
        <p:spPr>
          <a:xfrm>
            <a:off x="456565" y="1600200"/>
            <a:ext cx="1829435" cy="4389755"/>
          </a:xfrm>
          <a:prstGeom prst="rect">
            <a:avLst/>
          </a:prstGeom>
          <a:noFill/>
          <a:ln w="9525">
            <a:noFill/>
          </a:ln>
        </p:spPr>
      </p:pic>
      <p:sp>
        <p:nvSpPr>
          <p:cNvPr id="6"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7" name="灯片编号占位符 4"/>
          <p:cNvSpPr txBox="1">
            <a:spLocks noGrp="1"/>
          </p:cNvSpPr>
          <p:nvPr>
            <p:ph type="sldNum" sz="quarter" idx="11"/>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8" name="页脚占位符 5"/>
          <p:cNvSpPr txBox="1">
            <a:spLocks noGrp="1"/>
          </p:cNvSpPr>
          <p:nvPr>
            <p:ph type="ftr" sz="quarter" idx="12"/>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772"/>
                                        </p:tgtEl>
                                        <p:attrNameLst>
                                          <p:attrName>style.visibility</p:attrName>
                                        </p:attrNameLst>
                                      </p:cBhvr>
                                      <p:to>
                                        <p:strVal val="visible"/>
                                      </p:to>
                                    </p:set>
                                    <p:animEffect transition="in" filter="dissolve">
                                      <p:cBhvr>
                                        <p:cTn id="7" dur="500"/>
                                        <p:tgtEl>
                                          <p:spTgt spid="3277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dissolv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dissolv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dissolv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2"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7D974B2-578A-49D9-8343-AD1D1547953A}"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26626" name="Rectangle 2"/>
          <p:cNvSpPr>
            <a:spLocks noGrp="1"/>
          </p:cNvSpPr>
          <p:nvPr>
            <p:custDataLst>
              <p:tags r:id="rId1"/>
            </p:custDataLst>
          </p:nvPr>
        </p:nvSpPr>
        <p:spPr>
          <a:xfrm>
            <a:off x="533400" y="0"/>
            <a:ext cx="7820025" cy="714375"/>
          </a:xfrm>
          <a:prstGeom prst="rect">
            <a:avLst/>
          </a:prstGeom>
          <a:noFill/>
          <a:ln w="9525">
            <a:noFill/>
            <a:miter lim="800000"/>
          </a:ln>
          <a:effectLst/>
        </p:spPr>
        <p:txBody>
          <a:bodyPr vert="horz" wrap="square" lIns="91440" tIns="45720" rIns="91440" bIns="45720" numCol="1" anchor="ctr" anchorCtr="0" compatLnSpc="1"/>
          <a:lstStyle>
            <a:defPPr>
              <a:defRPr lang="zh-CN"/>
            </a:defPPr>
            <a:lvl1pPr marL="0" algn="l" defTabSz="914400" rtl="0" eaLnBrk="1" latinLnBrk="0" hangingPunct="1">
              <a:defRPr sz="1200" b="1" kern="1200">
                <a:solidFill>
                  <a:schemeClr val="tx1">
                    <a:lumMod val="50000"/>
                    <a:lumOff val="50000"/>
                  </a:schemeClr>
                </a:solidFill>
                <a:latin typeface="Comic Sans MS" panose="030F0702030302020204" pitchFamily="66" charset="0"/>
                <a:ea typeface="隶书" panose="02010509060101010101" pitchFamily="49"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solidFill>
                  <a:schemeClr val="tx1"/>
                </a:solidFill>
                <a:latin typeface="Comic Sans MS" panose="030F0702030302020204" pitchFamily="66" charset="0"/>
                <a:ea typeface="隶书" panose="02010509060101010101" pitchFamily="49" charset="-122"/>
              </a:rPr>
              <a:t>何为地址映射</a:t>
            </a:r>
            <a:endParaRPr lang="zh-CN" altLang="en-US" sz="3200" dirty="0">
              <a:solidFill>
                <a:schemeClr val="tx1"/>
              </a:solidFill>
              <a:latin typeface="Comic Sans MS" panose="030F0702030302020204" pitchFamily="66" charset="0"/>
              <a:ea typeface="隶书" panose="02010509060101010101" pitchFamily="49" charset="-122"/>
            </a:endParaRPr>
          </a:p>
        </p:txBody>
      </p:sp>
      <p:sp>
        <p:nvSpPr>
          <p:cNvPr id="5" name="矩形 4"/>
          <p:cNvSpPr/>
          <p:nvPr>
            <p:custDataLst>
              <p:tags r:id="rId2"/>
            </p:custDataLst>
          </p:nvPr>
        </p:nvSpPr>
        <p:spPr>
          <a:xfrm>
            <a:off x="609600" y="1295400"/>
            <a:ext cx="8077200" cy="3538220"/>
          </a:xfrm>
          <a:prstGeom prst="rect">
            <a:avLst/>
          </a:prstGeom>
          <a:noFill/>
          <a:ln w="9525">
            <a:noFill/>
          </a:ln>
        </p:spPr>
        <p:txBody>
          <a:bodyPr>
            <a:spAutoFit/>
          </a:bodyPr>
          <a:lstStyle/>
          <a:p>
            <a:r>
              <a:rPr lang="zh-CN" altLang="en-US" sz="2800" b="1" dirty="0">
                <a:latin typeface="楷体" panose="02010609060101010101" charset="-122"/>
                <a:ea typeface="楷体" panose="02010609060101010101" charset="-122"/>
                <a:cs typeface="楷体" panose="02010609060101010101" charset="-122"/>
              </a:rPr>
              <a:t>几个关于地址的重要概念:</a:t>
            </a:r>
            <a:endParaRPr lang="zh-CN" altLang="en-US" sz="2800" b="1" dirty="0">
              <a:latin typeface="楷体" panose="02010609060101010101" charset="-122"/>
              <a:ea typeface="楷体" panose="02010609060101010101" charset="-122"/>
              <a:cs typeface="楷体" panose="02010609060101010101" charset="-122"/>
            </a:endParaRPr>
          </a:p>
          <a:p>
            <a:endParaRPr lang="zh-CN" altLang="en-US" sz="2800" b="1" dirty="0">
              <a:latin typeface="楷体" panose="02010609060101010101" charset="-122"/>
              <a:ea typeface="楷体" panose="02010609060101010101" charset="-122"/>
              <a:cs typeface="楷体" panose="02010609060101010101" charset="-122"/>
            </a:endParaRPr>
          </a:p>
          <a:p>
            <a:r>
              <a:rPr lang="zh-CN" altLang="en-US" sz="2800" b="1" dirty="0">
                <a:latin typeface="楷体" panose="02010609060101010101" charset="-122"/>
                <a:ea typeface="楷体" panose="02010609060101010101" charset="-122"/>
                <a:cs typeface="楷体" panose="02010609060101010101" charset="-122"/>
              </a:rPr>
              <a:t>虚拟地址:用户程序空间中的线性地址;</a:t>
            </a:r>
            <a:endParaRPr lang="zh-CN" altLang="en-US" sz="2800" b="1" dirty="0">
              <a:latin typeface="楷体" panose="02010609060101010101" charset="-122"/>
              <a:ea typeface="楷体" panose="02010609060101010101" charset="-122"/>
              <a:cs typeface="楷体" panose="02010609060101010101" charset="-122"/>
            </a:endParaRPr>
          </a:p>
          <a:p>
            <a:endParaRPr lang="zh-CN" altLang="en-US" sz="2800" b="1" dirty="0">
              <a:latin typeface="楷体" panose="02010609060101010101" charset="-122"/>
              <a:ea typeface="楷体" panose="02010609060101010101" charset="-122"/>
              <a:cs typeface="楷体" panose="02010609060101010101" charset="-122"/>
            </a:endParaRPr>
          </a:p>
          <a:p>
            <a:r>
              <a:rPr lang="zh-CN" altLang="en-US" sz="2800" b="1" dirty="0">
                <a:latin typeface="楷体" panose="02010609060101010101" charset="-122"/>
                <a:ea typeface="楷体" panose="02010609060101010101" charset="-122"/>
                <a:cs typeface="楷体" panose="02010609060101010101" charset="-122"/>
              </a:rPr>
              <a:t>逻辑地址:同虚拟地址;</a:t>
            </a:r>
            <a:endParaRPr lang="zh-CN" altLang="en-US" sz="2800" b="1" dirty="0">
              <a:latin typeface="楷体" panose="02010609060101010101" charset="-122"/>
              <a:ea typeface="楷体" panose="02010609060101010101" charset="-122"/>
              <a:cs typeface="楷体" panose="02010609060101010101" charset="-122"/>
            </a:endParaRPr>
          </a:p>
          <a:p>
            <a:endParaRPr lang="zh-CN" altLang="en-US" sz="2800" b="1" dirty="0">
              <a:latin typeface="楷体" panose="02010609060101010101" charset="-122"/>
              <a:ea typeface="楷体" panose="02010609060101010101" charset="-122"/>
              <a:cs typeface="楷体" panose="02010609060101010101" charset="-122"/>
            </a:endParaRPr>
          </a:p>
          <a:p>
            <a:r>
              <a:rPr lang="zh-CN" altLang="en-US" sz="2800" b="1" dirty="0">
                <a:latin typeface="楷体" panose="02010609060101010101" charset="-122"/>
                <a:ea typeface="楷体" panose="02010609060101010101" charset="-122"/>
                <a:cs typeface="楷体" panose="02010609060101010101" charset="-122"/>
              </a:rPr>
              <a:t>物理地址:整个系统唯一的用于标识物理存储器(内存)的一维线性地址空间</a:t>
            </a:r>
            <a:endParaRPr lang="zh-CN" altLang="en-US" sz="2800" b="1" dirty="0">
              <a:latin typeface="楷体" panose="02010609060101010101" charset="-122"/>
              <a:ea typeface="楷体" panose="02010609060101010101" charset="-122"/>
              <a:cs typeface="楷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txBox="1"/>
          <p:nvPr>
            <p:custDataLst>
              <p:tags r:id="rId1"/>
            </p:custDataLst>
          </p:nvPr>
        </p:nvSpPr>
        <p:spPr bwMode="auto">
          <a:xfrm>
            <a:off x="609600" y="762000"/>
            <a:ext cx="8305800" cy="6096000"/>
          </a:xfrm>
          <a:prstGeom prst="rect">
            <a:avLst/>
          </a:prstGeom>
          <a:noFill/>
          <a:ln w="9525">
            <a:noFill/>
            <a:miter lim="800000"/>
          </a:ln>
        </p:spPr>
        <p:txBody>
          <a:bodyPr lIns="0" tIns="0" rIns="0" bIns="0"/>
          <a:lstStyle/>
          <a:p>
            <a:pPr marL="548005" marR="0" indent="-411480" defTabSz="914400">
              <a:spcBef>
                <a:spcPts val="600"/>
              </a:spcBef>
              <a:spcAft>
                <a:spcPts val="600"/>
              </a:spcAft>
              <a:buClr>
                <a:schemeClr val="accent2"/>
              </a:buClr>
              <a:buSzTx/>
              <a:buFontTx/>
              <a:buNone/>
              <a:defRPr/>
            </a:pPr>
            <a:r>
              <a:rPr kumimoji="0" lang="en-US" altLang="zh-CN" sz="2400" b="1" kern="1200" cap="none" spc="0" normalizeH="0" baseline="0" noProof="0" dirty="0">
                <a:solidFill>
                  <a:srgbClr val="0000FF"/>
                </a:solidFill>
                <a:latin typeface="Comic Sans MS" panose="030F0702030302020204" pitchFamily="66" charset="0"/>
                <a:ea typeface="华文细黑" panose="02010600040101010101" pitchFamily="2" charset="-122"/>
                <a:cs typeface="+mn-cs"/>
              </a:rPr>
              <a:t>1  </a:t>
            </a:r>
            <a:r>
              <a:rPr kumimoji="0" lang="zh-CN" altLang="en-US" sz="2400" b="1" kern="1200" cap="none" spc="0" normalizeH="0" baseline="0" noProof="0" dirty="0">
                <a:solidFill>
                  <a:srgbClr val="0000FF"/>
                </a:solidFill>
                <a:latin typeface="Comic Sans MS" panose="030F0702030302020204" pitchFamily="66" charset="0"/>
                <a:ea typeface="华文细黑" panose="02010600040101010101" pitchFamily="2" charset="-122"/>
                <a:cs typeface="+mn-cs"/>
              </a:rPr>
              <a:t>硬件组成</a:t>
            </a:r>
            <a:endParaRPr kumimoji="0" lang="en-US" altLang="zh-CN" sz="2400" b="1" kern="1200" cap="none" spc="0" normalizeH="0" baseline="0" noProof="0" dirty="0">
              <a:solidFill>
                <a:srgbClr val="0000FF"/>
              </a:solidFill>
              <a:latin typeface="Comic Sans MS" panose="030F0702030302020204" pitchFamily="66" charset="0"/>
              <a:ea typeface="华文细黑" panose="02010600040101010101" pitchFamily="2" charset="-122"/>
              <a:cs typeface="+mn-cs"/>
            </a:endParaRPr>
          </a:p>
          <a:p>
            <a:pPr marL="548005" marR="0" indent="-411480" defTabSz="914400">
              <a:spcBef>
                <a:spcPts val="600"/>
              </a:spcBef>
              <a:spcAft>
                <a:spcPts val="600"/>
              </a:spcAft>
              <a:buClr>
                <a:schemeClr val="accent2"/>
              </a:buClr>
              <a:buSzTx/>
              <a:buFontTx/>
              <a:buNone/>
              <a:defRPr/>
            </a:pPr>
            <a:r>
              <a:rPr kumimoji="0" lang="en-US" altLang="zh-CN" sz="2000" b="1" kern="1200" cap="none" spc="0" normalizeH="0" baseline="0" noProof="0" dirty="0">
                <a:solidFill>
                  <a:srgbClr val="0000FF"/>
                </a:solidFill>
                <a:latin typeface="Comic Sans MS" panose="030F0702030302020204" pitchFamily="66" charset="0"/>
                <a:ea typeface="华文细黑" panose="02010600040101010101" pitchFamily="2" charset="-122"/>
                <a:cs typeface="+mn-cs"/>
              </a:rPr>
              <a:t>    </a:t>
            </a:r>
            <a:r>
              <a:rPr kumimoji="0" lang="en-US" altLang="zh-CN" sz="2400" b="1" kern="0" cap="none" spc="0" normalizeH="0" baseline="0" noProof="0" dirty="0">
                <a:ln>
                  <a:noFill/>
                </a:ln>
                <a:effectLst/>
                <a:uLnTx/>
                <a:uFillTx/>
                <a:latin typeface="Comic Sans MS" panose="030F0702030302020204" pitchFamily="66" charset="0"/>
                <a:ea typeface="+mn-ea"/>
                <a:cs typeface="+mn-cs"/>
              </a:rPr>
              <a:t>运算器、存储器、控制器、输入设备、输出设备</a:t>
            </a:r>
            <a:endParaRPr kumimoji="0" lang="en-US" altLang="zh-CN" sz="2000" b="1" kern="1200" cap="none" spc="0" normalizeH="0" baseline="0" noProof="0" dirty="0">
              <a:solidFill>
                <a:srgbClr val="0000FF"/>
              </a:solidFill>
              <a:latin typeface="Comic Sans MS" panose="030F0702030302020204" pitchFamily="66" charset="0"/>
              <a:ea typeface="华文细黑" panose="02010600040101010101" pitchFamily="2" charset="-122"/>
              <a:cs typeface="+mn-cs"/>
            </a:endParaRPr>
          </a:p>
          <a:p>
            <a:pPr marL="548005" marR="0" indent="-411480" defTabSz="914400">
              <a:spcBef>
                <a:spcPts val="600"/>
              </a:spcBef>
              <a:spcAft>
                <a:spcPts val="600"/>
              </a:spcAft>
              <a:buClr>
                <a:schemeClr val="accent2"/>
              </a:buClr>
              <a:buSzTx/>
              <a:buFontTx/>
              <a:buNone/>
              <a:defRPr/>
            </a:pPr>
            <a:r>
              <a:rPr kumimoji="0" lang="en-US" altLang="zh-CN" sz="2400" b="1" kern="1200" cap="none" spc="0" normalizeH="0" baseline="0" noProof="0" dirty="0">
                <a:solidFill>
                  <a:srgbClr val="0000FF"/>
                </a:solidFill>
                <a:latin typeface="Comic Sans MS" panose="030F0702030302020204" pitchFamily="66" charset="0"/>
                <a:ea typeface="华文细黑" panose="02010600040101010101" pitchFamily="2" charset="-122"/>
                <a:cs typeface="+mn-cs"/>
              </a:rPr>
              <a:t>2  </a:t>
            </a:r>
            <a:r>
              <a:rPr kumimoji="0" lang="zh-CN" altLang="en-US" sz="2400" b="1" kern="1200" cap="none" spc="0" normalizeH="0" baseline="0" noProof="0" dirty="0">
                <a:solidFill>
                  <a:srgbClr val="0000FF"/>
                </a:solidFill>
                <a:latin typeface="Comic Sans MS" panose="030F0702030302020204" pitchFamily="66" charset="0"/>
                <a:ea typeface="华文细黑" panose="02010600040101010101" pitchFamily="2" charset="-122"/>
                <a:cs typeface="+mn-cs"/>
              </a:rPr>
              <a:t>信息表示：二进制</a:t>
            </a:r>
            <a:endParaRPr kumimoji="0" lang="en-US" altLang="zh-CN" sz="2400" b="1" kern="1200" cap="none" spc="0" normalizeH="0" baseline="0" noProof="0" dirty="0">
              <a:solidFill>
                <a:srgbClr val="0000FF"/>
              </a:solidFill>
              <a:latin typeface="Comic Sans MS" panose="030F0702030302020204" pitchFamily="66" charset="0"/>
              <a:ea typeface="华文细黑" panose="02010600040101010101" pitchFamily="2" charset="-122"/>
              <a:cs typeface="+mn-cs"/>
            </a:endParaRPr>
          </a:p>
          <a:p>
            <a:pPr marL="548005" marR="0" indent="-411480" defTabSz="914400">
              <a:spcBef>
                <a:spcPts val="600"/>
              </a:spcBef>
              <a:spcAft>
                <a:spcPts val="600"/>
              </a:spcAft>
              <a:buClr>
                <a:schemeClr val="accent2"/>
              </a:buClr>
              <a:buSzTx/>
              <a:buFontTx/>
              <a:buNone/>
              <a:defRPr/>
            </a:pPr>
            <a:endParaRPr kumimoji="0" lang="en-US" altLang="zh-CN" sz="2400" b="1" kern="0" cap="none" spc="0" normalizeH="0" baseline="0" noProof="0" dirty="0">
              <a:solidFill>
                <a:srgbClr val="F2F2F2"/>
              </a:solidFill>
              <a:latin typeface="Comic Sans MS" panose="030F0702030302020204" pitchFamily="66" charset="0"/>
              <a:ea typeface="华文宋体" panose="02010600040101010101" pitchFamily="2" charset="-122"/>
              <a:cs typeface="+mn-cs"/>
              <a:hlinkClick r:id="" action="ppaction://noaction"/>
            </a:endParaRPr>
          </a:p>
          <a:p>
            <a:pPr marL="548005" marR="0" lvl="1" indent="-411480" algn="l" defTabSz="914400" rtl="0" eaLnBrk="1" fontAlgn="base" latinLnBrk="0" hangingPunct="1">
              <a:lnSpc>
                <a:spcPct val="100000"/>
              </a:lnSpc>
              <a:spcBef>
                <a:spcPts val="600"/>
              </a:spcBef>
              <a:spcAft>
                <a:spcPts val="600"/>
              </a:spcAft>
              <a:buClr>
                <a:schemeClr val="accent2"/>
              </a:buClr>
              <a:buSzTx/>
              <a:buFontTx/>
              <a:buNone/>
              <a:defRPr/>
            </a:pPr>
            <a:r>
              <a:rPr kumimoji="0" lang="en-US" altLang="zh-CN" sz="2400" b="1" i="0" u="none" strike="noStrike" kern="1200" cap="none" spc="0" normalizeH="0" baseline="0" noProof="0" dirty="0">
                <a:ln>
                  <a:noFill/>
                </a:ln>
                <a:solidFill>
                  <a:srgbClr val="0000FF"/>
                </a:solidFill>
                <a:effectLst/>
                <a:uLnTx/>
                <a:uFillTx/>
                <a:latin typeface="Comic Sans MS" panose="030F0702030302020204" pitchFamily="66" charset="0"/>
                <a:ea typeface="华文细黑" panose="02010600040101010101" pitchFamily="2" charset="-122"/>
                <a:cs typeface="+mn-cs"/>
              </a:rPr>
              <a:t>3  </a:t>
            </a:r>
            <a:r>
              <a:rPr kumimoji="0" lang="zh-CN" altLang="en-US" sz="2400" b="1" i="0" u="none" strike="noStrike" kern="1200" cap="none" spc="0" normalizeH="0" baseline="0" noProof="0" dirty="0">
                <a:ln>
                  <a:noFill/>
                </a:ln>
                <a:solidFill>
                  <a:srgbClr val="0000FF"/>
                </a:solidFill>
                <a:effectLst/>
                <a:uLnTx/>
                <a:uFillTx/>
                <a:latin typeface="Comic Sans MS" panose="030F0702030302020204" pitchFamily="66" charset="0"/>
                <a:ea typeface="华文细黑" panose="02010600040101010101" pitchFamily="2" charset="-122"/>
                <a:cs typeface="+mn-cs"/>
              </a:rPr>
              <a:t>工作原理：存储程序</a:t>
            </a:r>
            <a:r>
              <a:rPr kumimoji="0" lang="en-US" altLang="zh-CN" sz="2400" b="1" i="0" u="none" strike="noStrike" kern="1200" cap="none" spc="0" normalizeH="0" baseline="0" noProof="0" dirty="0">
                <a:ln>
                  <a:noFill/>
                </a:ln>
                <a:solidFill>
                  <a:srgbClr val="0000FF"/>
                </a:solidFill>
                <a:effectLst/>
                <a:uLnTx/>
                <a:uFillTx/>
                <a:latin typeface="Comic Sans MS" panose="030F0702030302020204" pitchFamily="66" charset="0"/>
                <a:ea typeface="华文细黑" panose="02010600040101010101" pitchFamily="2" charset="-122"/>
                <a:cs typeface="+mn-cs"/>
              </a:rPr>
              <a:t>/</a:t>
            </a:r>
            <a:r>
              <a:rPr kumimoji="0" lang="zh-CN" altLang="en-US" sz="2400" b="1" i="0" u="none" strike="noStrike" kern="1200" cap="none" spc="0" normalizeH="0" baseline="0" noProof="0" dirty="0">
                <a:ln>
                  <a:noFill/>
                </a:ln>
                <a:solidFill>
                  <a:srgbClr val="0000FF"/>
                </a:solidFill>
                <a:effectLst/>
                <a:uLnTx/>
                <a:uFillTx/>
                <a:latin typeface="Comic Sans MS" panose="030F0702030302020204" pitchFamily="66" charset="0"/>
                <a:ea typeface="华文细黑" panose="02010600040101010101" pitchFamily="2" charset="-122"/>
                <a:cs typeface="+mn-cs"/>
              </a:rPr>
              <a:t>指令（控制）驱动</a:t>
            </a:r>
            <a:endParaRPr kumimoji="0" lang="en-US" altLang="zh-CN" sz="2400" b="1" i="0" u="none" strike="noStrike" kern="1200" cap="none" spc="0" normalizeH="0" baseline="0" noProof="0" dirty="0">
              <a:ln>
                <a:noFill/>
              </a:ln>
              <a:solidFill>
                <a:srgbClr val="0000FF"/>
              </a:solidFill>
              <a:effectLst/>
              <a:uLnTx/>
              <a:uFillTx/>
              <a:latin typeface="Comic Sans MS" panose="030F0702030302020204" pitchFamily="66" charset="0"/>
              <a:ea typeface="华文细黑" panose="02010600040101010101" pitchFamily="2" charset="-122"/>
              <a:cs typeface="+mn-cs"/>
              <a:hlinkClick r:id="" action="ppaction://noaction"/>
            </a:endParaRPr>
          </a:p>
          <a:p>
            <a:pPr marL="548005" marR="0" indent="-411480" defTabSz="914400">
              <a:spcBef>
                <a:spcPts val="600"/>
              </a:spcBef>
              <a:spcAft>
                <a:spcPts val="600"/>
              </a:spcAft>
              <a:buClr>
                <a:schemeClr val="accent2"/>
              </a:buClr>
              <a:buSzTx/>
              <a:buFontTx/>
              <a:buNone/>
              <a:defRPr/>
            </a:pPr>
            <a:r>
              <a:rPr kumimoji="0" lang="zh-CN" altLang="en-US" sz="24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 </a:t>
            </a:r>
            <a:r>
              <a:rPr kumimoji="0" lang="en-US" altLang="zh-CN" sz="24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   编制好的程序(包括指令和数据)预先保存在</a:t>
            </a:r>
            <a:r>
              <a:rPr kumimoji="0" lang="en-US" altLang="zh-CN" sz="2400" b="1" i="0" u="none" strike="noStrike" kern="0" cap="none" spc="0" normalizeH="0" baseline="0" noProof="0" dirty="0">
                <a:ln>
                  <a:noFill/>
                </a:ln>
                <a:solidFill>
                  <a:srgbClr val="FF0000"/>
                </a:solidFill>
                <a:effectLst/>
                <a:uLnTx/>
                <a:uFillTx/>
                <a:latin typeface="Comic Sans MS" panose="030F0702030302020204" pitchFamily="66" charset="0"/>
                <a:ea typeface="+mn-ea"/>
                <a:cs typeface="+mn-cs"/>
              </a:rPr>
              <a:t>存储器</a:t>
            </a:r>
            <a:r>
              <a:rPr kumimoji="0" lang="en-US" altLang="zh-CN" sz="24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中;</a:t>
            </a:r>
            <a:endParaRPr kumimoji="0" lang="en-US" altLang="zh-CN" sz="24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endParaRPr>
          </a:p>
          <a:p>
            <a:pPr marL="548005" marR="0" indent="-411480" defTabSz="914400">
              <a:spcBef>
                <a:spcPts val="600"/>
              </a:spcBef>
              <a:spcAft>
                <a:spcPts val="600"/>
              </a:spcAft>
              <a:buClr>
                <a:schemeClr val="accent2"/>
              </a:buClr>
              <a:buSzTx/>
              <a:buFontTx/>
              <a:buNone/>
              <a:defRPr/>
            </a:pPr>
            <a:r>
              <a:rPr lang="en-US" altLang="zh-CN" sz="2000" b="1" noProof="0" dirty="0">
                <a:solidFill>
                  <a:srgbClr val="0000FF"/>
                </a:solidFill>
                <a:latin typeface="Comic Sans MS" panose="030F0702030302020204" pitchFamily="66" charset="0"/>
                <a:ea typeface="华文细黑" panose="02010600040101010101" pitchFamily="2" charset="-122"/>
                <a:sym typeface="+mn-ea"/>
              </a:rPr>
              <a:t>  </a:t>
            </a:r>
            <a:r>
              <a:rPr lang="en-US" altLang="zh-CN" sz="2400" b="1" kern="0" noProof="0" dirty="0">
                <a:ln>
                  <a:noFill/>
                </a:ln>
                <a:effectLst/>
                <a:uLnTx/>
                <a:uFillTx/>
                <a:latin typeface="Comic Sans MS" panose="030F0702030302020204" pitchFamily="66" charset="0"/>
                <a:ea typeface="+mn-ea"/>
                <a:sym typeface="+mn-ea"/>
              </a:rPr>
              <a:t>  计算机开始工作后，</a:t>
            </a:r>
            <a:r>
              <a:rPr lang="en-US" altLang="zh-CN" sz="2400" b="1" kern="0" noProof="0" dirty="0">
                <a:ln>
                  <a:noFill/>
                </a:ln>
                <a:solidFill>
                  <a:srgbClr val="FF0000"/>
                </a:solidFill>
                <a:effectLst/>
                <a:uLnTx/>
                <a:uFillTx/>
                <a:latin typeface="Comic Sans MS" panose="030F0702030302020204" pitchFamily="66" charset="0"/>
                <a:ea typeface="+mn-ea"/>
                <a:sym typeface="+mn-ea"/>
              </a:rPr>
              <a:t>自动</a:t>
            </a:r>
            <a:r>
              <a:rPr lang="en-US" altLang="zh-CN" sz="2400" b="1" kern="0" noProof="0" dirty="0">
                <a:ln>
                  <a:noFill/>
                </a:ln>
                <a:effectLst/>
                <a:uLnTx/>
                <a:uFillTx/>
                <a:latin typeface="Comic Sans MS" panose="030F0702030302020204" pitchFamily="66" charset="0"/>
                <a:ea typeface="+mn-ea"/>
                <a:sym typeface="+mn-ea"/>
              </a:rPr>
              <a:t>、高速地依次从存储器中取出指令并加以执行。运算器、存储器、控制器、输入设备、输出设备</a:t>
            </a:r>
            <a:endParaRPr kumimoji="0" lang="en-US" altLang="zh-CN" sz="2400" b="1" i="0" u="none" strike="noStrike" kern="0" cap="none" spc="0" normalizeH="0" baseline="0" noProof="0" dirty="0">
              <a:ln>
                <a:noFill/>
              </a:ln>
              <a:effectLst/>
              <a:uLnTx/>
              <a:uFillTx/>
              <a:latin typeface="Comic Sans MS" panose="030F0702030302020204" pitchFamily="66" charset="0"/>
              <a:ea typeface="+mn-ea"/>
              <a:cs typeface="+mn-cs"/>
            </a:endParaRPr>
          </a:p>
        </p:txBody>
      </p:sp>
      <p:sp>
        <p:nvSpPr>
          <p:cNvPr id="32770" name="Rectangle 2"/>
          <p:cNvSpPr>
            <a:spLocks noGrp="1" noChangeArrowheads="1"/>
          </p:cNvSpPr>
          <p:nvPr>
            <p:ph type="dt" sz="half" idx="10"/>
            <p:custDataLst>
              <p:tags r:id="rId2"/>
            </p:custDataLst>
          </p:nvPr>
        </p:nvSpPr>
        <p:spPr>
          <a:xfrm>
            <a:off x="457200" y="68263"/>
            <a:ext cx="8534400" cy="693738"/>
          </a:xfrm>
        </p:spPr>
        <p:txBody>
          <a:bodyPr vert="horz" wrap="square" lIns="91440" tIns="45720" rIns="91440" bIns="45720" numCol="1" anchor="ctr" anchorCtr="0" compatLnSpc="1">
            <a:noAutofit/>
          </a:bodyPr>
          <a:lstStyle/>
          <a:p>
            <a:pPr marL="342900" indent="-342900"/>
            <a:r>
              <a:rPr lang="zh-CN" altLang="en-US" sz="3200">
                <a:sym typeface="+mn-ea"/>
              </a:rPr>
              <a:t>冯诺依曼体系结构</a:t>
            </a:r>
            <a:endParaRPr lang="zh-CN" altLang="en-US" sz="3200" dirty="0">
              <a:latin typeface="Comic Sans MS" panose="030F0702030302020204" pitchFamily="66" charset="0"/>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dissolv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dissolv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xEl>
                                              <p:pRg st="4" end="4"/>
                                            </p:txEl>
                                          </p:spTgt>
                                        </p:tgtEl>
                                        <p:attrNameLst>
                                          <p:attrName>style.visibility</p:attrName>
                                        </p:attrNameLst>
                                      </p:cBhvr>
                                      <p:to>
                                        <p:strVal val="visible"/>
                                      </p:to>
                                    </p:set>
                                    <p:animEffect transition="in" filter="dissolve">
                                      <p:cBhvr>
                                        <p:cTn id="22" dur="500"/>
                                        <p:tgtEl>
                                          <p:spTgt spid="1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animEffect transition="in" filter="dissolve">
                                      <p:cBhvr>
                                        <p:cTn id="27" dur="500"/>
                                        <p:tgtEl>
                                          <p:spTgt spid="1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5">
                                            <p:txEl>
                                              <p:pRg st="6" end="6"/>
                                            </p:txEl>
                                          </p:spTgt>
                                        </p:tgtEl>
                                        <p:attrNameLst>
                                          <p:attrName>style.visibility</p:attrName>
                                        </p:attrNameLst>
                                      </p:cBhvr>
                                      <p:to>
                                        <p:strVal val="visible"/>
                                      </p:to>
                                    </p:set>
                                    <p:animEffect transition="in" filter="dissolve">
                                      <p:cBhvr>
                                        <p:cTn id="32"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3"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dt" sz="half" idx="10"/>
          </p:nvPr>
        </p:nvSpPr>
        <p:spPr>
          <a:xfrm>
            <a:off x="533400" y="0"/>
            <a:ext cx="7820025" cy="714375"/>
          </a:xfrm>
          <a:ln>
            <a:noFill/>
            <a:miter/>
          </a:ln>
        </p:spPr>
        <p:txBody>
          <a:bodyPr vert="horz" wrap="square" lIns="91440" tIns="45720" rIns="91440" bIns="45720" anchor="ctr"/>
          <a:lstStyle/>
          <a:p>
            <a:r>
              <a:rPr lang="zh-CN" altLang="en-US" sz="3200" dirty="0">
                <a:solidFill>
                  <a:schemeClr val="tx1"/>
                </a:solidFill>
                <a:latin typeface="Comic Sans MS" panose="030F0702030302020204" pitchFamily="66" charset="0"/>
                <a:ea typeface="隶书" panose="02010509060101010101" pitchFamily="49" charset="-122"/>
              </a:rPr>
              <a:t>存储器的地址映射</a:t>
            </a:r>
            <a:endParaRPr lang="zh-CN" altLang="en-US" sz="3200" dirty="0">
              <a:solidFill>
                <a:schemeClr val="tx1"/>
              </a:solidFill>
              <a:latin typeface="Comic Sans MS" panose="030F0702030302020204" pitchFamily="66" charset="0"/>
              <a:ea typeface="隶书" panose="02010509060101010101" pitchFamily="49" charset="-122"/>
            </a:endParaRPr>
          </a:p>
        </p:txBody>
      </p:sp>
      <p:sp>
        <p:nvSpPr>
          <p:cNvPr id="5" name="矩形 4"/>
          <p:cNvSpPr/>
          <p:nvPr/>
        </p:nvSpPr>
        <p:spPr>
          <a:xfrm>
            <a:off x="762000" y="823595"/>
            <a:ext cx="8077200" cy="891540"/>
          </a:xfrm>
          <a:prstGeom prst="rect">
            <a:avLst/>
          </a:prstGeom>
          <a:noFill/>
          <a:ln w="9525">
            <a:noFill/>
          </a:ln>
        </p:spPr>
        <p:txBody>
          <a:bodyPr>
            <a:spAutoFit/>
          </a:bodyPr>
          <a:lstStyle/>
          <a:p>
            <a:r>
              <a:rPr lang="zh-CN" altLang="en-US" sz="2800" b="1" dirty="0">
                <a:solidFill>
                  <a:schemeClr val="bg1"/>
                </a:solidFill>
                <a:latin typeface="黑体" panose="02010609060101010101" pitchFamily="2" charset="-122"/>
                <a:ea typeface="黑体" panose="02010609060101010101" pitchFamily="2" charset="-122"/>
              </a:rPr>
              <a:t>   </a:t>
            </a:r>
            <a:r>
              <a:rPr lang="zh-CN" altLang="en-US" sz="2400" b="1" dirty="0">
                <a:latin typeface="黑体" panose="02010609060101010101" pitchFamily="2" charset="-122"/>
                <a:ea typeface="黑体" panose="02010609060101010101" pitchFamily="2" charset="-122"/>
              </a:rPr>
              <a:t>地址映射也叫地址重定位，指将用户程序中的</a:t>
            </a:r>
            <a:r>
              <a:rPr lang="zh-CN" altLang="en-US" sz="2400" b="1" dirty="0">
                <a:solidFill>
                  <a:srgbClr val="FF0000"/>
                </a:solidFill>
                <a:latin typeface="黑体" panose="02010609060101010101" pitchFamily="2" charset="-122"/>
                <a:ea typeface="黑体" panose="02010609060101010101" pitchFamily="2" charset="-122"/>
              </a:rPr>
              <a:t>逻辑地址</a:t>
            </a:r>
            <a:r>
              <a:rPr lang="zh-CN" altLang="en-US" sz="2400" b="1" dirty="0">
                <a:latin typeface="黑体" panose="02010609060101010101" pitchFamily="2" charset="-122"/>
                <a:ea typeface="黑体" panose="02010609060101010101" pitchFamily="2" charset="-122"/>
              </a:rPr>
              <a:t>，转换为运行时机器可直接寻址的</a:t>
            </a:r>
            <a:r>
              <a:rPr lang="zh-CN" altLang="en-US" sz="2400" b="1" dirty="0">
                <a:solidFill>
                  <a:srgbClr val="FF0000"/>
                </a:solidFill>
                <a:latin typeface="黑体" panose="02010609060101010101" pitchFamily="2" charset="-122"/>
                <a:ea typeface="黑体" panose="02010609060101010101" pitchFamily="2" charset="-122"/>
              </a:rPr>
              <a:t>物理地址</a:t>
            </a:r>
            <a:r>
              <a:rPr lang="zh-CN" altLang="en-US" sz="2400" b="1" dirty="0">
                <a:latin typeface="黑体" panose="02010609060101010101" pitchFamily="2" charset="-122"/>
                <a:ea typeface="黑体" panose="02010609060101010101" pitchFamily="2" charset="-122"/>
              </a:rPr>
              <a:t>。</a:t>
            </a:r>
            <a:endParaRPr lang="zh-CN" altLang="en-US" sz="2400" b="1" dirty="0">
              <a:latin typeface="黑体" panose="02010609060101010101" pitchFamily="2" charset="-122"/>
              <a:ea typeface="黑体" panose="02010609060101010101" pitchFamily="2" charset="-122"/>
            </a:endParaRPr>
          </a:p>
        </p:txBody>
      </p:sp>
      <p:sp>
        <p:nvSpPr>
          <p:cNvPr id="7" name="矩形 6"/>
          <p:cNvSpPr/>
          <p:nvPr/>
        </p:nvSpPr>
        <p:spPr>
          <a:xfrm>
            <a:off x="6020435" y="1714818"/>
            <a:ext cx="2971800" cy="461963"/>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99"/>
                </a:solidFill>
                <a:effectLst/>
                <a:uLnTx/>
                <a:uFillTx/>
                <a:latin typeface="+mj-lt"/>
                <a:ea typeface="华文细黑" panose="02010600040101010101" pitchFamily="2" charset="-122"/>
                <a:cs typeface="+mn-cs"/>
              </a:rPr>
              <a:t>有效地址、虚拟地址</a:t>
            </a:r>
            <a:endParaRPr kumimoji="0" lang="zh-CN" altLang="en-US" sz="2400" b="1" i="0" u="none" strike="noStrike" kern="1200" cap="none" spc="0" normalizeH="0" baseline="0" noProof="0" dirty="0">
              <a:ln>
                <a:noFill/>
              </a:ln>
              <a:solidFill>
                <a:srgbClr val="000099"/>
              </a:solidFill>
              <a:effectLst/>
              <a:uLnTx/>
              <a:uFillTx/>
              <a:latin typeface="+mj-lt"/>
              <a:ea typeface="华文细黑" panose="02010600040101010101" pitchFamily="2" charset="-122"/>
              <a:cs typeface="+mn-cs"/>
            </a:endParaRPr>
          </a:p>
        </p:txBody>
      </p:sp>
      <p:sp>
        <p:nvSpPr>
          <p:cNvPr id="8" name="Rectangle 3"/>
          <p:cNvSpPr txBox="1">
            <a:spLocks noChangeArrowheads="1"/>
          </p:cNvSpPr>
          <p:nvPr/>
        </p:nvSpPr>
        <p:spPr bwMode="auto">
          <a:xfrm>
            <a:off x="457200" y="2194878"/>
            <a:ext cx="8686800" cy="4357688"/>
          </a:xfrm>
          <a:prstGeom prst="rect">
            <a:avLst/>
          </a:prstGeom>
          <a:noFill/>
          <a:ln w="9525">
            <a:noFill/>
            <a:miter lim="800000"/>
          </a:ln>
        </p:spPr>
        <p:txBody>
          <a:bodyPr/>
          <a:lstStyle/>
          <a:p>
            <a:pPr marL="571500" marR="0" indent="-571500" defTabSz="914400" eaLnBrk="0" hangingPunct="0">
              <a:spcBef>
                <a:spcPct val="20000"/>
              </a:spcBef>
              <a:buClr>
                <a:srgbClr val="FF0000"/>
              </a:buClr>
              <a:buSzPct val="100000"/>
              <a:buFont typeface="+mj-lt"/>
              <a:buAutoNum type="arabicPeriod"/>
              <a:defRPr/>
            </a:pPr>
            <a:r>
              <a:rPr kumimoji="0" lang="zh-CN" altLang="en-US" sz="2800" b="1" kern="0" cap="none" spc="0" normalizeH="0" baseline="0" noProof="0" dirty="0">
                <a:solidFill>
                  <a:srgbClr val="FF0000"/>
                </a:solidFill>
                <a:latin typeface="华文细黑" panose="02010600040101010101" pitchFamily="2" charset="-122"/>
                <a:ea typeface="+mn-ea"/>
                <a:cs typeface="+mn-cs"/>
              </a:rPr>
              <a:t>分页技术</a:t>
            </a:r>
            <a:endParaRPr kumimoji="0" lang="en-US" altLang="zh-CN" sz="3200" b="1" kern="0" cap="none" spc="0" normalizeH="0" baseline="0" noProof="0" dirty="0">
              <a:solidFill>
                <a:srgbClr val="FF0000"/>
              </a:solidFill>
              <a:latin typeface="华文细黑" panose="02010600040101010101" pitchFamily="2" charset="-122"/>
              <a:ea typeface="+mn-ea"/>
              <a:cs typeface="+mn-cs"/>
            </a:endParaRPr>
          </a:p>
          <a:p>
            <a:pPr marL="622300" marR="0" lvl="1" indent="-436880" algn="l" defTabSz="914400" rtl="0" eaLnBrk="0" fontAlgn="base" latinLnBrk="0" hangingPunct="0">
              <a:lnSpc>
                <a:spcPct val="100000"/>
              </a:lnSpc>
              <a:spcBef>
                <a:spcPts val="1200"/>
              </a:spcBef>
              <a:spcAft>
                <a:spcPct val="0"/>
              </a:spcAft>
              <a:buClr>
                <a:srgbClr val="FF0000"/>
              </a:buClr>
              <a:buSzPct val="100000"/>
              <a:buFont typeface="Wingdings" panose="05000000000000000000" pitchFamily="2" charset="2"/>
              <a:buChar char="ü"/>
              <a:defRPr/>
            </a:pPr>
            <a:r>
              <a:rPr kumimoji="0" lang="zh-CN" altLang="en-US" sz="24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mn-cs"/>
              </a:rPr>
              <a:t>页是信息的物理单位，与源程序的逻辑结构无关；</a:t>
            </a:r>
            <a:endParaRPr kumimoji="0" lang="en-US" altLang="zh-CN" sz="24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mn-cs"/>
            </a:endParaRPr>
          </a:p>
          <a:p>
            <a:pPr marL="622300" marR="0" lvl="1" indent="-436880" algn="l" defTabSz="914400" rtl="0" eaLnBrk="0" fontAlgn="base" latinLnBrk="0" hangingPunct="0">
              <a:lnSpc>
                <a:spcPct val="100000"/>
              </a:lnSpc>
              <a:spcBef>
                <a:spcPts val="1200"/>
              </a:spcBef>
              <a:spcAft>
                <a:spcPct val="0"/>
              </a:spcAft>
              <a:buClr>
                <a:srgbClr val="FF0000"/>
              </a:buClr>
              <a:buSzPct val="100000"/>
              <a:buFont typeface="Wingdings" panose="05000000000000000000" pitchFamily="2" charset="2"/>
              <a:buChar char="ü"/>
              <a:defRPr/>
            </a:pPr>
            <a:r>
              <a:rPr kumimoji="0" lang="zh-CN" altLang="en-US" sz="24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mn-cs"/>
              </a:rPr>
              <a:t>页长由系统确定，大小固定，用户不可见；</a:t>
            </a:r>
            <a:endParaRPr kumimoji="0" lang="en-US" altLang="zh-CN" sz="24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mn-cs"/>
            </a:endParaRPr>
          </a:p>
          <a:p>
            <a:pPr marL="622300" marR="0" lvl="1" indent="-436880" algn="l" defTabSz="914400" rtl="0" eaLnBrk="0" fontAlgn="base" latinLnBrk="0" hangingPunct="0">
              <a:lnSpc>
                <a:spcPct val="100000"/>
              </a:lnSpc>
              <a:spcBef>
                <a:spcPts val="1200"/>
              </a:spcBef>
              <a:spcAft>
                <a:spcPct val="0"/>
              </a:spcAft>
              <a:buClr>
                <a:srgbClr val="FF0000"/>
              </a:buClr>
              <a:buSzPct val="100000"/>
              <a:buFont typeface="Wingdings" panose="05000000000000000000" pitchFamily="2" charset="2"/>
              <a:buChar char="ü"/>
              <a:defRPr/>
            </a:pPr>
            <a:r>
              <a:rPr kumimoji="0" lang="zh-CN" altLang="en-US" sz="24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mn-cs"/>
              </a:rPr>
              <a:t>页面只能以页大小的整倍数地址开始，页一般不能共享；</a:t>
            </a:r>
            <a:endParaRPr kumimoji="0" lang="en-US" altLang="zh-CN" sz="2400" b="1"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mn-cs"/>
            </a:endParaRPr>
          </a:p>
          <a:p>
            <a:pPr marL="571500" marR="0" indent="-571500" defTabSz="914400" eaLnBrk="0" hangingPunct="0">
              <a:spcBef>
                <a:spcPct val="20000"/>
              </a:spcBef>
              <a:buClr>
                <a:srgbClr val="FF0000"/>
              </a:buClr>
              <a:buSzPct val="100000"/>
              <a:buFont typeface="+mj-lt"/>
              <a:buAutoNum type="arabicPeriod" startAt="2"/>
              <a:defRPr/>
            </a:pPr>
            <a:r>
              <a:rPr kumimoji="0" lang="zh-CN" altLang="en-US" sz="2800" b="1" kern="0" cap="none" spc="0" normalizeH="0" baseline="0" noProof="0" dirty="0">
                <a:solidFill>
                  <a:srgbClr val="FF0000"/>
                </a:solidFill>
                <a:latin typeface="华文细黑" panose="02010600040101010101" pitchFamily="2" charset="-122"/>
                <a:ea typeface="+mn-ea"/>
                <a:cs typeface="+mn-cs"/>
              </a:rPr>
              <a:t>分段技术</a:t>
            </a:r>
            <a:endParaRPr kumimoji="0" lang="en-US" altLang="zh-CN" sz="3200" b="1" kern="0" cap="none" spc="0" normalizeH="0" baseline="0" noProof="0" dirty="0">
              <a:solidFill>
                <a:srgbClr val="FF0000"/>
              </a:solidFill>
              <a:latin typeface="华文细黑" panose="02010600040101010101" pitchFamily="2" charset="-122"/>
              <a:ea typeface="+mn-ea"/>
              <a:cs typeface="+mn-cs"/>
            </a:endParaRPr>
          </a:p>
          <a:p>
            <a:pPr marL="189230" marR="0" defTabSz="914400" eaLnBrk="0" hangingPunct="0">
              <a:spcBef>
                <a:spcPts val="1200"/>
              </a:spcBef>
              <a:buClr>
                <a:srgbClr val="FF0000"/>
              </a:buClr>
              <a:buSzPct val="100000"/>
              <a:buFont typeface="Wingdings" panose="05000000000000000000" pitchFamily="2" charset="2"/>
              <a:buChar char="ü"/>
              <a:defRPr/>
            </a:pPr>
            <a:r>
              <a:rPr kumimoji="0" lang="zh-CN" altLang="en-US" sz="2400" b="1" kern="1200" cap="none" spc="0" normalizeH="0" baseline="0" noProof="0" dirty="0">
                <a:solidFill>
                  <a:schemeClr val="bg1"/>
                </a:solidFill>
                <a:latin typeface="黑体" panose="02010609060101010101" pitchFamily="2" charset="-122"/>
                <a:ea typeface="黑体" panose="02010609060101010101" pitchFamily="2" charset="-122"/>
                <a:cs typeface="+mn-cs"/>
              </a:rPr>
              <a:t> </a:t>
            </a:r>
            <a:r>
              <a:rPr kumimoji="0" lang="zh-CN" altLang="en-US" sz="2400" b="1" kern="1200" cap="none" spc="0" normalizeH="0" baseline="0" noProof="0" dirty="0">
                <a:latin typeface="黑体" panose="02010609060101010101" pitchFamily="2" charset="-122"/>
                <a:ea typeface="黑体" panose="02010609060101010101" pitchFamily="2" charset="-122"/>
                <a:cs typeface="+mn-cs"/>
              </a:rPr>
              <a:t>段是信息的逻辑单位，由源程序的逻辑结构所决定；</a:t>
            </a:r>
            <a:endParaRPr kumimoji="0" lang="en-US" altLang="zh-CN" sz="2400" b="1" kern="1200" cap="none" spc="0" normalizeH="0" baseline="0" noProof="0" dirty="0">
              <a:latin typeface="黑体" panose="02010609060101010101" pitchFamily="2" charset="-122"/>
              <a:ea typeface="黑体" panose="02010609060101010101" pitchFamily="2" charset="-122"/>
              <a:cs typeface="+mn-cs"/>
            </a:endParaRPr>
          </a:p>
          <a:p>
            <a:pPr marL="189230" marR="0" defTabSz="914400" eaLnBrk="0" hangingPunct="0">
              <a:spcBef>
                <a:spcPts val="1200"/>
              </a:spcBef>
              <a:buClr>
                <a:srgbClr val="FF0000"/>
              </a:buClr>
              <a:buSzPct val="100000"/>
              <a:buFont typeface="Wingdings" panose="05000000000000000000" pitchFamily="2" charset="2"/>
              <a:buChar char="ü"/>
              <a:defRPr/>
            </a:pPr>
            <a:r>
              <a:rPr kumimoji="0" lang="zh-CN" altLang="en-US" sz="2400" b="1" kern="1200" cap="none" spc="0" normalizeH="0" baseline="0" noProof="0" dirty="0">
                <a:latin typeface="黑体" panose="02010609060101010101" pitchFamily="2" charset="-122"/>
                <a:ea typeface="黑体" panose="02010609060101010101" pitchFamily="2" charset="-122"/>
                <a:cs typeface="+mn-cs"/>
              </a:rPr>
              <a:t> 段长由用户确定（用户可见），大小不固定；</a:t>
            </a:r>
            <a:endParaRPr kumimoji="0" lang="en-US" altLang="zh-CN" sz="2400" b="1" kern="1200" cap="none" spc="0" normalizeH="0" baseline="0" noProof="0" dirty="0">
              <a:latin typeface="黑体" panose="02010609060101010101" pitchFamily="2" charset="-122"/>
              <a:ea typeface="黑体" panose="02010609060101010101" pitchFamily="2" charset="-122"/>
              <a:cs typeface="+mn-cs"/>
            </a:endParaRPr>
          </a:p>
          <a:p>
            <a:pPr marL="189230" marR="0" defTabSz="914400" eaLnBrk="0" hangingPunct="0">
              <a:spcBef>
                <a:spcPts val="1200"/>
              </a:spcBef>
              <a:buClr>
                <a:srgbClr val="FF0000"/>
              </a:buClr>
              <a:buSzPct val="100000"/>
              <a:buFont typeface="Wingdings" panose="05000000000000000000" pitchFamily="2" charset="2"/>
              <a:buChar char="ü"/>
              <a:defRPr/>
            </a:pPr>
            <a:r>
              <a:rPr kumimoji="0" lang="en-US" altLang="zh-CN" sz="2400" b="1" kern="1200" cap="none" spc="0" normalizeH="0" baseline="0" noProof="0" dirty="0">
                <a:latin typeface="黑体" panose="02010609060101010101" pitchFamily="2" charset="-122"/>
                <a:ea typeface="黑体" panose="02010609060101010101" pitchFamily="2" charset="-122"/>
                <a:cs typeface="+mn-cs"/>
              </a:rPr>
              <a:t> </a:t>
            </a:r>
            <a:r>
              <a:rPr kumimoji="0" lang="zh-CN" altLang="en-US" sz="2400" b="1" kern="1200" cap="none" spc="0" normalizeH="0" baseline="0" noProof="0" dirty="0">
                <a:latin typeface="黑体" panose="02010609060101010101" pitchFamily="2" charset="-122"/>
                <a:ea typeface="黑体" panose="02010609060101010101" pitchFamily="2" charset="-122"/>
                <a:cs typeface="+mn-cs"/>
              </a:rPr>
              <a:t>段可从任意地址开始，段内连续编址，段间不一定连续；</a:t>
            </a:r>
            <a:endParaRPr kumimoji="0" lang="zh-CN" altLang="en-US" sz="2400" b="1" kern="1200" cap="none" spc="0" normalizeH="0" baseline="0" noProof="0" dirty="0">
              <a:latin typeface="黑体" panose="02010609060101010101" pitchFamily="2" charset="-122"/>
              <a:ea typeface="黑体" panose="02010609060101010101" pitchFamily="2" charset="-122"/>
              <a:cs typeface="+mn-cs"/>
            </a:endParaRPr>
          </a:p>
          <a:p>
            <a:pPr marL="571500" marR="0" indent="-571500" defTabSz="914400" eaLnBrk="0" hangingPunct="0">
              <a:spcBef>
                <a:spcPts val="1200"/>
              </a:spcBef>
              <a:buClr>
                <a:srgbClr val="FFC000"/>
              </a:buClr>
              <a:buSzPct val="100000"/>
              <a:buFontTx/>
              <a:buNone/>
              <a:defRPr/>
            </a:pPr>
            <a:endParaRPr kumimoji="0" lang="en-US" altLang="zh-CN" sz="2400" b="1" kern="1200" cap="none" spc="0" normalizeH="0" baseline="0" noProof="0" dirty="0">
              <a:solidFill>
                <a:schemeClr val="bg1"/>
              </a:solidFill>
              <a:latin typeface="黑体" panose="02010609060101010101" pitchFamily="2" charset="-122"/>
              <a:ea typeface="黑体" panose="02010609060101010101" pitchFamily="2" charset="-122"/>
              <a:cs typeface="+mn-cs"/>
            </a:endParaRPr>
          </a:p>
          <a:p>
            <a:pPr marL="571500" marR="0" indent="-571500" defTabSz="914400" eaLnBrk="0" hangingPunct="0">
              <a:spcBef>
                <a:spcPct val="20000"/>
              </a:spcBef>
              <a:buClr>
                <a:srgbClr val="FFC000"/>
              </a:buClr>
              <a:buSzPct val="100000"/>
              <a:buFontTx/>
              <a:buNone/>
              <a:defRPr/>
            </a:pPr>
            <a:endParaRPr kumimoji="0" lang="zh-CN" altLang="en-US" sz="2400" b="1" kern="1200" cap="none" spc="0" normalizeH="0" baseline="0" noProof="0" dirty="0">
              <a:solidFill>
                <a:schemeClr val="bg1"/>
              </a:solidFill>
              <a:latin typeface="黑体" panose="02010609060101010101" pitchFamily="2" charset="-122"/>
              <a:ea typeface="黑体" panose="02010609060101010101" pitchFamily="2" charset="-122"/>
              <a:cs typeface="+mn-cs"/>
            </a:endParaRPr>
          </a:p>
          <a:p>
            <a:pPr marL="571500" marR="0" indent="-571500" defTabSz="914400" eaLnBrk="0" hangingPunct="0">
              <a:spcBef>
                <a:spcPct val="20000"/>
              </a:spcBef>
              <a:buClr>
                <a:srgbClr val="FFC000"/>
              </a:buClr>
              <a:buSzPct val="100000"/>
              <a:buFontTx/>
              <a:buNone/>
              <a:defRPr/>
            </a:pPr>
            <a:endParaRPr kumimoji="0" lang="zh-CN" altLang="en-US" sz="2600" b="1" kern="0" cap="none" spc="0" normalizeH="0" baseline="0" noProof="0" dirty="0">
              <a:solidFill>
                <a:srgbClr val="FF0000"/>
              </a:solidFill>
              <a:latin typeface="华文细黑" panose="02010600040101010101" pitchFamily="2" charset="-122"/>
              <a:ea typeface="+mn-ea"/>
              <a:cs typeface="+mn-cs"/>
            </a:endParaRPr>
          </a:p>
        </p:txBody>
      </p:sp>
      <p:sp>
        <p:nvSpPr>
          <p:cNvPr id="10" name="圆角矩形 9"/>
          <p:cNvSpPr/>
          <p:nvPr/>
        </p:nvSpPr>
        <p:spPr>
          <a:xfrm>
            <a:off x="7391400" y="891540"/>
            <a:ext cx="1447800" cy="381000"/>
          </a:xfrm>
          <a:prstGeom prst="roundRect">
            <a:avLst>
              <a:gd name="adj" fmla="val 16667"/>
            </a:avLst>
          </a:prstGeom>
          <a:solidFill>
            <a:srgbClr val="000099">
              <a:alpha val="27843"/>
            </a:srgbClr>
          </a:solidFill>
          <a:ln w="38100">
            <a:noFill/>
          </a:ln>
        </p:spPr>
        <p:txBody>
          <a:bodyPr anchor="ctr"/>
          <a:lstStyle/>
          <a:p>
            <a:pPr algn="ctr"/>
            <a:endParaRPr lang="zh-CN" altLang="en-US" dirty="0">
              <a:latin typeface="Arial" panose="020B0604020202020204" pitchFamily="34" charset="0"/>
            </a:endParaRPr>
          </a:p>
        </p:txBody>
      </p:sp>
      <p:sp>
        <p:nvSpPr>
          <p:cNvPr id="9"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11" name="灯片编号占位符 4"/>
          <p:cNvSpPr txBox="1">
            <a:spLocks noGrp="1"/>
          </p:cNvSpPr>
          <p:nvPr>
            <p:ph type="sldNum" sz="quarter" idx="11"/>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12" name="页脚占位符 5"/>
          <p:cNvSpPr txBox="1">
            <a:spLocks noGrp="1"/>
          </p:cNvSpPr>
          <p:nvPr>
            <p:ph type="ftr" sz="quarter" idx="12"/>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dissolve">
                                      <p:cBhvr>
                                        <p:cTn id="12" dur="500"/>
                                        <p:tgtEl>
                                          <p:spTgt spid="8">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animEffect transition="in" filter="dissolve">
                                      <p:cBhvr>
                                        <p:cTn id="15" dur="500"/>
                                        <p:tgtEl>
                                          <p:spTgt spid="8">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dissolve">
                                      <p:cBhvr>
                                        <p:cTn id="20" dur="500"/>
                                        <p:tgtEl>
                                          <p:spTgt spid="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Effect transition="in" filter="dissolve">
                                      <p:cBhvr>
                                        <p:cTn id="25" dur="500"/>
                                        <p:tgtEl>
                                          <p:spTgt spid="8">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8">
                                            <p:txEl>
                                              <p:pRg st="2" end="2"/>
                                            </p:txEl>
                                          </p:spTgt>
                                        </p:tgtEl>
                                        <p:attrNameLst>
                                          <p:attrName>style.visibility</p:attrName>
                                        </p:attrNameLst>
                                      </p:cBhvr>
                                      <p:to>
                                        <p:strVal val="visible"/>
                                      </p:to>
                                    </p:set>
                                    <p:animEffect transition="in" filter="dissolve">
                                      <p:cBhvr>
                                        <p:cTn id="30" dur="500"/>
                                        <p:tgtEl>
                                          <p:spTgt spid="8">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animEffect transition="in" filter="dissolve">
                                      <p:cBhvr>
                                        <p:cTn id="35" dur="500"/>
                                        <p:tgtEl>
                                          <p:spTgt spid="8">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dissolve">
                                      <p:cBhvr>
                                        <p:cTn id="40" dur="500"/>
                                        <p:tgtEl>
                                          <p:spTgt spid="8">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animEffect transition="in" filter="dissolve">
                                      <p:cBhvr>
                                        <p:cTn id="45" dur="500"/>
                                        <p:tgtEl>
                                          <p:spTgt spid="8">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dissolve">
                                      <p:cBhvr>
                                        <p:cTn id="50" dur="500"/>
                                        <p:tgtEl>
                                          <p:spTgt spid="1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dissolve">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bldLvl="5" build="p"/>
      <p:bldP spid="10"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内容占位符 2"/>
          <p:cNvSpPr>
            <a:spLocks noGrp="1"/>
          </p:cNvSpPr>
          <p:nvPr>
            <p:ph type="sldNum" sz="quarter" idx="11"/>
          </p:nvPr>
        </p:nvSpPr>
        <p:spPr>
          <a:xfrm>
            <a:off x="0" y="1071563"/>
            <a:ext cx="9144000" cy="588962"/>
          </a:xfrm>
          <a:ln>
            <a:noFill/>
            <a:miter/>
          </a:ln>
        </p:spPr>
        <p:txBody>
          <a:bodyPr vert="horz" wrap="square" lIns="0" tIns="0" rIns="0" bIns="0" anchor="t"/>
          <a:lstStyle/>
          <a:p>
            <a:pPr marL="0" indent="0" algn="ctr" eaLnBrk="1" hangingPunct="1">
              <a:buFont typeface="隶书" panose="02010509060101010101" pitchFamily="49" charset="-122"/>
              <a:buNone/>
            </a:pPr>
            <a:r>
              <a:rPr lang="zh-CN" altLang="en-US" sz="2800" dirty="0">
                <a:solidFill>
                  <a:schemeClr val="tx1"/>
                </a:solidFill>
                <a:latin typeface="华文隶书" panose="02010800040101010101" pitchFamily="2" charset="-122"/>
                <a:ea typeface="华文隶书" panose="02010800040101010101" pitchFamily="2" charset="-122"/>
              </a:rPr>
              <a:t>虚拟地址</a:t>
            </a:r>
            <a:r>
              <a:rPr lang="zh-CN" altLang="en-US" sz="3600" dirty="0">
                <a:latin typeface="华文隶书" panose="02010800040101010101" pitchFamily="2" charset="-122"/>
                <a:ea typeface="华文隶书" panose="02010800040101010101" pitchFamily="2" charset="-122"/>
              </a:rPr>
              <a:t>  </a:t>
            </a:r>
            <a:r>
              <a:rPr lang="en-US" altLang="zh-CN" sz="3600">
                <a:latin typeface="华文隶书" panose="02010800040101010101" pitchFamily="2" charset="-122"/>
                <a:ea typeface="华文隶书" panose="02010800040101010101" pitchFamily="2" charset="-122"/>
              </a:rPr>
              <a:t>——————— &gt; </a:t>
            </a:r>
            <a:r>
              <a:rPr lang="zh-CN" altLang="en-US" sz="2800" dirty="0">
                <a:solidFill>
                  <a:schemeClr val="tx1"/>
                </a:solidFill>
                <a:latin typeface="华文隶书" panose="02010800040101010101" pitchFamily="2" charset="-122"/>
                <a:ea typeface="华文隶书" panose="02010800040101010101" pitchFamily="2" charset="-122"/>
              </a:rPr>
              <a:t>物理地址</a:t>
            </a:r>
            <a:endParaRPr lang="zh-CN" altLang="en-US" sz="2800" dirty="0">
              <a:solidFill>
                <a:schemeClr val="tx1"/>
              </a:solidFill>
              <a:latin typeface="华文隶书" panose="02010800040101010101" pitchFamily="2" charset="-122"/>
              <a:ea typeface="华文隶书" panose="02010800040101010101" pitchFamily="2" charset="-122"/>
            </a:endParaRPr>
          </a:p>
        </p:txBody>
      </p:sp>
      <p:sp>
        <p:nvSpPr>
          <p:cNvPr id="8" name="TextBox 7"/>
          <p:cNvSpPr txBox="1"/>
          <p:nvPr/>
        </p:nvSpPr>
        <p:spPr>
          <a:xfrm>
            <a:off x="2987675" y="909638"/>
            <a:ext cx="2584450" cy="954087"/>
          </a:xfrm>
          <a:prstGeom prst="rect">
            <a:avLst/>
          </a:prstGeom>
          <a:noFill/>
          <a:ln w="9525">
            <a:noFill/>
          </a:ln>
        </p:spPr>
        <p:txBody>
          <a:bodyPr>
            <a:spAutoFit/>
          </a:bodyPr>
          <a:lstStyle/>
          <a:p>
            <a:pPr algn="ctr"/>
            <a:r>
              <a:rPr lang="en-US" altLang="zh-CN" sz="2800" b="1">
                <a:solidFill>
                  <a:srgbClr val="FF0000"/>
                </a:solidFill>
                <a:latin typeface="Arial" panose="020B0604020202020204" pitchFamily="34" charset="0"/>
                <a:ea typeface="隶书" panose="02010509060101010101" pitchFamily="49" charset="-122"/>
              </a:rPr>
              <a:t>MMU</a:t>
            </a:r>
            <a:endParaRPr lang="en-US" altLang="zh-CN" sz="2800" b="1">
              <a:solidFill>
                <a:srgbClr val="FF0000"/>
              </a:solidFill>
              <a:latin typeface="Arial" panose="020B0604020202020204" pitchFamily="34" charset="0"/>
              <a:ea typeface="隶书" panose="02010509060101010101" pitchFamily="49" charset="-122"/>
            </a:endParaRPr>
          </a:p>
          <a:p>
            <a:pPr algn="ctr"/>
            <a:r>
              <a:rPr lang="zh-CN" altLang="en-US" sz="2800" b="1" dirty="0">
                <a:solidFill>
                  <a:srgbClr val="FF0000"/>
                </a:solidFill>
                <a:latin typeface="Arial" panose="020B0604020202020204" pitchFamily="34" charset="0"/>
                <a:ea typeface="隶书" panose="02010509060101010101" pitchFamily="49" charset="-122"/>
              </a:rPr>
              <a:t>地址映射表</a:t>
            </a:r>
            <a:endParaRPr lang="en-US" altLang="zh-CN" sz="2800" b="1">
              <a:solidFill>
                <a:srgbClr val="FF0000"/>
              </a:solidFill>
              <a:latin typeface="Arial" panose="020B0604020202020204" pitchFamily="34" charset="0"/>
              <a:ea typeface="隶书" panose="02010509060101010101" pitchFamily="49" charset="-122"/>
            </a:endParaRPr>
          </a:p>
        </p:txBody>
      </p:sp>
      <p:sp>
        <p:nvSpPr>
          <p:cNvPr id="9" name="云形标注 8"/>
          <p:cNvSpPr/>
          <p:nvPr/>
        </p:nvSpPr>
        <p:spPr>
          <a:xfrm>
            <a:off x="480060" y="71755"/>
            <a:ext cx="2772410" cy="1000125"/>
          </a:xfrm>
          <a:prstGeom prst="cloudCallout">
            <a:avLst>
              <a:gd name="adj1" fmla="val 2468"/>
              <a:gd name="adj2" fmla="val 71653"/>
            </a:avLst>
          </a:prstGeom>
          <a:solidFill>
            <a:schemeClr val="accent1"/>
          </a:solidFill>
          <a:ln w="25400" cap="flat" cmpd="sng">
            <a:solidFill>
              <a:srgbClr val="1A9818"/>
            </a:solidFill>
            <a:prstDash val="solid"/>
            <a:headEnd type="none" w="med" len="med"/>
            <a:tailEnd type="none" w="med" len="med"/>
          </a:ln>
        </p:spPr>
        <p:txBody>
          <a:bodyPr anchor="ctr"/>
          <a:lstStyle/>
          <a:p>
            <a:pPr algn="ctr"/>
            <a:r>
              <a:rPr lang="zh-CN" altLang="en-US" sz="2000" b="1" dirty="0">
                <a:solidFill>
                  <a:srgbClr val="002060"/>
                </a:solidFill>
                <a:latin typeface="黑体" panose="02010609060101010101" pitchFamily="2" charset="-122"/>
                <a:ea typeface="黑体" panose="02010609060101010101" pitchFamily="2" charset="-122"/>
              </a:rPr>
              <a:t>程序空间、逻辑地址空间</a:t>
            </a:r>
            <a:endParaRPr lang="zh-CN" altLang="en-US" sz="2000" b="1" dirty="0">
              <a:solidFill>
                <a:srgbClr val="002060"/>
              </a:solidFill>
              <a:latin typeface="黑体" panose="02010609060101010101" pitchFamily="2" charset="-122"/>
              <a:ea typeface="黑体" panose="02010609060101010101" pitchFamily="2" charset="-122"/>
            </a:endParaRPr>
          </a:p>
        </p:txBody>
      </p:sp>
      <p:sp>
        <p:nvSpPr>
          <p:cNvPr id="10" name="云形标注 9"/>
          <p:cNvSpPr/>
          <p:nvPr/>
        </p:nvSpPr>
        <p:spPr>
          <a:xfrm>
            <a:off x="5524500" y="120650"/>
            <a:ext cx="2938780" cy="866140"/>
          </a:xfrm>
          <a:prstGeom prst="cloudCallout">
            <a:avLst>
              <a:gd name="adj1" fmla="val 4671"/>
              <a:gd name="adj2" fmla="val 73241"/>
            </a:avLst>
          </a:prstGeom>
          <a:solidFill>
            <a:schemeClr val="accent1"/>
          </a:solidFill>
          <a:ln w="25400" cap="flat" cmpd="sng">
            <a:solidFill>
              <a:srgbClr val="1A9818"/>
            </a:solidFill>
            <a:prstDash val="solid"/>
            <a:headEnd type="none" w="med" len="med"/>
            <a:tailEnd type="none" w="med" len="med"/>
          </a:ln>
        </p:spPr>
        <p:txBody>
          <a:bodyPr anchor="ctr"/>
          <a:lstStyle/>
          <a:p>
            <a:pPr algn="ctr"/>
            <a:r>
              <a:rPr lang="zh-CN" altLang="en-US" sz="2000" b="1" dirty="0">
                <a:solidFill>
                  <a:srgbClr val="002060"/>
                </a:solidFill>
                <a:latin typeface="黑体" panose="02010609060101010101" pitchFamily="2" charset="-122"/>
                <a:ea typeface="黑体" panose="02010609060101010101" pitchFamily="2" charset="-122"/>
              </a:rPr>
              <a:t>实存空间、硬件地址空间</a:t>
            </a:r>
            <a:endParaRPr lang="zh-CN" altLang="en-US" sz="2000" b="1" dirty="0">
              <a:solidFill>
                <a:srgbClr val="002060"/>
              </a:solidFill>
              <a:latin typeface="黑体" panose="02010609060101010101" pitchFamily="2" charset="-122"/>
              <a:ea typeface="黑体" panose="02010609060101010101" pitchFamily="2" charset="-122"/>
            </a:endParaRPr>
          </a:p>
        </p:txBody>
      </p:sp>
      <p:pic>
        <p:nvPicPr>
          <p:cNvPr id="14347" name="Picture 11" descr="4t1"/>
          <p:cNvPicPr>
            <a:picLocks noChangeAspect="1"/>
          </p:cNvPicPr>
          <p:nvPr/>
        </p:nvPicPr>
        <p:blipFill>
          <a:blip r:embed="rId1"/>
          <a:stretch>
            <a:fillRect/>
          </a:stretch>
        </p:blipFill>
        <p:spPr>
          <a:xfrm>
            <a:off x="76200" y="1836738"/>
            <a:ext cx="4479925" cy="4868862"/>
          </a:xfrm>
          <a:prstGeom prst="rect">
            <a:avLst/>
          </a:prstGeom>
          <a:noFill/>
          <a:ln w="9525">
            <a:noFill/>
          </a:ln>
        </p:spPr>
      </p:pic>
      <p:pic>
        <p:nvPicPr>
          <p:cNvPr id="14348" name="Picture 12" descr="4t2"/>
          <p:cNvPicPr>
            <a:picLocks noChangeAspect="1"/>
          </p:cNvPicPr>
          <p:nvPr/>
        </p:nvPicPr>
        <p:blipFill>
          <a:blip r:embed="rId2"/>
          <a:stretch>
            <a:fillRect/>
          </a:stretch>
        </p:blipFill>
        <p:spPr>
          <a:xfrm>
            <a:off x="4643438" y="1836738"/>
            <a:ext cx="4500562" cy="4868862"/>
          </a:xfrm>
          <a:prstGeom prst="rect">
            <a:avLst/>
          </a:prstGeom>
          <a:noFill/>
          <a:ln w="9525">
            <a:noFill/>
          </a:ln>
        </p:spPr>
      </p:pic>
      <p:sp>
        <p:nvSpPr>
          <p:cNvPr id="3" name="TextBox 7"/>
          <p:cNvSpPr txBox="1"/>
          <p:nvPr/>
        </p:nvSpPr>
        <p:spPr>
          <a:xfrm>
            <a:off x="2771775" y="2708275"/>
            <a:ext cx="1223963" cy="579438"/>
          </a:xfrm>
          <a:prstGeom prst="rect">
            <a:avLst/>
          </a:prstGeom>
          <a:noFill/>
          <a:ln w="9525">
            <a:noFill/>
          </a:ln>
        </p:spPr>
        <p:txBody>
          <a:bodyPr>
            <a:spAutoFit/>
          </a:bodyPr>
          <a:lstStyle/>
          <a:p>
            <a:r>
              <a:rPr lang="zh-CN" altLang="en-US" sz="3200" b="1" dirty="0">
                <a:solidFill>
                  <a:srgbClr val="000099"/>
                </a:solidFill>
                <a:latin typeface="Arial" panose="020B0604020202020204" pitchFamily="34" charset="0"/>
                <a:ea typeface="隶书" panose="02010509060101010101" pitchFamily="49" charset="-122"/>
              </a:rPr>
              <a:t>分页</a:t>
            </a:r>
            <a:endParaRPr lang="en-US" altLang="zh-CN" sz="3200" b="1">
              <a:solidFill>
                <a:srgbClr val="000099"/>
              </a:solidFill>
              <a:latin typeface="Arial" panose="020B0604020202020204" pitchFamily="34" charset="0"/>
              <a:ea typeface="隶书" panose="02010509060101010101" pitchFamily="49" charset="-122"/>
            </a:endParaRPr>
          </a:p>
        </p:txBody>
      </p:sp>
      <p:sp>
        <p:nvSpPr>
          <p:cNvPr id="4" name="TextBox 7"/>
          <p:cNvSpPr txBox="1"/>
          <p:nvPr/>
        </p:nvSpPr>
        <p:spPr>
          <a:xfrm>
            <a:off x="7451725" y="2708275"/>
            <a:ext cx="1223963" cy="579438"/>
          </a:xfrm>
          <a:prstGeom prst="rect">
            <a:avLst/>
          </a:prstGeom>
          <a:noFill/>
          <a:ln w="9525">
            <a:noFill/>
          </a:ln>
        </p:spPr>
        <p:txBody>
          <a:bodyPr>
            <a:spAutoFit/>
          </a:bodyPr>
          <a:lstStyle/>
          <a:p>
            <a:r>
              <a:rPr lang="zh-CN" altLang="en-US" sz="3200" b="1" dirty="0">
                <a:solidFill>
                  <a:srgbClr val="000099"/>
                </a:solidFill>
                <a:latin typeface="Arial" panose="020B0604020202020204" pitchFamily="34" charset="0"/>
                <a:ea typeface="隶书" panose="02010509060101010101" pitchFamily="49" charset="-122"/>
              </a:rPr>
              <a:t>映射</a:t>
            </a:r>
            <a:endParaRPr lang="en-US" altLang="zh-CN" sz="3200" b="1">
              <a:solidFill>
                <a:srgbClr val="000099"/>
              </a:solidFill>
              <a:latin typeface="Arial" panose="020B0604020202020204" pitchFamily="34" charset="0"/>
              <a:ea typeface="隶书" panose="02010509060101010101" pitchFamily="49" charset="-122"/>
            </a:endParaRPr>
          </a:p>
        </p:txBody>
      </p:sp>
      <p:sp>
        <p:nvSpPr>
          <p:cNvPr id="14351" name="Oval 15"/>
          <p:cNvSpPr/>
          <p:nvPr/>
        </p:nvSpPr>
        <p:spPr>
          <a:xfrm>
            <a:off x="4787900" y="4365625"/>
            <a:ext cx="215900" cy="215900"/>
          </a:xfrm>
          <a:prstGeom prst="ellipse">
            <a:avLst/>
          </a:prstGeom>
          <a:solidFill>
            <a:srgbClr val="00FFFF">
              <a:alpha val="38823"/>
            </a:srgbClr>
          </a:solidFill>
          <a:ln w="9525">
            <a:noFill/>
          </a:ln>
        </p:spPr>
        <p:txBody>
          <a:bodyPr wrap="none" anchor="ctr"/>
          <a:lstStyle/>
          <a:p>
            <a:endParaRPr lang="zh-CN" altLang="en-US" dirty="0">
              <a:latin typeface="Arial" panose="020B0604020202020204" pitchFamily="34" charset="0"/>
            </a:endParaRPr>
          </a:p>
        </p:txBody>
      </p:sp>
      <p:sp>
        <p:nvSpPr>
          <p:cNvPr id="14352" name="Oval 16"/>
          <p:cNvSpPr/>
          <p:nvPr/>
        </p:nvSpPr>
        <p:spPr>
          <a:xfrm>
            <a:off x="5076825" y="4365625"/>
            <a:ext cx="142875" cy="215900"/>
          </a:xfrm>
          <a:prstGeom prst="ellipse">
            <a:avLst/>
          </a:prstGeom>
          <a:solidFill>
            <a:srgbClr val="993366">
              <a:alpha val="38823"/>
            </a:srgbClr>
          </a:solidFill>
          <a:ln w="9525">
            <a:noFill/>
          </a:ln>
        </p:spPr>
        <p:txBody>
          <a:bodyPr wrap="none" anchor="ctr"/>
          <a:lstStyle/>
          <a:p>
            <a:endParaRPr lang="zh-CN" altLang="en-US" dirty="0">
              <a:latin typeface="Arial" panose="020B0604020202020204" pitchFamily="34" charset="0"/>
            </a:endParaRPr>
          </a:p>
        </p:txBody>
      </p:sp>
      <p:sp>
        <p:nvSpPr>
          <p:cNvPr id="14353" name="Oval 17"/>
          <p:cNvSpPr/>
          <p:nvPr/>
        </p:nvSpPr>
        <p:spPr>
          <a:xfrm>
            <a:off x="5364163" y="4365625"/>
            <a:ext cx="360362" cy="215900"/>
          </a:xfrm>
          <a:prstGeom prst="ellipse">
            <a:avLst/>
          </a:prstGeom>
          <a:solidFill>
            <a:schemeClr val="accent2">
              <a:alpha val="38823"/>
            </a:schemeClr>
          </a:solidFill>
          <a:ln w="9525">
            <a:noFill/>
          </a:ln>
        </p:spPr>
        <p:txBody>
          <a:bodyPr wrap="none" anchor="ctr"/>
          <a:lstStyle/>
          <a:p>
            <a:endParaRPr lang="zh-CN" altLang="en-US" dirty="0">
              <a:latin typeface="Arial" panose="020B0604020202020204" pitchFamily="34" charset="0"/>
            </a:endParaRPr>
          </a:p>
        </p:txBody>
      </p:sp>
      <p:sp>
        <p:nvSpPr>
          <p:cNvPr id="14354" name="Oval 18"/>
          <p:cNvSpPr/>
          <p:nvPr/>
        </p:nvSpPr>
        <p:spPr>
          <a:xfrm>
            <a:off x="8783638" y="5658803"/>
            <a:ext cx="180975" cy="215900"/>
          </a:xfrm>
          <a:prstGeom prst="ellipse">
            <a:avLst/>
          </a:prstGeom>
          <a:solidFill>
            <a:schemeClr val="accent2">
              <a:alpha val="38823"/>
            </a:schemeClr>
          </a:solidFill>
          <a:ln w="9525">
            <a:noFill/>
          </a:ln>
        </p:spPr>
        <p:txBody>
          <a:bodyPr wrap="none" anchor="ctr"/>
          <a:lstStyle/>
          <a:p>
            <a:endParaRPr lang="zh-CN" altLang="en-US" dirty="0">
              <a:latin typeface="Arial" panose="020B0604020202020204" pitchFamily="34" charset="0"/>
            </a:endParaRPr>
          </a:p>
        </p:txBody>
      </p:sp>
      <p:sp>
        <p:nvSpPr>
          <p:cNvPr id="14355" name="Oval 19"/>
          <p:cNvSpPr/>
          <p:nvPr/>
        </p:nvSpPr>
        <p:spPr>
          <a:xfrm>
            <a:off x="7727315" y="5653088"/>
            <a:ext cx="1008063" cy="215900"/>
          </a:xfrm>
          <a:prstGeom prst="ellipse">
            <a:avLst/>
          </a:prstGeom>
          <a:solidFill>
            <a:srgbClr val="3366FF">
              <a:alpha val="38823"/>
            </a:srgbClr>
          </a:solidFill>
          <a:ln w="9525">
            <a:noFill/>
          </a:ln>
        </p:spPr>
        <p:txBody>
          <a:bodyPr wrap="none" anchor="ctr"/>
          <a:lstStyle/>
          <a:p>
            <a:endParaRPr lang="zh-CN" altLang="en-US" dirty="0">
              <a:latin typeface="Arial" panose="020B0604020202020204" pitchFamily="34" charset="0"/>
            </a:endParaRPr>
          </a:p>
        </p:txBody>
      </p:sp>
      <p:sp>
        <p:nvSpPr>
          <p:cNvPr id="14356" name="Oval 20"/>
          <p:cNvSpPr/>
          <p:nvPr/>
        </p:nvSpPr>
        <p:spPr>
          <a:xfrm>
            <a:off x="1011555" y="1773238"/>
            <a:ext cx="936625" cy="288925"/>
          </a:xfrm>
          <a:prstGeom prst="ellipse">
            <a:avLst/>
          </a:prstGeom>
          <a:solidFill>
            <a:srgbClr val="FF0000">
              <a:alpha val="38823"/>
            </a:srgbClr>
          </a:solidFill>
          <a:ln w="9525">
            <a:noFill/>
          </a:ln>
        </p:spPr>
        <p:txBody>
          <a:bodyPr wrap="none" anchor="ctr"/>
          <a:lstStyle/>
          <a:p>
            <a:endParaRPr lang="zh-CN" altLang="en-US" dirty="0">
              <a:latin typeface="Arial" panose="020B0604020202020204" pitchFamily="34" charset="0"/>
            </a:endParaRPr>
          </a:p>
        </p:txBody>
      </p:sp>
      <p:sp>
        <p:nvSpPr>
          <p:cNvPr id="14357" name="Oval 21"/>
          <p:cNvSpPr/>
          <p:nvPr/>
        </p:nvSpPr>
        <p:spPr>
          <a:xfrm>
            <a:off x="3388043" y="4172585"/>
            <a:ext cx="936625" cy="288925"/>
          </a:xfrm>
          <a:prstGeom prst="ellipse">
            <a:avLst/>
          </a:prstGeom>
          <a:solidFill>
            <a:srgbClr val="FF0000">
              <a:alpha val="38823"/>
            </a:srgbClr>
          </a:solidFill>
          <a:ln w="9525">
            <a:noFill/>
          </a:ln>
        </p:spPr>
        <p:txBody>
          <a:bodyPr wrap="none" anchor="ctr"/>
          <a:lstStyle/>
          <a:p>
            <a:endParaRPr lang="zh-CN" altLang="en-US" dirty="0">
              <a:latin typeface="Arial" panose="020B0604020202020204" pitchFamily="34" charset="0"/>
            </a:endParaRPr>
          </a:p>
        </p:txBody>
      </p:sp>
      <p:sp>
        <p:nvSpPr>
          <p:cNvPr id="14358" name="Oval 22"/>
          <p:cNvSpPr/>
          <p:nvPr/>
        </p:nvSpPr>
        <p:spPr>
          <a:xfrm>
            <a:off x="4643438" y="1981200"/>
            <a:ext cx="360362" cy="509588"/>
          </a:xfrm>
          <a:prstGeom prst="ellipse">
            <a:avLst/>
          </a:prstGeom>
          <a:solidFill>
            <a:srgbClr val="00FFFF">
              <a:alpha val="38823"/>
            </a:srgbClr>
          </a:solidFill>
          <a:ln w="9525">
            <a:noFill/>
          </a:ln>
        </p:spPr>
        <p:txBody>
          <a:bodyPr wrap="none" anchor="ctr"/>
          <a:lstStyle/>
          <a:p>
            <a:endParaRPr lang="zh-CN" altLang="en-US" dirty="0">
              <a:latin typeface="Arial" panose="020B0604020202020204" pitchFamily="34" charset="0"/>
            </a:endParaRPr>
          </a:p>
        </p:txBody>
      </p:sp>
      <p:sp>
        <p:nvSpPr>
          <p:cNvPr id="14359" name="Oval 23"/>
          <p:cNvSpPr/>
          <p:nvPr/>
        </p:nvSpPr>
        <p:spPr>
          <a:xfrm>
            <a:off x="6156325" y="2031683"/>
            <a:ext cx="1008063" cy="215900"/>
          </a:xfrm>
          <a:prstGeom prst="ellipse">
            <a:avLst/>
          </a:prstGeom>
          <a:solidFill>
            <a:srgbClr val="993366">
              <a:alpha val="38823"/>
            </a:srgbClr>
          </a:solidFill>
          <a:ln w="9525">
            <a:noFill/>
          </a:ln>
        </p:spPr>
        <p:txBody>
          <a:bodyPr wrap="none" anchor="ctr"/>
          <a:lstStyle/>
          <a:p>
            <a:endParaRPr lang="zh-CN" altLang="en-US" dirty="0">
              <a:latin typeface="Arial" panose="020B0604020202020204" pitchFamily="34" charset="0"/>
            </a:endParaRPr>
          </a:p>
        </p:txBody>
      </p:sp>
      <p:sp>
        <p:nvSpPr>
          <p:cNvPr id="14360" name="Oval 24"/>
          <p:cNvSpPr/>
          <p:nvPr/>
        </p:nvSpPr>
        <p:spPr>
          <a:xfrm>
            <a:off x="7934325" y="4213225"/>
            <a:ext cx="1187450" cy="358775"/>
          </a:xfrm>
          <a:prstGeom prst="ellipse">
            <a:avLst/>
          </a:prstGeom>
          <a:solidFill>
            <a:schemeClr val="accent2">
              <a:alpha val="38823"/>
            </a:schemeClr>
          </a:solidFill>
          <a:ln w="9525">
            <a:noFill/>
          </a:ln>
        </p:spPr>
        <p:txBody>
          <a:bodyPr wrap="none" anchor="ctr"/>
          <a:lstStyle/>
          <a:p>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dissolve">
                                      <p:cBhvr>
                                        <p:cTn id="7" dur="500"/>
                                        <p:tgtEl>
                                          <p:spTgt spid="12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347"/>
                                        </p:tgtEl>
                                        <p:attrNameLst>
                                          <p:attrName>style.visibility</p:attrName>
                                        </p:attrNameLst>
                                      </p:cBhvr>
                                      <p:to>
                                        <p:strVal val="visible"/>
                                      </p:to>
                                    </p:set>
                                    <p:animEffect transition="in" filter="dissolve">
                                      <p:cBhvr>
                                        <p:cTn id="27" dur="500"/>
                                        <p:tgtEl>
                                          <p:spTgt spid="1434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dissolv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4356"/>
                                        </p:tgtEl>
                                        <p:attrNameLst>
                                          <p:attrName>style.visibility</p:attrName>
                                        </p:attrNameLst>
                                      </p:cBhvr>
                                      <p:to>
                                        <p:strVal val="visible"/>
                                      </p:to>
                                    </p:set>
                                    <p:animEffect transition="in" filter="dissolve">
                                      <p:cBhvr>
                                        <p:cTn id="35" dur="500"/>
                                        <p:tgtEl>
                                          <p:spTgt spid="14356"/>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4357"/>
                                        </p:tgtEl>
                                        <p:attrNameLst>
                                          <p:attrName>style.visibility</p:attrName>
                                        </p:attrNameLst>
                                      </p:cBhvr>
                                      <p:to>
                                        <p:strVal val="visible"/>
                                      </p:to>
                                    </p:set>
                                    <p:animEffect transition="in" filter="dissolve">
                                      <p:cBhvr>
                                        <p:cTn id="38" dur="500"/>
                                        <p:tgtEl>
                                          <p:spTgt spid="14357"/>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14348"/>
                                        </p:tgtEl>
                                        <p:attrNameLst>
                                          <p:attrName>style.visibility</p:attrName>
                                        </p:attrNameLst>
                                      </p:cBhvr>
                                      <p:to>
                                        <p:strVal val="visible"/>
                                      </p:to>
                                    </p:set>
                                    <p:animEffect transition="in" filter="dissolve">
                                      <p:cBhvr>
                                        <p:cTn id="43" dur="500"/>
                                        <p:tgtEl>
                                          <p:spTgt spid="14348"/>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dissolve">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4351"/>
                                        </p:tgtEl>
                                        <p:attrNameLst>
                                          <p:attrName>style.visibility</p:attrName>
                                        </p:attrNameLst>
                                      </p:cBhvr>
                                      <p:to>
                                        <p:strVal val="visible"/>
                                      </p:to>
                                    </p:set>
                                    <p:animEffect transition="in" filter="dissolve">
                                      <p:cBhvr>
                                        <p:cTn id="51" dur="500"/>
                                        <p:tgtEl>
                                          <p:spTgt spid="14351"/>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4358"/>
                                        </p:tgtEl>
                                        <p:attrNameLst>
                                          <p:attrName>style.visibility</p:attrName>
                                        </p:attrNameLst>
                                      </p:cBhvr>
                                      <p:to>
                                        <p:strVal val="visible"/>
                                      </p:to>
                                    </p:set>
                                    <p:animEffect transition="in" filter="dissolve">
                                      <p:cBhvr>
                                        <p:cTn id="54" dur="500"/>
                                        <p:tgtEl>
                                          <p:spTgt spid="14358"/>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14352"/>
                                        </p:tgtEl>
                                        <p:attrNameLst>
                                          <p:attrName>style.visibility</p:attrName>
                                        </p:attrNameLst>
                                      </p:cBhvr>
                                      <p:to>
                                        <p:strVal val="visible"/>
                                      </p:to>
                                    </p:set>
                                    <p:animEffect transition="in" filter="dissolve">
                                      <p:cBhvr>
                                        <p:cTn id="59" dur="500"/>
                                        <p:tgtEl>
                                          <p:spTgt spid="14352"/>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4359"/>
                                        </p:tgtEl>
                                        <p:attrNameLst>
                                          <p:attrName>style.visibility</p:attrName>
                                        </p:attrNameLst>
                                      </p:cBhvr>
                                      <p:to>
                                        <p:strVal val="visible"/>
                                      </p:to>
                                    </p:set>
                                    <p:animEffect transition="in" filter="dissolve">
                                      <p:cBhvr>
                                        <p:cTn id="62" dur="500"/>
                                        <p:tgtEl>
                                          <p:spTgt spid="14359"/>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14353"/>
                                        </p:tgtEl>
                                        <p:attrNameLst>
                                          <p:attrName>style.visibility</p:attrName>
                                        </p:attrNameLst>
                                      </p:cBhvr>
                                      <p:to>
                                        <p:strVal val="visible"/>
                                      </p:to>
                                    </p:set>
                                    <p:animEffect transition="in" filter="dissolve">
                                      <p:cBhvr>
                                        <p:cTn id="67" dur="500"/>
                                        <p:tgtEl>
                                          <p:spTgt spid="14353"/>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4354"/>
                                        </p:tgtEl>
                                        <p:attrNameLst>
                                          <p:attrName>style.visibility</p:attrName>
                                        </p:attrNameLst>
                                      </p:cBhvr>
                                      <p:to>
                                        <p:strVal val="visible"/>
                                      </p:to>
                                    </p:set>
                                    <p:animEffect transition="in" filter="dissolve">
                                      <p:cBhvr>
                                        <p:cTn id="70" dur="500"/>
                                        <p:tgtEl>
                                          <p:spTgt spid="1435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4360"/>
                                        </p:tgtEl>
                                        <p:attrNameLst>
                                          <p:attrName>style.visibility</p:attrName>
                                        </p:attrNameLst>
                                      </p:cBhvr>
                                      <p:to>
                                        <p:strVal val="visible"/>
                                      </p:to>
                                    </p:set>
                                    <p:animEffect transition="in" filter="dissolve">
                                      <p:cBhvr>
                                        <p:cTn id="73" dur="500"/>
                                        <p:tgtEl>
                                          <p:spTgt spid="14360"/>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4355"/>
                                        </p:tgtEl>
                                        <p:attrNameLst>
                                          <p:attrName>style.visibility</p:attrName>
                                        </p:attrNameLst>
                                      </p:cBhvr>
                                      <p:to>
                                        <p:strVal val="visible"/>
                                      </p:to>
                                    </p:set>
                                    <p:animEffect transition="in" filter="dissolve">
                                      <p:cBhvr>
                                        <p:cTn id="78" dur="500"/>
                                        <p:tgtEl>
                                          <p:spTgt spid="1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P spid="8" grpId="0"/>
      <p:bldP spid="9" grpId="0" bldLvl="0" animBg="1"/>
      <p:bldP spid="10" grpId="0" bldLvl="0" animBg="1"/>
      <p:bldP spid="3" grpId="0"/>
      <p:bldP spid="4" grpId="0"/>
      <p:bldP spid="14351" grpId="0" bldLvl="0" animBg="1"/>
      <p:bldP spid="14352" grpId="0" bldLvl="0" animBg="1"/>
      <p:bldP spid="14353" grpId="0" bldLvl="0" animBg="1"/>
      <p:bldP spid="14354" grpId="0" bldLvl="0" animBg="1"/>
      <p:bldP spid="14355" grpId="0" bldLvl="0" animBg="1"/>
      <p:bldP spid="14356" grpId="0" bldLvl="0" animBg="1"/>
      <p:bldP spid="14357" grpId="0" bldLvl="0" animBg="1"/>
      <p:bldP spid="14358" grpId="0" bldLvl="0" animBg="1"/>
      <p:bldP spid="14359" grpId="0" bldLvl="0" animBg="1"/>
      <p:bldP spid="14360"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67" name="Picture 19" descr="4t3"/>
          <p:cNvPicPr>
            <a:picLocks noChangeAspect="1"/>
          </p:cNvPicPr>
          <p:nvPr/>
        </p:nvPicPr>
        <p:blipFill>
          <a:blip r:embed="rId1"/>
          <a:stretch>
            <a:fillRect/>
          </a:stretch>
        </p:blipFill>
        <p:spPr>
          <a:xfrm>
            <a:off x="40005" y="191135"/>
            <a:ext cx="4962525" cy="6563995"/>
          </a:xfrm>
          <a:prstGeom prst="rect">
            <a:avLst/>
          </a:prstGeom>
          <a:noFill/>
          <a:ln w="9525">
            <a:noFill/>
          </a:ln>
        </p:spPr>
      </p:pic>
      <p:pic>
        <p:nvPicPr>
          <p:cNvPr id="104468" name="Picture 20" descr="4t4"/>
          <p:cNvPicPr>
            <a:picLocks noChangeAspect="1"/>
          </p:cNvPicPr>
          <p:nvPr/>
        </p:nvPicPr>
        <p:blipFill>
          <a:blip r:embed="rId2"/>
          <a:stretch>
            <a:fillRect/>
          </a:stretch>
        </p:blipFill>
        <p:spPr>
          <a:xfrm>
            <a:off x="5216525" y="3052763"/>
            <a:ext cx="3851275" cy="3500437"/>
          </a:xfrm>
          <a:prstGeom prst="rect">
            <a:avLst/>
          </a:prstGeom>
          <a:noFill/>
          <a:ln w="9525">
            <a:noFill/>
          </a:ln>
        </p:spPr>
      </p:pic>
      <p:sp>
        <p:nvSpPr>
          <p:cNvPr id="104469" name="Oval 21"/>
          <p:cNvSpPr/>
          <p:nvPr/>
        </p:nvSpPr>
        <p:spPr>
          <a:xfrm>
            <a:off x="1116013" y="4365625"/>
            <a:ext cx="215900" cy="287338"/>
          </a:xfrm>
          <a:prstGeom prst="ellipse">
            <a:avLst/>
          </a:prstGeom>
          <a:solidFill>
            <a:srgbClr val="FF0000">
              <a:alpha val="38823"/>
            </a:srgbClr>
          </a:solidFill>
          <a:ln w="9525">
            <a:noFill/>
          </a:ln>
        </p:spPr>
        <p:txBody>
          <a:bodyPr wrap="none" anchor="ctr"/>
          <a:lstStyle/>
          <a:p>
            <a:endParaRPr lang="zh-CN" altLang="en-US" dirty="0">
              <a:latin typeface="Arial" panose="020B0604020202020204" pitchFamily="34" charset="0"/>
            </a:endParaRPr>
          </a:p>
        </p:txBody>
      </p:sp>
      <p:sp>
        <p:nvSpPr>
          <p:cNvPr id="104470" name="Oval 22"/>
          <p:cNvSpPr/>
          <p:nvPr/>
        </p:nvSpPr>
        <p:spPr>
          <a:xfrm>
            <a:off x="179388" y="5589588"/>
            <a:ext cx="2736850" cy="719137"/>
          </a:xfrm>
          <a:prstGeom prst="ellipse">
            <a:avLst/>
          </a:prstGeom>
          <a:solidFill>
            <a:srgbClr val="FF0000">
              <a:alpha val="38823"/>
            </a:srgbClr>
          </a:solidFill>
          <a:ln w="9525">
            <a:noFill/>
          </a:ln>
        </p:spPr>
        <p:txBody>
          <a:bodyPr wrap="none" anchor="ctr"/>
          <a:lstStyle/>
          <a:p>
            <a:endParaRPr lang="zh-CN" altLang="en-US" dirty="0">
              <a:latin typeface="Arial" panose="020B0604020202020204" pitchFamily="34" charset="0"/>
            </a:endParaRPr>
          </a:p>
        </p:txBody>
      </p:sp>
      <p:sp>
        <p:nvSpPr>
          <p:cNvPr id="104471" name="Oval 23"/>
          <p:cNvSpPr/>
          <p:nvPr/>
        </p:nvSpPr>
        <p:spPr>
          <a:xfrm>
            <a:off x="3005455" y="430530"/>
            <a:ext cx="1517015" cy="274320"/>
          </a:xfrm>
          <a:prstGeom prst="ellipse">
            <a:avLst/>
          </a:prstGeom>
          <a:solidFill>
            <a:schemeClr val="accent2">
              <a:alpha val="38823"/>
            </a:schemeClr>
          </a:solidFill>
          <a:ln w="9525">
            <a:noFill/>
          </a:ln>
        </p:spPr>
        <p:txBody>
          <a:bodyPr wrap="none" anchor="ctr"/>
          <a:lstStyle/>
          <a:p>
            <a:endParaRPr lang="zh-CN" altLang="en-US" dirty="0">
              <a:latin typeface="Arial" panose="020B0604020202020204" pitchFamily="34" charset="0"/>
            </a:endParaRPr>
          </a:p>
        </p:txBody>
      </p:sp>
      <p:sp>
        <p:nvSpPr>
          <p:cNvPr id="104472" name="Oval 24"/>
          <p:cNvSpPr/>
          <p:nvPr/>
        </p:nvSpPr>
        <p:spPr>
          <a:xfrm>
            <a:off x="1619250" y="4365625"/>
            <a:ext cx="360363" cy="287338"/>
          </a:xfrm>
          <a:prstGeom prst="ellipse">
            <a:avLst/>
          </a:prstGeom>
          <a:solidFill>
            <a:srgbClr val="3366FF">
              <a:alpha val="38823"/>
            </a:srgbClr>
          </a:solidFill>
          <a:ln w="9525">
            <a:noFill/>
          </a:ln>
        </p:spPr>
        <p:txBody>
          <a:bodyPr wrap="none" anchor="ctr"/>
          <a:lstStyle/>
          <a:p>
            <a:endParaRPr lang="zh-CN" altLang="en-US" dirty="0">
              <a:latin typeface="Arial" panose="020B0604020202020204" pitchFamily="34" charset="0"/>
            </a:endParaRPr>
          </a:p>
        </p:txBody>
      </p:sp>
      <p:sp>
        <p:nvSpPr>
          <p:cNvPr id="104473" name="Oval 25"/>
          <p:cNvSpPr/>
          <p:nvPr/>
        </p:nvSpPr>
        <p:spPr>
          <a:xfrm>
            <a:off x="2500630" y="407670"/>
            <a:ext cx="483235" cy="274320"/>
          </a:xfrm>
          <a:prstGeom prst="ellipse">
            <a:avLst/>
          </a:prstGeom>
          <a:solidFill>
            <a:srgbClr val="3366FF">
              <a:alpha val="38823"/>
            </a:srgbClr>
          </a:solidFill>
          <a:ln w="9525">
            <a:noFill/>
          </a:ln>
        </p:spPr>
        <p:txBody>
          <a:bodyPr wrap="none" anchor="ctr"/>
          <a:lstStyle/>
          <a:p>
            <a:endParaRPr lang="zh-CN" altLang="en-US" dirty="0">
              <a:latin typeface="Arial" panose="020B0604020202020204" pitchFamily="34" charset="0"/>
            </a:endParaRPr>
          </a:p>
        </p:txBody>
      </p:sp>
      <p:sp>
        <p:nvSpPr>
          <p:cNvPr id="104474" name="Oval 26"/>
          <p:cNvSpPr/>
          <p:nvPr/>
        </p:nvSpPr>
        <p:spPr>
          <a:xfrm>
            <a:off x="2987675" y="5805488"/>
            <a:ext cx="1584325" cy="287337"/>
          </a:xfrm>
          <a:prstGeom prst="ellipse">
            <a:avLst/>
          </a:prstGeom>
          <a:solidFill>
            <a:schemeClr val="accent2">
              <a:alpha val="38823"/>
            </a:schemeClr>
          </a:solidFill>
          <a:ln w="9525">
            <a:noFill/>
          </a:ln>
        </p:spPr>
        <p:txBody>
          <a:bodyPr wrap="none" anchor="ctr"/>
          <a:lstStyle/>
          <a:p>
            <a:endParaRPr lang="zh-CN" altLang="en-US" dirty="0">
              <a:latin typeface="Arial" panose="020B0604020202020204" pitchFamily="34" charset="0"/>
            </a:endParaRPr>
          </a:p>
        </p:txBody>
      </p:sp>
      <p:sp>
        <p:nvSpPr>
          <p:cNvPr id="104475" name="Rectangle 27"/>
          <p:cNvSpPr/>
          <p:nvPr/>
        </p:nvSpPr>
        <p:spPr>
          <a:xfrm>
            <a:off x="5295900" y="328454"/>
            <a:ext cx="3744913" cy="1198880"/>
          </a:xfrm>
          <a:prstGeom prst="rect">
            <a:avLst/>
          </a:prstGeom>
          <a:noFill/>
          <a:ln w="9525">
            <a:noFill/>
          </a:ln>
        </p:spPr>
        <p:txBody>
          <a:bodyPr anchor="ctr">
            <a:spAutoFit/>
          </a:bodyPr>
          <a:lstStyle/>
          <a:p>
            <a:pPr eaLnBrk="0" hangingPunct="0"/>
            <a:r>
              <a:rPr lang="zh-CN" altLang="en-US" sz="2400" b="1" dirty="0">
                <a:solidFill>
                  <a:srgbClr val="FF0000"/>
                </a:solidFill>
                <a:latin typeface="Arial" panose="020B0604020202020204" pitchFamily="34" charset="0"/>
              </a:rPr>
              <a:t>分页技术：</a:t>
            </a:r>
            <a:endParaRPr lang="zh-CN" altLang="en-US" sz="2800" b="1" dirty="0">
              <a:solidFill>
                <a:srgbClr val="FF0000"/>
              </a:solidFill>
              <a:latin typeface="Arial" panose="020B0604020202020204" pitchFamily="34" charset="0"/>
            </a:endParaRPr>
          </a:p>
          <a:p>
            <a:pPr eaLnBrk="0" hangingPunct="0"/>
            <a:r>
              <a:rPr lang="zh-CN" altLang="en-US" sz="2400" b="1" dirty="0">
                <a:latin typeface="Arial" panose="020B0604020202020204" pitchFamily="34" charset="0"/>
              </a:rPr>
              <a:t>   页的大小固定；</a:t>
            </a:r>
            <a:endParaRPr lang="zh-CN" altLang="en-US" sz="2400" b="1" dirty="0">
              <a:latin typeface="Arial" panose="020B0604020202020204" pitchFamily="34" charset="0"/>
            </a:endParaRPr>
          </a:p>
          <a:p>
            <a:pPr eaLnBrk="0" hangingPunct="0"/>
            <a:r>
              <a:rPr lang="zh-CN" altLang="en-US" sz="2400" b="1" dirty="0">
                <a:latin typeface="Arial" panose="020B0604020202020204" pitchFamily="34" charset="0"/>
              </a:rPr>
              <a:t>   虚拟地址到物理地址； </a:t>
            </a:r>
            <a:endParaRPr lang="zh-CN" altLang="en-US" sz="2400" b="1" dirty="0">
              <a:latin typeface="Arial" panose="020B0604020202020204" pitchFamily="34" charset="0"/>
            </a:endParaRPr>
          </a:p>
        </p:txBody>
      </p:sp>
      <p:sp>
        <p:nvSpPr>
          <p:cNvPr id="104476" name="Rectangle 28"/>
          <p:cNvSpPr/>
          <p:nvPr/>
        </p:nvSpPr>
        <p:spPr>
          <a:xfrm>
            <a:off x="5219700" y="1625600"/>
            <a:ext cx="3673475" cy="1198880"/>
          </a:xfrm>
          <a:prstGeom prst="rect">
            <a:avLst/>
          </a:prstGeom>
          <a:noFill/>
          <a:ln w="9525">
            <a:noFill/>
          </a:ln>
        </p:spPr>
        <p:txBody>
          <a:bodyPr wrap="square" anchor="ctr">
            <a:spAutoFit/>
          </a:bodyPr>
          <a:lstStyle/>
          <a:p>
            <a:pPr eaLnBrk="0" hangingPunct="0"/>
            <a:r>
              <a:rPr lang="zh-CN" altLang="en-US" sz="2400" b="1" dirty="0">
                <a:solidFill>
                  <a:srgbClr val="FF0000"/>
                </a:solidFill>
                <a:latin typeface="Arial" panose="020B0604020202020204" pitchFamily="34" charset="0"/>
              </a:rPr>
              <a:t>分段技术：</a:t>
            </a:r>
            <a:endParaRPr lang="zh-CN" altLang="en-US" sz="2800" b="1" dirty="0">
              <a:solidFill>
                <a:srgbClr val="FF0000"/>
              </a:solidFill>
              <a:latin typeface="Arial" panose="020B0604020202020204" pitchFamily="34" charset="0"/>
            </a:endParaRPr>
          </a:p>
          <a:p>
            <a:pPr eaLnBrk="0" hangingPunct="0"/>
            <a:r>
              <a:rPr lang="zh-CN" altLang="en-US" sz="2400" b="1" dirty="0">
                <a:solidFill>
                  <a:schemeClr val="bg1"/>
                </a:solidFill>
                <a:latin typeface="Arial" panose="020B0604020202020204" pitchFamily="34" charset="0"/>
              </a:rPr>
              <a:t>   </a:t>
            </a:r>
            <a:r>
              <a:rPr lang="zh-CN" altLang="en-US" sz="2400" b="1" dirty="0">
                <a:latin typeface="Arial" panose="020B0604020202020204" pitchFamily="34" charset="0"/>
              </a:rPr>
              <a:t>段的大小可变；</a:t>
            </a:r>
            <a:endParaRPr lang="zh-CN" altLang="en-US" sz="2400" b="1" dirty="0">
              <a:latin typeface="Arial" panose="020B0604020202020204" pitchFamily="34" charset="0"/>
            </a:endParaRPr>
          </a:p>
          <a:p>
            <a:pPr eaLnBrk="0" hangingPunct="0"/>
            <a:r>
              <a:rPr lang="zh-CN" altLang="en-US" sz="2400" b="1" dirty="0">
                <a:latin typeface="Arial" panose="020B0604020202020204" pitchFamily="34" charset="0"/>
              </a:rPr>
              <a:t>   逻辑地址到物理地址；</a:t>
            </a:r>
            <a:endParaRPr lang="en-US" altLang="zh-CN" sz="2400" b="1">
              <a:latin typeface="Arial" panose="020B0604020202020204" pitchFamily="34" charset="0"/>
            </a:endParaRPr>
          </a:p>
        </p:txBody>
      </p:sp>
      <p:sp>
        <p:nvSpPr>
          <p:cNvPr id="104477" name="Oval 29"/>
          <p:cNvSpPr/>
          <p:nvPr/>
        </p:nvSpPr>
        <p:spPr>
          <a:xfrm>
            <a:off x="5490528" y="3651885"/>
            <a:ext cx="1152525" cy="647700"/>
          </a:xfrm>
          <a:prstGeom prst="ellipse">
            <a:avLst/>
          </a:prstGeom>
          <a:solidFill>
            <a:srgbClr val="FF0000">
              <a:alpha val="38823"/>
            </a:srgbClr>
          </a:solidFill>
          <a:ln w="9525">
            <a:noFill/>
          </a:ln>
        </p:spPr>
        <p:txBody>
          <a:bodyPr wrap="none" anchor="ctr"/>
          <a:lstStyle/>
          <a:p>
            <a:endParaRPr lang="zh-CN" altLang="en-US" dirty="0">
              <a:latin typeface="Arial" panose="020B0604020202020204" pitchFamily="34" charset="0"/>
            </a:endParaRPr>
          </a:p>
        </p:txBody>
      </p:sp>
      <p:sp>
        <p:nvSpPr>
          <p:cNvPr id="104478" name="Oval 30"/>
          <p:cNvSpPr/>
          <p:nvPr/>
        </p:nvSpPr>
        <p:spPr>
          <a:xfrm>
            <a:off x="5706428" y="5668010"/>
            <a:ext cx="1152525" cy="287338"/>
          </a:xfrm>
          <a:prstGeom prst="ellipse">
            <a:avLst/>
          </a:prstGeom>
          <a:solidFill>
            <a:srgbClr val="3366FF">
              <a:alpha val="38823"/>
            </a:srgbClr>
          </a:solidFill>
          <a:ln w="9525">
            <a:noFill/>
          </a:ln>
        </p:spPr>
        <p:txBody>
          <a:bodyPr wrap="none" anchor="ctr"/>
          <a:lstStyle/>
          <a:p>
            <a:endParaRPr lang="zh-CN" altLang="en-US" dirty="0">
              <a:latin typeface="Arial" panose="020B0604020202020204" pitchFamily="34" charset="0"/>
            </a:endParaRPr>
          </a:p>
        </p:txBody>
      </p:sp>
      <p:sp>
        <p:nvSpPr>
          <p:cNvPr id="104479" name="Oval 31"/>
          <p:cNvSpPr/>
          <p:nvPr/>
        </p:nvSpPr>
        <p:spPr>
          <a:xfrm>
            <a:off x="7219315" y="3723323"/>
            <a:ext cx="1584325" cy="647700"/>
          </a:xfrm>
          <a:prstGeom prst="ellipse">
            <a:avLst/>
          </a:prstGeom>
          <a:solidFill>
            <a:schemeClr val="accent2">
              <a:alpha val="38823"/>
            </a:schemeClr>
          </a:solidFill>
          <a:ln w="9525">
            <a:noFill/>
          </a:ln>
        </p:spPr>
        <p:txBody>
          <a:bodyPr wrap="none" anchor="ctr"/>
          <a:lstStyle/>
          <a:p>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4467"/>
                                        </p:tgtEl>
                                        <p:attrNameLst>
                                          <p:attrName>style.visibility</p:attrName>
                                        </p:attrNameLst>
                                      </p:cBhvr>
                                      <p:to>
                                        <p:strVal val="visible"/>
                                      </p:to>
                                    </p:set>
                                    <p:animEffect transition="in" filter="dissolve">
                                      <p:cBhvr>
                                        <p:cTn id="7" dur="500"/>
                                        <p:tgtEl>
                                          <p:spTgt spid="1044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4470"/>
                                        </p:tgtEl>
                                        <p:attrNameLst>
                                          <p:attrName>style.visibility</p:attrName>
                                        </p:attrNameLst>
                                      </p:cBhvr>
                                      <p:to>
                                        <p:strVal val="visible"/>
                                      </p:to>
                                    </p:set>
                                    <p:animEffect transition="in" filter="dissolve">
                                      <p:cBhvr>
                                        <p:cTn id="12" dur="500"/>
                                        <p:tgtEl>
                                          <p:spTgt spid="10447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4469"/>
                                        </p:tgtEl>
                                        <p:attrNameLst>
                                          <p:attrName>style.visibility</p:attrName>
                                        </p:attrNameLst>
                                      </p:cBhvr>
                                      <p:to>
                                        <p:strVal val="visible"/>
                                      </p:to>
                                    </p:set>
                                    <p:animEffect transition="in" filter="dissolve">
                                      <p:cBhvr>
                                        <p:cTn id="17" dur="500"/>
                                        <p:tgtEl>
                                          <p:spTgt spid="10446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4472"/>
                                        </p:tgtEl>
                                        <p:attrNameLst>
                                          <p:attrName>style.visibility</p:attrName>
                                        </p:attrNameLst>
                                      </p:cBhvr>
                                      <p:to>
                                        <p:strVal val="visible"/>
                                      </p:to>
                                    </p:set>
                                    <p:animEffect transition="in" filter="dissolve">
                                      <p:cBhvr>
                                        <p:cTn id="22" dur="500"/>
                                        <p:tgtEl>
                                          <p:spTgt spid="10447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4473"/>
                                        </p:tgtEl>
                                        <p:attrNameLst>
                                          <p:attrName>style.visibility</p:attrName>
                                        </p:attrNameLst>
                                      </p:cBhvr>
                                      <p:to>
                                        <p:strVal val="visible"/>
                                      </p:to>
                                    </p:set>
                                    <p:animEffect transition="in" filter="dissolve">
                                      <p:cBhvr>
                                        <p:cTn id="27" dur="500"/>
                                        <p:tgtEl>
                                          <p:spTgt spid="10447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4474"/>
                                        </p:tgtEl>
                                        <p:attrNameLst>
                                          <p:attrName>style.visibility</p:attrName>
                                        </p:attrNameLst>
                                      </p:cBhvr>
                                      <p:to>
                                        <p:strVal val="visible"/>
                                      </p:to>
                                    </p:set>
                                    <p:animEffect transition="in" filter="dissolve">
                                      <p:cBhvr>
                                        <p:cTn id="32" dur="500"/>
                                        <p:tgtEl>
                                          <p:spTgt spid="104474"/>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04471"/>
                                        </p:tgtEl>
                                        <p:attrNameLst>
                                          <p:attrName>style.visibility</p:attrName>
                                        </p:attrNameLst>
                                      </p:cBhvr>
                                      <p:to>
                                        <p:strVal val="visible"/>
                                      </p:to>
                                    </p:set>
                                    <p:animEffect transition="in" filter="dissolve">
                                      <p:cBhvr>
                                        <p:cTn id="35" dur="500"/>
                                        <p:tgtEl>
                                          <p:spTgt spid="10447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04475"/>
                                        </p:tgtEl>
                                        <p:attrNameLst>
                                          <p:attrName>style.visibility</p:attrName>
                                        </p:attrNameLst>
                                      </p:cBhvr>
                                      <p:to>
                                        <p:strVal val="visible"/>
                                      </p:to>
                                    </p:set>
                                    <p:animEffect transition="in" filter="dissolve">
                                      <p:cBhvr>
                                        <p:cTn id="40" dur="500"/>
                                        <p:tgtEl>
                                          <p:spTgt spid="10447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04476">
                                            <p:txEl>
                                              <p:pRg st="0" end="0"/>
                                            </p:txEl>
                                          </p:spTgt>
                                        </p:tgtEl>
                                        <p:attrNameLst>
                                          <p:attrName>style.visibility</p:attrName>
                                        </p:attrNameLst>
                                      </p:cBhvr>
                                      <p:to>
                                        <p:strVal val="visible"/>
                                      </p:to>
                                    </p:set>
                                    <p:animEffect transition="in" filter="dissolve">
                                      <p:cBhvr>
                                        <p:cTn id="45" dur="500"/>
                                        <p:tgtEl>
                                          <p:spTgt spid="104476">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04476">
                                            <p:txEl>
                                              <p:pRg st="1" end="1"/>
                                            </p:txEl>
                                          </p:spTgt>
                                        </p:tgtEl>
                                        <p:attrNameLst>
                                          <p:attrName>style.visibility</p:attrName>
                                        </p:attrNameLst>
                                      </p:cBhvr>
                                      <p:to>
                                        <p:strVal val="visible"/>
                                      </p:to>
                                    </p:set>
                                    <p:animEffect transition="in" filter="dissolve">
                                      <p:cBhvr>
                                        <p:cTn id="50" dur="500"/>
                                        <p:tgtEl>
                                          <p:spTgt spid="104476">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04476">
                                            <p:txEl>
                                              <p:pRg st="2" end="2"/>
                                            </p:txEl>
                                          </p:spTgt>
                                        </p:tgtEl>
                                        <p:attrNameLst>
                                          <p:attrName>style.visibility</p:attrName>
                                        </p:attrNameLst>
                                      </p:cBhvr>
                                      <p:to>
                                        <p:strVal val="visible"/>
                                      </p:to>
                                    </p:set>
                                    <p:animEffect transition="in" filter="dissolve">
                                      <p:cBhvr>
                                        <p:cTn id="55" dur="500"/>
                                        <p:tgtEl>
                                          <p:spTgt spid="104476">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104468"/>
                                        </p:tgtEl>
                                        <p:attrNameLst>
                                          <p:attrName>style.visibility</p:attrName>
                                        </p:attrNameLst>
                                      </p:cBhvr>
                                      <p:to>
                                        <p:strVal val="visible"/>
                                      </p:to>
                                    </p:set>
                                    <p:animEffect transition="in" filter="dissolve">
                                      <p:cBhvr>
                                        <p:cTn id="60" dur="500"/>
                                        <p:tgtEl>
                                          <p:spTgt spid="104468"/>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04477"/>
                                        </p:tgtEl>
                                        <p:attrNameLst>
                                          <p:attrName>style.visibility</p:attrName>
                                        </p:attrNameLst>
                                      </p:cBhvr>
                                      <p:to>
                                        <p:strVal val="visible"/>
                                      </p:to>
                                    </p:set>
                                    <p:animEffect transition="in" filter="dissolve">
                                      <p:cBhvr>
                                        <p:cTn id="65" dur="500"/>
                                        <p:tgtEl>
                                          <p:spTgt spid="104477"/>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104478"/>
                                        </p:tgtEl>
                                        <p:attrNameLst>
                                          <p:attrName>style.visibility</p:attrName>
                                        </p:attrNameLst>
                                      </p:cBhvr>
                                      <p:to>
                                        <p:strVal val="visible"/>
                                      </p:to>
                                    </p:set>
                                    <p:animEffect transition="in" filter="dissolve">
                                      <p:cBhvr>
                                        <p:cTn id="70" dur="500"/>
                                        <p:tgtEl>
                                          <p:spTgt spid="104478"/>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104479"/>
                                        </p:tgtEl>
                                        <p:attrNameLst>
                                          <p:attrName>style.visibility</p:attrName>
                                        </p:attrNameLst>
                                      </p:cBhvr>
                                      <p:to>
                                        <p:strVal val="visible"/>
                                      </p:to>
                                    </p:set>
                                    <p:animEffect transition="in" filter="dissolve">
                                      <p:cBhvr>
                                        <p:cTn id="75" dur="500"/>
                                        <p:tgtEl>
                                          <p:spTgt spid="104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69" grpId="0" animBg="1"/>
      <p:bldP spid="104470" grpId="0" animBg="1"/>
      <p:bldP spid="104471" grpId="0" bldLvl="0" animBg="1"/>
      <p:bldP spid="104472" grpId="0" animBg="1"/>
      <p:bldP spid="104473" grpId="0" bldLvl="0" animBg="1"/>
      <p:bldP spid="104474" grpId="0" animBg="1"/>
      <p:bldP spid="104475" grpId="0"/>
      <p:bldP spid="104476" grpId="0" build="p"/>
      <p:bldP spid="104477" grpId="0" bldLvl="0" animBg="1"/>
      <p:bldP spid="104478" grpId="0" bldLvl="0" animBg="1"/>
      <p:bldP spid="104479"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p:cNvSpPr>
          <p:nvPr>
            <p:ph type="body"/>
          </p:nvPr>
        </p:nvSpPr>
        <p:spPr>
          <a:xfrm>
            <a:off x="247650" y="152400"/>
            <a:ext cx="8896350" cy="1390650"/>
          </a:xfrm>
        </p:spPr>
        <p:txBody>
          <a:bodyPr vert="horz" wrap="square" lIns="0" tIns="0" rIns="0" bIns="0" anchor="t"/>
          <a:lstStyle/>
          <a:p>
            <a:pPr marL="533400" indent="-533400" eaLnBrk="1" hangingPunct="1">
              <a:spcAft>
                <a:spcPct val="50000"/>
              </a:spcAft>
              <a:buFont typeface="隶书" panose="02010509060101010101" pitchFamily="49" charset="-122"/>
              <a:buNone/>
            </a:pPr>
            <a:r>
              <a:rPr lang="en-US" altLang="zh-CN" sz="3200" dirty="0">
                <a:solidFill>
                  <a:srgbClr val="002060"/>
                </a:solidFill>
                <a:ea typeface="隶书" panose="02010509060101010101" pitchFamily="49" charset="-122"/>
              </a:rPr>
              <a:t>  </a:t>
            </a:r>
            <a:r>
              <a:rPr lang="zh-CN" altLang="en-US" sz="3200" dirty="0">
                <a:solidFill>
                  <a:srgbClr val="002060"/>
                </a:solidFill>
                <a:ea typeface="隶书" panose="02010509060101010101" pitchFamily="49" charset="-122"/>
              </a:rPr>
              <a:t>现代计算机的四级存储结构：</a:t>
            </a:r>
            <a:endParaRPr lang="zh-CN" altLang="en-US" sz="3200" dirty="0">
              <a:solidFill>
                <a:srgbClr val="002060"/>
              </a:solidFill>
              <a:ea typeface="隶书" panose="02010509060101010101" pitchFamily="49" charset="-122"/>
            </a:endParaRPr>
          </a:p>
          <a:p>
            <a:pPr marL="533400" indent="-533400" algn="ctr" eaLnBrk="1" hangingPunct="1">
              <a:spcBef>
                <a:spcPct val="0"/>
              </a:spcBef>
              <a:buFont typeface="隶书" panose="02010509060101010101" pitchFamily="49" charset="-122"/>
              <a:buNone/>
            </a:pPr>
            <a:r>
              <a:rPr lang="zh-CN" altLang="en-US" sz="3200" dirty="0"/>
              <a:t>寄存器  ＋  </a:t>
            </a:r>
            <a:r>
              <a:rPr lang="en-US" altLang="zh-CN" sz="3200"/>
              <a:t>Cache  </a:t>
            </a:r>
            <a:r>
              <a:rPr lang="zh-CN" altLang="en-US" sz="3200" dirty="0"/>
              <a:t>＋  主存  ＋  辅存</a:t>
            </a:r>
            <a:endParaRPr lang="zh-CN" altLang="en-US" sz="3200" dirty="0"/>
          </a:p>
        </p:txBody>
      </p:sp>
      <p:grpSp>
        <p:nvGrpSpPr>
          <p:cNvPr id="2" name="Group 19"/>
          <p:cNvGrpSpPr/>
          <p:nvPr/>
        </p:nvGrpSpPr>
        <p:grpSpPr>
          <a:xfrm>
            <a:off x="474663" y="1543050"/>
            <a:ext cx="2009775" cy="1679575"/>
            <a:chOff x="86" y="1152"/>
            <a:chExt cx="1192" cy="1058"/>
          </a:xfrm>
        </p:grpSpPr>
        <p:sp>
          <p:nvSpPr>
            <p:cNvPr id="29716" name="Text Box 4"/>
            <p:cNvSpPr txBox="1"/>
            <p:nvPr/>
          </p:nvSpPr>
          <p:spPr>
            <a:xfrm>
              <a:off x="86" y="1454"/>
              <a:ext cx="1192" cy="756"/>
            </a:xfrm>
            <a:prstGeom prst="rect">
              <a:avLst/>
            </a:prstGeom>
            <a:noFill/>
            <a:ln w="9525">
              <a:noFill/>
            </a:ln>
          </p:spPr>
          <p:txBody>
            <a:bodyPr>
              <a:spAutoFit/>
            </a:bodyPr>
            <a:lstStyle/>
            <a:p>
              <a:pPr algn="ctr">
                <a:spcBef>
                  <a:spcPct val="50000"/>
                </a:spcBef>
              </a:pPr>
              <a:r>
                <a:rPr lang="en-US" altLang="zh-CN" sz="2400" b="1">
                  <a:latin typeface="Arial" panose="020B0604020202020204" pitchFamily="34" charset="0"/>
                  <a:ea typeface="楷体_GB2312" panose="02010609030101010101" pitchFamily="49" charset="-122"/>
                </a:rPr>
                <a:t>CPU</a:t>
              </a:r>
              <a:r>
                <a:rPr lang="zh-CN" altLang="en-US" sz="2400" b="1" dirty="0">
                  <a:latin typeface="Arial" panose="020B0604020202020204" pitchFamily="34" charset="0"/>
                  <a:ea typeface="楷体_GB2312" panose="02010609030101010101" pitchFamily="49" charset="-122"/>
                </a:rPr>
                <a:t>内部高速电子线路</a:t>
              </a:r>
              <a:r>
                <a:rPr lang="en-US" altLang="zh-CN" sz="2400" b="1">
                  <a:latin typeface="Arial" panose="020B0604020202020204" pitchFamily="34" charset="0"/>
                  <a:ea typeface="楷体_GB2312" panose="02010609030101010101" pitchFamily="49" charset="-122"/>
                </a:rPr>
                <a:t>(</a:t>
              </a:r>
              <a:r>
                <a:rPr lang="zh-CN" altLang="en-US" sz="2400" b="1" dirty="0">
                  <a:latin typeface="Arial" panose="020B0604020202020204" pitchFamily="34" charset="0"/>
                  <a:ea typeface="楷体_GB2312" panose="02010609030101010101" pitchFamily="49" charset="-122"/>
                </a:rPr>
                <a:t>如触发器</a:t>
              </a:r>
              <a:r>
                <a:rPr lang="en-US" altLang="zh-CN" sz="2400" b="1">
                  <a:latin typeface="Arial" panose="020B0604020202020204" pitchFamily="34" charset="0"/>
                  <a:ea typeface="楷体_GB2312" panose="02010609030101010101" pitchFamily="49" charset="-122"/>
                </a:rPr>
                <a:t>)</a:t>
              </a:r>
              <a:endParaRPr lang="en-US" altLang="zh-CN" sz="2400" b="1">
                <a:latin typeface="Arial" panose="020B0604020202020204" pitchFamily="34" charset="0"/>
                <a:ea typeface="楷体_GB2312" panose="02010609030101010101" pitchFamily="49" charset="-122"/>
              </a:endParaRPr>
            </a:p>
          </p:txBody>
        </p:sp>
        <p:sp>
          <p:nvSpPr>
            <p:cNvPr id="29717" name="Line 8"/>
            <p:cNvSpPr/>
            <p:nvPr/>
          </p:nvSpPr>
          <p:spPr>
            <a:xfrm>
              <a:off x="252" y="1152"/>
              <a:ext cx="996" cy="0"/>
            </a:xfrm>
            <a:prstGeom prst="line">
              <a:avLst/>
            </a:prstGeom>
            <a:ln w="9525" cap="flat" cmpd="sng">
              <a:solidFill>
                <a:schemeClr val="tx1"/>
              </a:solidFill>
              <a:prstDash val="solid"/>
              <a:headEnd type="none" w="med" len="med"/>
              <a:tailEnd type="none" w="med" len="med"/>
            </a:ln>
          </p:spPr>
        </p:sp>
        <p:sp>
          <p:nvSpPr>
            <p:cNvPr id="29718" name="Line 12"/>
            <p:cNvSpPr/>
            <p:nvPr/>
          </p:nvSpPr>
          <p:spPr>
            <a:xfrm flipH="1">
              <a:off x="577" y="1152"/>
              <a:ext cx="167" cy="289"/>
            </a:xfrm>
            <a:prstGeom prst="line">
              <a:avLst/>
            </a:prstGeom>
            <a:ln w="9525" cap="flat" cmpd="sng">
              <a:solidFill>
                <a:schemeClr val="tx1"/>
              </a:solidFill>
              <a:prstDash val="solid"/>
              <a:headEnd type="none" w="med" len="med"/>
              <a:tailEnd type="none" w="med" len="med"/>
            </a:ln>
          </p:spPr>
        </p:sp>
      </p:grpSp>
      <p:grpSp>
        <p:nvGrpSpPr>
          <p:cNvPr id="3" name="Group 20"/>
          <p:cNvGrpSpPr/>
          <p:nvPr/>
        </p:nvGrpSpPr>
        <p:grpSpPr>
          <a:xfrm>
            <a:off x="2589213" y="1558608"/>
            <a:ext cx="2692400" cy="2006600"/>
            <a:chOff x="1490" y="1152"/>
            <a:chExt cx="1696" cy="1264"/>
          </a:xfrm>
        </p:grpSpPr>
        <p:sp>
          <p:nvSpPr>
            <p:cNvPr id="29713" name="Text Box 5"/>
            <p:cNvSpPr txBox="1"/>
            <p:nvPr/>
          </p:nvSpPr>
          <p:spPr>
            <a:xfrm>
              <a:off x="1490" y="1334"/>
              <a:ext cx="1696" cy="1082"/>
            </a:xfrm>
            <a:prstGeom prst="rect">
              <a:avLst/>
            </a:prstGeom>
            <a:noFill/>
            <a:ln w="9525">
              <a:noFill/>
            </a:ln>
          </p:spPr>
          <p:txBody>
            <a:bodyPr>
              <a:spAutoFit/>
            </a:bodyPr>
            <a:lstStyle/>
            <a:p>
              <a:pPr>
                <a:spcBef>
                  <a:spcPct val="20000"/>
                </a:spcBef>
              </a:pPr>
              <a:r>
                <a:rPr lang="zh-CN" altLang="en-US" sz="2400" b="1" dirty="0">
                  <a:latin typeface="Arial" panose="020B0604020202020204" pitchFamily="34" charset="0"/>
                  <a:ea typeface="楷体_GB2312" panose="02010609030101010101" pitchFamily="49" charset="-122"/>
                </a:rPr>
                <a:t>一级：在</a:t>
              </a:r>
              <a:r>
                <a:rPr lang="en-US" altLang="zh-CN" sz="2400" b="1">
                  <a:latin typeface="Arial" panose="020B0604020202020204" pitchFamily="34" charset="0"/>
                  <a:ea typeface="楷体_GB2312" panose="02010609030101010101" pitchFamily="49" charset="-122"/>
                </a:rPr>
                <a:t>CPU</a:t>
              </a:r>
              <a:r>
                <a:rPr lang="zh-CN" altLang="en-US" sz="2400" b="1" dirty="0">
                  <a:latin typeface="Arial" panose="020B0604020202020204" pitchFamily="34" charset="0"/>
                  <a:ea typeface="楷体_GB2312" panose="02010609030101010101" pitchFamily="49" charset="-122"/>
                </a:rPr>
                <a:t>内部</a:t>
              </a:r>
              <a:endParaRPr lang="zh-CN" altLang="en-US" sz="2400" b="1" dirty="0">
                <a:latin typeface="Arial" panose="020B0604020202020204" pitchFamily="34" charset="0"/>
                <a:ea typeface="楷体_GB2312" panose="02010609030101010101" pitchFamily="49" charset="-122"/>
              </a:endParaRPr>
            </a:p>
            <a:p>
              <a:pPr>
                <a:spcBef>
                  <a:spcPct val="20000"/>
                </a:spcBef>
              </a:pPr>
              <a:r>
                <a:rPr lang="zh-CN" altLang="en-US" sz="2400" b="1" dirty="0">
                  <a:latin typeface="Arial" panose="020B0604020202020204" pitchFamily="34" charset="0"/>
                  <a:ea typeface="楷体_GB2312" panose="02010609030101010101" pitchFamily="49" charset="-122"/>
                </a:rPr>
                <a:t>二级：在</a:t>
              </a:r>
              <a:r>
                <a:rPr lang="en-US" altLang="zh-CN" sz="2400" b="1">
                  <a:latin typeface="Arial" panose="020B0604020202020204" pitchFamily="34" charset="0"/>
                  <a:ea typeface="楷体_GB2312" panose="02010609030101010101" pitchFamily="49" charset="-122"/>
                </a:rPr>
                <a:t>CPU</a:t>
              </a:r>
              <a:r>
                <a:rPr lang="zh-CN" altLang="en-US" sz="2400" b="1" dirty="0">
                  <a:latin typeface="Arial" panose="020B0604020202020204" pitchFamily="34" charset="0"/>
                  <a:ea typeface="楷体_GB2312" panose="02010609030101010101" pitchFamily="49" charset="-122"/>
                </a:rPr>
                <a:t>外部</a:t>
              </a:r>
              <a:endParaRPr lang="zh-CN" altLang="en-US" sz="2400" b="1" dirty="0">
                <a:latin typeface="Arial" panose="020B0604020202020204" pitchFamily="34" charset="0"/>
                <a:ea typeface="楷体_GB2312" panose="02010609030101010101" pitchFamily="49" charset="-122"/>
              </a:endParaRPr>
            </a:p>
            <a:p>
              <a:pPr>
                <a:spcBef>
                  <a:spcPct val="20000"/>
                </a:spcBef>
              </a:pPr>
              <a:r>
                <a:rPr lang="zh-CN" altLang="en-US" sz="2400" b="1" dirty="0">
                  <a:latin typeface="Arial" panose="020B0604020202020204" pitchFamily="34" charset="0"/>
                  <a:ea typeface="楷体_GB2312" panose="02010609030101010101" pitchFamily="49" charset="-122"/>
                </a:rPr>
                <a:t>      一般为静态随机存储器</a:t>
              </a:r>
              <a:r>
                <a:rPr lang="en-US" altLang="zh-CN" sz="2400" b="1">
                  <a:latin typeface="Arial" panose="020B0604020202020204" pitchFamily="34" charset="0"/>
                  <a:ea typeface="楷体_GB2312" panose="02010609030101010101" pitchFamily="49" charset="-122"/>
                </a:rPr>
                <a:t>SRAM</a:t>
              </a:r>
              <a:r>
                <a:rPr lang="zh-CN" altLang="en-US" sz="2400" b="1" dirty="0">
                  <a:latin typeface="Arial" panose="020B0604020202020204" pitchFamily="34" charset="0"/>
                  <a:ea typeface="楷体_GB2312" panose="02010609030101010101" pitchFamily="49" charset="-122"/>
                </a:rPr>
                <a:t>。</a:t>
              </a:r>
              <a:endParaRPr lang="zh-CN" altLang="en-US" sz="2400" b="1" dirty="0">
                <a:latin typeface="Arial" panose="020B0604020202020204" pitchFamily="34" charset="0"/>
                <a:ea typeface="楷体_GB2312" panose="02010609030101010101" pitchFamily="49" charset="-122"/>
              </a:endParaRPr>
            </a:p>
          </p:txBody>
        </p:sp>
        <p:sp>
          <p:nvSpPr>
            <p:cNvPr id="29714" name="Line 9"/>
            <p:cNvSpPr/>
            <p:nvPr/>
          </p:nvSpPr>
          <p:spPr>
            <a:xfrm>
              <a:off x="1848" y="1152"/>
              <a:ext cx="996" cy="0"/>
            </a:xfrm>
            <a:prstGeom prst="line">
              <a:avLst/>
            </a:prstGeom>
            <a:ln w="9525" cap="flat" cmpd="sng">
              <a:solidFill>
                <a:schemeClr val="tx1"/>
              </a:solidFill>
              <a:prstDash val="solid"/>
              <a:headEnd type="none" w="med" len="med"/>
              <a:tailEnd type="none" w="med" len="med"/>
            </a:ln>
          </p:spPr>
        </p:sp>
        <p:sp>
          <p:nvSpPr>
            <p:cNvPr id="29715" name="Line 13"/>
            <p:cNvSpPr/>
            <p:nvPr/>
          </p:nvSpPr>
          <p:spPr>
            <a:xfrm flipH="1">
              <a:off x="2268" y="1152"/>
              <a:ext cx="84" cy="145"/>
            </a:xfrm>
            <a:prstGeom prst="line">
              <a:avLst/>
            </a:prstGeom>
            <a:ln w="9525" cap="flat" cmpd="sng">
              <a:solidFill>
                <a:schemeClr val="tx1"/>
              </a:solidFill>
              <a:prstDash val="solid"/>
              <a:headEnd type="none" w="med" len="med"/>
              <a:tailEnd type="none" w="med" len="med"/>
            </a:ln>
          </p:spPr>
        </p:sp>
      </p:grpSp>
      <p:grpSp>
        <p:nvGrpSpPr>
          <p:cNvPr id="4" name="Group 21"/>
          <p:cNvGrpSpPr/>
          <p:nvPr/>
        </p:nvGrpSpPr>
        <p:grpSpPr>
          <a:xfrm>
            <a:off x="3836988" y="1557338"/>
            <a:ext cx="5292725" cy="3219450"/>
            <a:chOff x="2426" y="1152"/>
            <a:chExt cx="3334" cy="1733"/>
          </a:xfrm>
        </p:grpSpPr>
        <p:sp>
          <p:nvSpPr>
            <p:cNvPr id="29710" name="Text Box 6"/>
            <p:cNvSpPr txBox="1"/>
            <p:nvPr/>
          </p:nvSpPr>
          <p:spPr>
            <a:xfrm>
              <a:off x="2426" y="2438"/>
              <a:ext cx="3334" cy="447"/>
            </a:xfrm>
            <a:prstGeom prst="rect">
              <a:avLst/>
            </a:prstGeom>
            <a:noFill/>
            <a:ln w="9525">
              <a:noFill/>
            </a:ln>
          </p:spPr>
          <p:txBody>
            <a:bodyPr>
              <a:spAutoFit/>
            </a:bodyPr>
            <a:lstStyle/>
            <a:p>
              <a:pPr>
                <a:spcBef>
                  <a:spcPct val="20000"/>
                </a:spcBef>
              </a:pPr>
              <a:r>
                <a:rPr lang="zh-CN" altLang="en-US" sz="2400" b="1" dirty="0">
                  <a:latin typeface="Arial" panose="020B0604020202020204" pitchFamily="34" charset="0"/>
                  <a:ea typeface="楷体_GB2312" panose="02010609030101010101" pitchFamily="49" charset="-122"/>
                </a:rPr>
                <a:t>一般为半导体存储器，也称为短期存储器；解决读写</a:t>
              </a:r>
              <a:r>
                <a:rPr lang="zh-CN" altLang="en-US" sz="2400" b="1" dirty="0">
                  <a:solidFill>
                    <a:srgbClr val="FF0000"/>
                  </a:solidFill>
                  <a:latin typeface="Arial" panose="020B0604020202020204" pitchFamily="34" charset="0"/>
                  <a:ea typeface="黑体" panose="02010609060101010101" pitchFamily="2" charset="-122"/>
                </a:rPr>
                <a:t>速度</a:t>
              </a:r>
              <a:r>
                <a:rPr lang="zh-CN" altLang="en-US" sz="2400" b="1" dirty="0">
                  <a:latin typeface="Arial" panose="020B0604020202020204" pitchFamily="34" charset="0"/>
                  <a:ea typeface="楷体_GB2312" panose="02010609030101010101" pitchFamily="49" charset="-122"/>
                </a:rPr>
                <a:t>问题；</a:t>
              </a:r>
              <a:endParaRPr lang="zh-CN" altLang="en-US" sz="2400" b="1" dirty="0">
                <a:latin typeface="Arial" panose="020B0604020202020204" pitchFamily="34" charset="0"/>
                <a:ea typeface="楷体_GB2312" panose="02010609030101010101" pitchFamily="49" charset="-122"/>
              </a:endParaRPr>
            </a:p>
          </p:txBody>
        </p:sp>
        <p:sp>
          <p:nvSpPr>
            <p:cNvPr id="29711" name="Line 10"/>
            <p:cNvSpPr/>
            <p:nvPr/>
          </p:nvSpPr>
          <p:spPr>
            <a:xfrm>
              <a:off x="3384" y="1152"/>
              <a:ext cx="768" cy="0"/>
            </a:xfrm>
            <a:prstGeom prst="line">
              <a:avLst/>
            </a:prstGeom>
            <a:ln w="9525" cap="flat" cmpd="sng">
              <a:solidFill>
                <a:schemeClr val="tx1"/>
              </a:solidFill>
              <a:prstDash val="solid"/>
              <a:headEnd type="none" w="med" len="med"/>
              <a:tailEnd type="none" w="med" len="med"/>
            </a:ln>
          </p:spPr>
        </p:sp>
        <p:sp>
          <p:nvSpPr>
            <p:cNvPr id="29712" name="Line 14"/>
            <p:cNvSpPr/>
            <p:nvPr/>
          </p:nvSpPr>
          <p:spPr>
            <a:xfrm>
              <a:off x="3756" y="1152"/>
              <a:ext cx="0" cy="1296"/>
            </a:xfrm>
            <a:prstGeom prst="line">
              <a:avLst/>
            </a:prstGeom>
            <a:ln w="9525" cap="flat" cmpd="sng">
              <a:solidFill>
                <a:schemeClr val="tx1"/>
              </a:solidFill>
              <a:prstDash val="solid"/>
              <a:headEnd type="none" w="med" len="med"/>
              <a:tailEnd type="none" w="med" len="med"/>
            </a:ln>
          </p:spPr>
        </p:sp>
      </p:grpSp>
      <p:grpSp>
        <p:nvGrpSpPr>
          <p:cNvPr id="5" name="Group 22"/>
          <p:cNvGrpSpPr/>
          <p:nvPr/>
        </p:nvGrpSpPr>
        <p:grpSpPr>
          <a:xfrm>
            <a:off x="6000750" y="1524000"/>
            <a:ext cx="3105150" cy="1930400"/>
            <a:chOff x="3936" y="1152"/>
            <a:chExt cx="1956" cy="1216"/>
          </a:xfrm>
        </p:grpSpPr>
        <p:sp>
          <p:nvSpPr>
            <p:cNvPr id="29707" name="Text Box 7"/>
            <p:cNvSpPr txBox="1"/>
            <p:nvPr/>
          </p:nvSpPr>
          <p:spPr>
            <a:xfrm>
              <a:off x="3936" y="1334"/>
              <a:ext cx="1956" cy="1034"/>
            </a:xfrm>
            <a:prstGeom prst="rect">
              <a:avLst/>
            </a:prstGeom>
            <a:noFill/>
            <a:ln w="9525">
              <a:noFill/>
            </a:ln>
          </p:spPr>
          <p:txBody>
            <a:bodyPr>
              <a:spAutoFit/>
            </a:bodyPr>
            <a:lstStyle/>
            <a:p>
              <a:pPr>
                <a:spcBef>
                  <a:spcPct val="20000"/>
                </a:spcBef>
              </a:pPr>
              <a:r>
                <a:rPr lang="zh-CN" altLang="en-US" sz="2400" b="1" dirty="0">
                  <a:latin typeface="Arial" panose="020B0604020202020204" pitchFamily="34" charset="0"/>
                  <a:ea typeface="楷体_GB2312" panose="02010609030101010101" pitchFamily="49" charset="-122"/>
                </a:rPr>
                <a:t>包括磁盘（中期存储器）、磁带、光盘（长期存储）等；</a:t>
              </a:r>
              <a:endParaRPr lang="zh-CN" altLang="en-US" sz="2400" b="1" dirty="0">
                <a:latin typeface="Arial" panose="020B0604020202020204" pitchFamily="34" charset="0"/>
                <a:ea typeface="楷体_GB2312" panose="02010609030101010101" pitchFamily="49" charset="-122"/>
              </a:endParaRPr>
            </a:p>
            <a:p>
              <a:pPr>
                <a:spcBef>
                  <a:spcPct val="20000"/>
                </a:spcBef>
              </a:pPr>
              <a:r>
                <a:rPr lang="zh-CN" altLang="en-US" sz="2400" b="1" dirty="0">
                  <a:latin typeface="Arial" panose="020B0604020202020204" pitchFamily="34" charset="0"/>
                  <a:ea typeface="楷体_GB2312" panose="02010609030101010101" pitchFamily="49" charset="-122"/>
                </a:rPr>
                <a:t> 解决存储</a:t>
              </a:r>
              <a:r>
                <a:rPr lang="zh-CN" altLang="en-US" sz="2400" b="1" dirty="0">
                  <a:solidFill>
                    <a:srgbClr val="FF0000"/>
                  </a:solidFill>
                  <a:latin typeface="Arial" panose="020B0604020202020204" pitchFamily="34" charset="0"/>
                  <a:ea typeface="黑体" panose="02010609060101010101" pitchFamily="2" charset="-122"/>
                </a:rPr>
                <a:t>容量</a:t>
              </a:r>
              <a:r>
                <a:rPr lang="zh-CN" altLang="en-US" sz="2400" b="1" dirty="0">
                  <a:latin typeface="Arial" panose="020B0604020202020204" pitchFamily="34" charset="0"/>
                  <a:ea typeface="楷体_GB2312" panose="02010609030101010101" pitchFamily="49" charset="-122"/>
                </a:rPr>
                <a:t>问题；</a:t>
              </a:r>
              <a:endParaRPr lang="zh-CN" altLang="en-US" sz="2400" b="1" dirty="0">
                <a:latin typeface="Arial" panose="020B0604020202020204" pitchFamily="34" charset="0"/>
                <a:ea typeface="楷体_GB2312" panose="02010609030101010101" pitchFamily="49" charset="-122"/>
              </a:endParaRPr>
            </a:p>
          </p:txBody>
        </p:sp>
        <p:sp>
          <p:nvSpPr>
            <p:cNvPr id="29708" name="Line 11"/>
            <p:cNvSpPr/>
            <p:nvPr/>
          </p:nvSpPr>
          <p:spPr>
            <a:xfrm>
              <a:off x="4800" y="1152"/>
              <a:ext cx="768" cy="0"/>
            </a:xfrm>
            <a:prstGeom prst="line">
              <a:avLst/>
            </a:prstGeom>
            <a:ln w="9525" cap="flat" cmpd="sng">
              <a:solidFill>
                <a:schemeClr val="tx1"/>
              </a:solidFill>
              <a:prstDash val="solid"/>
              <a:headEnd type="none" w="med" len="med"/>
              <a:tailEnd type="none" w="med" len="med"/>
            </a:ln>
          </p:spPr>
        </p:sp>
        <p:sp>
          <p:nvSpPr>
            <p:cNvPr id="29709" name="Line 15"/>
            <p:cNvSpPr/>
            <p:nvPr/>
          </p:nvSpPr>
          <p:spPr>
            <a:xfrm>
              <a:off x="5184" y="1164"/>
              <a:ext cx="0" cy="168"/>
            </a:xfrm>
            <a:prstGeom prst="line">
              <a:avLst/>
            </a:prstGeom>
            <a:ln w="9525" cap="flat" cmpd="sng">
              <a:solidFill>
                <a:schemeClr val="tx1"/>
              </a:solidFill>
              <a:prstDash val="solid"/>
              <a:headEnd type="none" w="med" len="med"/>
              <a:tailEnd type="none" w="med" len="med"/>
            </a:ln>
          </p:spPr>
        </p:sp>
      </p:grpSp>
      <p:sp>
        <p:nvSpPr>
          <p:cNvPr id="27666" name="Text Box 18"/>
          <p:cNvSpPr txBox="1"/>
          <p:nvPr/>
        </p:nvSpPr>
        <p:spPr>
          <a:xfrm>
            <a:off x="457200" y="5160963"/>
            <a:ext cx="8610600" cy="904875"/>
          </a:xfrm>
          <a:prstGeom prst="rect">
            <a:avLst/>
          </a:prstGeom>
          <a:noFill/>
          <a:ln w="9525">
            <a:noFill/>
          </a:ln>
        </p:spPr>
        <p:txBody>
          <a:bodyPr>
            <a:spAutoFit/>
          </a:bodyPr>
          <a:lstStyle/>
          <a:p>
            <a:pPr>
              <a:spcBef>
                <a:spcPct val="20000"/>
              </a:spcBef>
            </a:pPr>
            <a:r>
              <a:rPr lang="zh-CN" altLang="en-US" sz="2400" b="1" dirty="0">
                <a:latin typeface="Arial" panose="020B0604020202020204" pitchFamily="34" charset="0"/>
                <a:ea typeface="楷体_GB2312" panose="02010609030101010101" pitchFamily="49" charset="-122"/>
              </a:rPr>
              <a:t>其中：</a:t>
            </a:r>
            <a:r>
              <a:rPr lang="en-US" altLang="zh-CN" sz="2400" b="1">
                <a:latin typeface="Arial" panose="020B0604020202020204" pitchFamily="34" charset="0"/>
                <a:ea typeface="楷体_GB2312" panose="02010609030101010101" pitchFamily="49" charset="-122"/>
              </a:rPr>
              <a:t>cache-</a:t>
            </a:r>
            <a:r>
              <a:rPr lang="zh-CN" altLang="en-US" sz="2400" b="1" dirty="0">
                <a:latin typeface="Arial" panose="020B0604020202020204" pitchFamily="34" charset="0"/>
                <a:ea typeface="楷体_GB2312" panose="02010609030101010101" pitchFamily="49" charset="-122"/>
              </a:rPr>
              <a:t>主存结构解决</a:t>
            </a:r>
            <a:r>
              <a:rPr lang="zh-CN" altLang="en-US" sz="2400" b="1" dirty="0">
                <a:solidFill>
                  <a:srgbClr val="FF0000"/>
                </a:solidFill>
                <a:latin typeface="Arial" panose="020B0604020202020204" pitchFamily="34" charset="0"/>
                <a:ea typeface="黑体" panose="02010609060101010101" pitchFamily="2" charset="-122"/>
              </a:rPr>
              <a:t>高速度与低成本</a:t>
            </a:r>
            <a:r>
              <a:rPr lang="zh-CN" altLang="en-US" sz="2400" b="1" dirty="0">
                <a:latin typeface="Arial" panose="020B0604020202020204" pitchFamily="34" charset="0"/>
                <a:ea typeface="楷体_GB2312" panose="02010609030101010101" pitchFamily="49" charset="-122"/>
              </a:rPr>
              <a:t>的矛盾；</a:t>
            </a:r>
            <a:endParaRPr lang="zh-CN" altLang="en-US" sz="2400" b="1" dirty="0">
              <a:latin typeface="Arial" panose="020B0604020202020204" pitchFamily="34" charset="0"/>
              <a:ea typeface="楷体_GB2312" panose="02010609030101010101" pitchFamily="49" charset="-122"/>
            </a:endParaRPr>
          </a:p>
          <a:p>
            <a:pPr>
              <a:spcBef>
                <a:spcPct val="20000"/>
              </a:spcBef>
            </a:pPr>
            <a:r>
              <a:rPr lang="zh-CN" altLang="en-US" sz="2400" b="1" dirty="0">
                <a:latin typeface="Arial" panose="020B0604020202020204" pitchFamily="34" charset="0"/>
                <a:ea typeface="楷体_GB2312" panose="02010609030101010101" pitchFamily="49" charset="-122"/>
              </a:rPr>
              <a:t>      主存</a:t>
            </a:r>
            <a:r>
              <a:rPr lang="en-US" altLang="zh-CN" sz="2400" b="1">
                <a:latin typeface="Arial" panose="020B0604020202020204" pitchFamily="34" charset="0"/>
                <a:ea typeface="楷体_GB2312" panose="02010609030101010101" pitchFamily="49" charset="-122"/>
              </a:rPr>
              <a:t>-</a:t>
            </a:r>
            <a:r>
              <a:rPr lang="zh-CN" altLang="en-US" sz="2400" b="1" dirty="0">
                <a:latin typeface="Arial" panose="020B0604020202020204" pitchFamily="34" charset="0"/>
                <a:ea typeface="楷体_GB2312" panose="02010609030101010101" pitchFamily="49" charset="-122"/>
              </a:rPr>
              <a:t>辅存结构利用虚拟存储器解决</a:t>
            </a:r>
            <a:r>
              <a:rPr lang="zh-CN" altLang="en-US" sz="2400" b="1" dirty="0">
                <a:solidFill>
                  <a:srgbClr val="FF0000"/>
                </a:solidFill>
                <a:latin typeface="Arial" panose="020B0604020202020204" pitchFamily="34" charset="0"/>
                <a:ea typeface="黑体" panose="02010609060101010101" pitchFamily="2" charset="-122"/>
              </a:rPr>
              <a:t>大容量与低成本</a:t>
            </a:r>
            <a:r>
              <a:rPr lang="zh-CN" altLang="en-US" sz="2400" b="1" dirty="0">
                <a:latin typeface="Arial" panose="020B0604020202020204" pitchFamily="34" charset="0"/>
                <a:ea typeface="楷体_GB2312" panose="02010609030101010101" pitchFamily="49" charset="-122"/>
              </a:rPr>
              <a:t>的矛盾；</a:t>
            </a:r>
            <a:endParaRPr lang="zh-CN" altLang="en-US" sz="2400" b="1" dirty="0">
              <a:latin typeface="Arial" panose="020B0604020202020204" pitchFamily="34" charset="0"/>
              <a:ea typeface="楷体_GB2312" panose="02010609030101010101" pitchFamily="49" charset="-122"/>
            </a:endParaRPr>
          </a:p>
        </p:txBody>
      </p:sp>
      <p:sp>
        <p:nvSpPr>
          <p:cNvPr id="20" name="日期占位符 3"/>
          <p:cNvSpPr txBox="1">
            <a:spLocks noGrp="1"/>
          </p:cNvSpPr>
          <p:nvPr>
            <p:ph type="dt" sz="half" idx="12"/>
          </p:nvPr>
        </p:nvSpPr>
        <p:spPr bwMode="auto"/>
        <p:txBody>
          <a:bodyPr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21" name="灯片编号占位符 4"/>
          <p:cNvSpPr txBox="1">
            <a:spLocks noGrp="1"/>
          </p:cNvSpPr>
          <p:nvPr>
            <p:ph type="sldNum" sz="quarter" idx="13"/>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22" name="页脚占位符 5"/>
          <p:cNvSpPr txBox="1">
            <a:spLocks noGrp="1"/>
          </p:cNvSpPr>
          <p:nvPr>
            <p:ph type="ftr" sz="quarter" idx="14"/>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animEffect transition="in" filter="checkerboard(across)">
                                      <p:cBhvr>
                                        <p:cTn id="7" dur="500"/>
                                        <p:tgtEl>
                                          <p:spTgt spid="2765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To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slide(fromTo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slide(fromTop)">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slide(fromTop)">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7666"/>
                                        </p:tgtEl>
                                        <p:attrNameLst>
                                          <p:attrName>style.visibility</p:attrName>
                                        </p:attrNameLst>
                                      </p:cBhvr>
                                      <p:to>
                                        <p:strVal val="visible"/>
                                      </p:to>
                                    </p:set>
                                    <p:animEffect transition="in" filter="dissolve">
                                      <p:cBhvr>
                                        <p:cTn id="32" dur="500"/>
                                        <p:tgtEl>
                                          <p:spTgt spid="27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p:bldP spid="2766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p:cNvSpPr>
          <p:nvPr>
            <p:ph type="dt" sz="half" idx="10"/>
          </p:nvPr>
        </p:nvSpPr>
        <p:spPr>
          <a:xfrm>
            <a:off x="533400" y="0"/>
            <a:ext cx="8610600" cy="685800"/>
          </a:xfrm>
          <a:ln>
            <a:noFill/>
            <a:miter/>
          </a:ln>
        </p:spPr>
        <p:txBody>
          <a:bodyPr vert="horz" wrap="square" lIns="91440" tIns="45720" rIns="91440" bIns="45720" anchor="ctr"/>
          <a:lstStyle/>
          <a:p>
            <a:pPr eaLnBrk="1" hangingPunct="1"/>
            <a:r>
              <a:rPr lang="zh-CN" altLang="en-US" sz="3200" dirty="0">
                <a:latin typeface="Comic Sans MS" panose="030F0702030302020204" pitchFamily="66" charset="0"/>
                <a:ea typeface="隶书" panose="02010509060101010101" pitchFamily="49" charset="-122"/>
              </a:rPr>
              <a:t>现代计算机中的多级存储器体系结构</a:t>
            </a:r>
            <a:endParaRPr lang="zh-CN" altLang="en-US" sz="3200" dirty="0">
              <a:latin typeface="Comic Sans MS" panose="030F0702030302020204" pitchFamily="66" charset="0"/>
              <a:ea typeface="隶书" panose="02010509060101010101" pitchFamily="49" charset="-122"/>
            </a:endParaRPr>
          </a:p>
        </p:txBody>
      </p:sp>
      <p:pic>
        <p:nvPicPr>
          <p:cNvPr id="30723" name="Picture 4"/>
          <p:cNvPicPr>
            <a:picLocks noChangeAspect="1"/>
          </p:cNvPicPr>
          <p:nvPr/>
        </p:nvPicPr>
        <p:blipFill>
          <a:blip r:embed="rId1">
            <a:lum contrast="30000"/>
          </a:blip>
          <a:srcRect l="2200" t="2817"/>
          <a:stretch>
            <a:fillRect/>
          </a:stretch>
        </p:blipFill>
        <p:spPr>
          <a:xfrm>
            <a:off x="639445" y="850900"/>
            <a:ext cx="8101330" cy="5696585"/>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内容占位符 2"/>
          <p:cNvSpPr>
            <a:spLocks noGrp="1"/>
          </p:cNvSpPr>
          <p:nvPr>
            <p:ph idx="1"/>
          </p:nvPr>
        </p:nvSpPr>
        <p:spPr>
          <a:xfrm>
            <a:off x="457200" y="0"/>
            <a:ext cx="8686800" cy="6813550"/>
          </a:xfrm>
        </p:spPr>
        <p:txBody>
          <a:bodyPr vert="horz" wrap="square" lIns="0" tIns="0" rIns="0" bIns="0" anchor="t"/>
          <a:lstStyle/>
          <a:p>
            <a:pPr marL="711200" indent="-711200" eaLnBrk="1" hangingPunct="1">
              <a:lnSpc>
                <a:spcPct val="150000"/>
              </a:lnSpc>
              <a:buFont typeface="Comic Sans MS" panose="030F0702030302020204" pitchFamily="66" charset="0"/>
              <a:buAutoNum type="arabicPeriod"/>
            </a:pPr>
            <a:r>
              <a:rPr lang="zh-CN" altLang="en-US" sz="2400" dirty="0">
                <a:solidFill>
                  <a:srgbClr val="0070C0"/>
                </a:solidFill>
                <a:ea typeface="华文细黑" panose="02010600040101010101" pitchFamily="2" charset="-122"/>
              </a:rPr>
              <a:t>寄存器组</a:t>
            </a:r>
            <a:endParaRPr lang="zh-CN" altLang="en-US" sz="2400" dirty="0">
              <a:solidFill>
                <a:srgbClr val="0070C0"/>
              </a:solidFill>
              <a:ea typeface="华文细黑" panose="02010600040101010101" pitchFamily="2" charset="-122"/>
            </a:endParaRPr>
          </a:p>
          <a:p>
            <a:pPr marL="541655" lvl="1" indent="-361950" eaLnBrk="1" hangingPunct="1"/>
            <a:r>
              <a:rPr lang="zh-CN" altLang="en-US" sz="2400" dirty="0">
                <a:ea typeface="华文细黑" panose="02010600040101010101" pitchFamily="2" charset="-122"/>
              </a:rPr>
              <a:t>特点：读写速度快但数量较少；其数量、长度以及使用方法会影响指令集的设计。</a:t>
            </a:r>
            <a:endParaRPr lang="zh-CN" altLang="en-US" sz="2400" dirty="0">
              <a:ea typeface="华文细黑" panose="02010600040101010101" pitchFamily="2" charset="-122"/>
            </a:endParaRPr>
          </a:p>
          <a:p>
            <a:pPr marL="541655" lvl="1" indent="-361950" eaLnBrk="1" hangingPunct="1"/>
            <a:r>
              <a:rPr lang="zh-CN" altLang="en-US" sz="2400" dirty="0">
                <a:ea typeface="华文细黑" panose="02010600040101010101" pitchFamily="2" charset="-122"/>
              </a:rPr>
              <a:t>组成：一组彼此独立的</a:t>
            </a:r>
            <a:r>
              <a:rPr lang="en-US" altLang="zh-CN" sz="2400" err="1">
                <a:ea typeface="华文细黑" panose="02010600040101010101" pitchFamily="2" charset="-122"/>
              </a:rPr>
              <a:t>Reg</a:t>
            </a:r>
            <a:r>
              <a:rPr lang="zh-CN" altLang="en-US" sz="2400" dirty="0">
                <a:ea typeface="华文细黑" panose="02010600040101010101" pitchFamily="2" charset="-122"/>
              </a:rPr>
              <a:t>，或小规模半导体存储器。</a:t>
            </a:r>
            <a:endParaRPr lang="zh-CN" altLang="en-US" sz="2400" dirty="0">
              <a:ea typeface="华文细黑" panose="02010600040101010101" pitchFamily="2" charset="-122"/>
            </a:endParaRPr>
          </a:p>
          <a:p>
            <a:pPr marL="541655" lvl="1" indent="-361950" eaLnBrk="1" hangingPunct="1"/>
            <a:r>
              <a:rPr lang="en-US" altLang="zh-CN" sz="2400">
                <a:ea typeface="华文细黑" panose="02010600040101010101" pitchFamily="2" charset="-122"/>
              </a:rPr>
              <a:t>RISC</a:t>
            </a:r>
            <a:r>
              <a:rPr lang="zh-CN" altLang="en-US" sz="2400" dirty="0">
                <a:ea typeface="华文细黑" panose="02010600040101010101" pitchFamily="2" charset="-122"/>
              </a:rPr>
              <a:t>：设置较多</a:t>
            </a:r>
            <a:r>
              <a:rPr lang="en-US" altLang="zh-CN" sz="2400" err="1">
                <a:ea typeface="华文细黑" panose="02010600040101010101" pitchFamily="2" charset="-122"/>
              </a:rPr>
              <a:t>Reg</a:t>
            </a:r>
            <a:r>
              <a:rPr lang="zh-CN" altLang="en-US" sz="2400" dirty="0">
                <a:ea typeface="华文细黑" panose="02010600040101010101" pitchFamily="2" charset="-122"/>
              </a:rPr>
              <a:t>，并依靠编译器来使其使用最大化。</a:t>
            </a:r>
            <a:endParaRPr lang="zh-CN" altLang="en-US" sz="2400" dirty="0">
              <a:ea typeface="华文细黑" panose="02010600040101010101" pitchFamily="2" charset="-122"/>
            </a:endParaRPr>
          </a:p>
          <a:p>
            <a:pPr marL="711200" indent="-711200" eaLnBrk="1" hangingPunct="1">
              <a:lnSpc>
                <a:spcPct val="150000"/>
              </a:lnSpc>
              <a:buFont typeface="Comic Sans MS" panose="030F0702030302020204" pitchFamily="66" charset="0"/>
              <a:buAutoNum type="arabicPeriod"/>
            </a:pPr>
            <a:r>
              <a:rPr lang="en-US" altLang="zh-CN" sz="2400">
                <a:solidFill>
                  <a:srgbClr val="0070C0"/>
                </a:solidFill>
                <a:ea typeface="华文细黑" panose="02010600040101010101" pitchFamily="2" charset="-122"/>
              </a:rPr>
              <a:t>Cache</a:t>
            </a:r>
            <a:endParaRPr lang="en-US" altLang="zh-CN" sz="2400">
              <a:solidFill>
                <a:srgbClr val="0070C0"/>
              </a:solidFill>
              <a:ea typeface="华文细黑" panose="02010600040101010101" pitchFamily="2" charset="-122"/>
            </a:endParaRPr>
          </a:p>
          <a:p>
            <a:pPr marL="541655" lvl="1" indent="-361950" eaLnBrk="1" hangingPunct="1">
              <a:spcBef>
                <a:spcPct val="0"/>
              </a:spcBef>
              <a:buFont typeface="+mj-lt"/>
              <a:buNone/>
            </a:pPr>
            <a:r>
              <a:rPr lang="zh-CN" altLang="en-US" sz="2400" dirty="0">
                <a:ea typeface="华文细黑" panose="02010600040101010101" pitchFamily="2" charset="-122"/>
              </a:rPr>
              <a:t>高速小容量</a:t>
            </a:r>
            <a:r>
              <a:rPr lang="en-US" altLang="zh-CN" sz="2400">
                <a:ea typeface="华文细黑" panose="02010600040101010101" pitchFamily="2" charset="-122"/>
              </a:rPr>
              <a:t>(</a:t>
            </a:r>
            <a:r>
              <a:rPr lang="zh-CN" altLang="en-US" sz="2400" dirty="0">
                <a:ea typeface="华文细黑" panose="02010600040101010101" pitchFamily="2" charset="-122"/>
              </a:rPr>
              <a:t>几十千到几兆字节</a:t>
            </a:r>
            <a:r>
              <a:rPr lang="en-US" altLang="zh-CN" sz="2400">
                <a:ea typeface="华文细黑" panose="02010600040101010101" pitchFamily="2" charset="-122"/>
              </a:rPr>
              <a:t>)</a:t>
            </a:r>
            <a:r>
              <a:rPr lang="zh-CN" altLang="en-US" sz="2400" dirty="0">
                <a:ea typeface="华文细黑" panose="02010600040101010101" pitchFamily="2" charset="-122"/>
              </a:rPr>
              <a:t>；</a:t>
            </a:r>
            <a:endParaRPr lang="zh-CN" altLang="en-US" sz="2400" dirty="0">
              <a:ea typeface="华文细黑" panose="02010600040101010101" pitchFamily="2" charset="-122"/>
            </a:endParaRPr>
          </a:p>
          <a:p>
            <a:pPr marL="541655" lvl="1" indent="-361950" eaLnBrk="1" hangingPunct="1">
              <a:spcBef>
                <a:spcPct val="0"/>
              </a:spcBef>
              <a:buFont typeface="+mj-lt"/>
              <a:buNone/>
            </a:pPr>
            <a:r>
              <a:rPr lang="zh-CN" altLang="en-US" sz="2400" dirty="0">
                <a:ea typeface="华文细黑" panose="02010600040101010101" pitchFamily="2" charset="-122"/>
              </a:rPr>
              <a:t>借助硬件管理对程序员透明；</a:t>
            </a:r>
            <a:endParaRPr lang="zh-CN" altLang="en-US" sz="2400" dirty="0">
              <a:ea typeface="华文细黑" panose="02010600040101010101" pitchFamily="2" charset="-122"/>
            </a:endParaRPr>
          </a:p>
          <a:p>
            <a:pPr marL="541655" lvl="1" indent="-361950" eaLnBrk="1" hangingPunct="1">
              <a:spcBef>
                <a:spcPct val="0"/>
              </a:spcBef>
              <a:buFont typeface="+mj-lt"/>
              <a:buNone/>
            </a:pPr>
            <a:r>
              <a:rPr lang="zh-CN" altLang="en-US" sz="2400" dirty="0">
                <a:ea typeface="华文细黑" panose="02010600040101010101" pitchFamily="2" charset="-122"/>
                <a:hlinkClick r:id="rId1" action="ppaction://hlinksldjump"/>
              </a:rPr>
              <a:t>命中率与失效率</a:t>
            </a:r>
            <a:r>
              <a:rPr lang="zh-CN" altLang="en-US" sz="2400" dirty="0">
                <a:ea typeface="华文细黑" panose="02010600040101010101" pitchFamily="2" charset="-122"/>
              </a:rPr>
              <a:t>；</a:t>
            </a:r>
            <a:endParaRPr lang="zh-CN" altLang="en-US" sz="2400" dirty="0">
              <a:ea typeface="华文细黑" panose="02010600040101010101" pitchFamily="2" charset="-122"/>
            </a:endParaRPr>
          </a:p>
          <a:p>
            <a:pPr marL="711200" indent="-711200" eaLnBrk="1" hangingPunct="1">
              <a:lnSpc>
                <a:spcPct val="150000"/>
              </a:lnSpc>
              <a:buFont typeface="Comic Sans MS" panose="030F0702030302020204" pitchFamily="66" charset="0"/>
              <a:buAutoNum type="arabicPeriod"/>
            </a:pPr>
            <a:r>
              <a:rPr lang="zh-CN" altLang="en-US" sz="2400" dirty="0">
                <a:solidFill>
                  <a:srgbClr val="0070C0"/>
                </a:solidFill>
                <a:ea typeface="华文细黑" panose="02010600040101010101" pitchFamily="2" charset="-122"/>
              </a:rPr>
              <a:t>主（内）存</a:t>
            </a:r>
            <a:endParaRPr lang="en-US" altLang="zh-CN" sz="2400">
              <a:solidFill>
                <a:srgbClr val="0070C0"/>
              </a:solidFill>
              <a:ea typeface="华文细黑" panose="02010600040101010101" pitchFamily="2" charset="-122"/>
            </a:endParaRPr>
          </a:p>
          <a:p>
            <a:pPr marL="541655" lvl="1" indent="-361950" eaLnBrk="1" hangingPunct="1">
              <a:buClr>
                <a:srgbClr val="0000FF"/>
              </a:buClr>
            </a:pPr>
            <a:r>
              <a:rPr lang="zh-CN" altLang="en-US" sz="2400" dirty="0">
                <a:ea typeface="华文细黑" panose="02010600040101010101" pitchFamily="2" charset="-122"/>
              </a:rPr>
              <a:t>编址方式：字节编址</a:t>
            </a:r>
            <a:endParaRPr lang="zh-CN" altLang="en-US" sz="2400" dirty="0">
              <a:ea typeface="华文细黑" panose="02010600040101010101" pitchFamily="2" charset="-122"/>
            </a:endParaRPr>
          </a:p>
          <a:p>
            <a:pPr marL="541655" lvl="1" indent="-361950" eaLnBrk="1" hangingPunct="1">
              <a:buClr>
                <a:srgbClr val="0000FF"/>
              </a:buClr>
            </a:pPr>
            <a:r>
              <a:rPr lang="zh-CN" altLang="en-US" sz="2400" dirty="0">
                <a:ea typeface="华文细黑" panose="02010600040101010101" pitchFamily="2" charset="-122"/>
              </a:rPr>
              <a:t>信息存放方式：大</a:t>
            </a:r>
            <a:r>
              <a:rPr lang="en-US" altLang="zh-CN" sz="2400">
                <a:ea typeface="华文细黑" panose="02010600040101010101" pitchFamily="2" charset="-122"/>
              </a:rPr>
              <a:t>/</a:t>
            </a:r>
            <a:r>
              <a:rPr lang="zh-CN" altLang="en-US" sz="2400" dirty="0">
                <a:ea typeface="华文细黑" panose="02010600040101010101" pitchFamily="2" charset="-122"/>
                <a:hlinkClick r:id="rId2" action="ppaction://hlinksldjump"/>
              </a:rPr>
              <a:t>小端系统</a:t>
            </a:r>
            <a:r>
              <a:rPr lang="zh-CN" altLang="en-US" sz="2400" dirty="0">
                <a:ea typeface="华文细黑" panose="02010600040101010101" pitchFamily="2" charset="-122"/>
              </a:rPr>
              <a:t>、</a:t>
            </a:r>
            <a:r>
              <a:rPr lang="zh-CN" altLang="en-US" sz="2400" dirty="0">
                <a:ea typeface="华文细黑" panose="02010600040101010101" pitchFamily="2" charset="-122"/>
                <a:hlinkClick r:id="rId3" action="ppaction://hlinksldjump"/>
              </a:rPr>
              <a:t>对齐方式</a:t>
            </a:r>
            <a:endParaRPr lang="zh-CN" altLang="en-US" sz="2400" dirty="0">
              <a:ea typeface="华文细黑" panose="02010600040101010101" pitchFamily="2" charset="-122"/>
            </a:endParaRPr>
          </a:p>
          <a:p>
            <a:pPr marL="711200" indent="-711200" eaLnBrk="1" hangingPunct="1">
              <a:lnSpc>
                <a:spcPct val="150000"/>
              </a:lnSpc>
              <a:buFont typeface="Comic Sans MS" panose="030F0702030302020204" pitchFamily="66" charset="0"/>
              <a:buAutoNum type="arabicPeriod"/>
            </a:pPr>
            <a:r>
              <a:rPr lang="zh-CN" altLang="en-US" sz="2400" dirty="0">
                <a:solidFill>
                  <a:srgbClr val="0070C0"/>
                </a:solidFill>
                <a:ea typeface="华文细黑" panose="02010600040101010101" pitchFamily="2" charset="-122"/>
              </a:rPr>
              <a:t>辅（外）存</a:t>
            </a:r>
            <a:endParaRPr lang="zh-CN" altLang="en-US" sz="2400" dirty="0">
              <a:solidFill>
                <a:srgbClr val="0070C0"/>
              </a:solidFill>
              <a:ea typeface="华文细黑" panose="02010600040101010101" pitchFamily="2" charset="-122"/>
            </a:endParaRPr>
          </a:p>
          <a:p>
            <a:pPr marL="541655" lvl="1" indent="-361950" eaLnBrk="1" hangingPunct="1">
              <a:spcBef>
                <a:spcPct val="0"/>
              </a:spcBef>
            </a:pPr>
            <a:r>
              <a:rPr lang="zh-CN" altLang="en-US" sz="2400" dirty="0">
                <a:ea typeface="华文细黑" panose="02010600040101010101" pitchFamily="2" charset="-122"/>
              </a:rPr>
              <a:t>信息以文件</a:t>
            </a:r>
            <a:r>
              <a:rPr lang="en-US" altLang="zh-CN" sz="2400">
                <a:ea typeface="华文细黑" panose="02010600040101010101" pitchFamily="2" charset="-122"/>
              </a:rPr>
              <a:t>(file)</a:t>
            </a:r>
            <a:r>
              <a:rPr lang="zh-CN" altLang="en-US" sz="2400" dirty="0">
                <a:ea typeface="华文细黑" panose="02010600040101010101" pitchFamily="2" charset="-122"/>
              </a:rPr>
              <a:t>的形式存放，按块为单位进行存取。</a:t>
            </a:r>
            <a:endParaRPr lang="zh-CN" altLang="en-US" sz="2400" dirty="0">
              <a:ea typeface="华文细黑" panose="02010600040101010101" pitchFamily="2" charset="-122"/>
            </a:endParaRPr>
          </a:p>
          <a:p>
            <a:pPr marL="541655" lvl="1" indent="-361950" eaLnBrk="1" hangingPunct="1">
              <a:spcBef>
                <a:spcPct val="0"/>
              </a:spcBef>
              <a:buClr>
                <a:srgbClr val="0000FF"/>
              </a:buClr>
            </a:pPr>
            <a:r>
              <a:rPr lang="zh-CN" altLang="en-US" sz="2400" dirty="0">
                <a:ea typeface="华文细黑" panose="02010600040101010101" pitchFamily="2" charset="-122"/>
              </a:rPr>
              <a:t>虚拟存储技术</a:t>
            </a:r>
            <a:endParaRPr lang="zh-CN" altLang="en-US" sz="2400" dirty="0">
              <a:ea typeface="华文细黑" panose="02010600040101010101" pitchFamily="2" charset="-122"/>
            </a:endParaRPr>
          </a:p>
        </p:txBody>
      </p:sp>
      <p:pic>
        <p:nvPicPr>
          <p:cNvPr id="16387" name="Picture 9"/>
          <p:cNvPicPr>
            <a:picLocks noChangeAspect="1"/>
          </p:cNvPicPr>
          <p:nvPr/>
        </p:nvPicPr>
        <p:blipFill>
          <a:blip r:embed="rId4"/>
          <a:stretch>
            <a:fillRect/>
          </a:stretch>
        </p:blipFill>
        <p:spPr>
          <a:xfrm>
            <a:off x="4648200" y="3348038"/>
            <a:ext cx="4352925" cy="1376362"/>
          </a:xfrm>
          <a:prstGeom prst="rect">
            <a:avLst/>
          </a:prstGeom>
          <a:noFill/>
          <a:ln w="9525">
            <a:noFill/>
          </a:ln>
        </p:spPr>
      </p:pic>
      <p:sp>
        <p:nvSpPr>
          <p:cNvPr id="5" name="日期占位符 3"/>
          <p:cNvSpPr txBox="1">
            <a:spLocks noGrp="1"/>
          </p:cNvSpPr>
          <p:nvPr>
            <p:ph type="dt" sz="half" idx="12"/>
          </p:nvPr>
        </p:nvSpPr>
        <p:spPr bwMode="auto"/>
        <p:txBody>
          <a:bodyPr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6" name="灯片编号占位符 4"/>
          <p:cNvSpPr txBox="1">
            <a:spLocks noGrp="1"/>
          </p:cNvSpPr>
          <p:nvPr>
            <p:ph type="sldNum" sz="quarter" idx="13"/>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7" name="页脚占位符 5"/>
          <p:cNvSpPr txBox="1">
            <a:spLocks noGrp="1"/>
          </p:cNvSpPr>
          <p:nvPr>
            <p:ph type="ftr" sz="quarter" idx="14"/>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animEffect transition="in" filter="dissolve">
                                      <p:cBhvr>
                                        <p:cTn id="7" dur="500"/>
                                        <p:tgtEl>
                                          <p:spTgt spid="16386">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6386">
                                            <p:txEl>
                                              <p:pRg st="4" end="4"/>
                                            </p:txEl>
                                          </p:spTgt>
                                        </p:tgtEl>
                                        <p:attrNameLst>
                                          <p:attrName>style.visibility</p:attrName>
                                        </p:attrNameLst>
                                      </p:cBhvr>
                                      <p:to>
                                        <p:strVal val="visible"/>
                                      </p:to>
                                    </p:set>
                                    <p:animEffect transition="in" filter="dissolve">
                                      <p:cBhvr>
                                        <p:cTn id="10" dur="500"/>
                                        <p:tgtEl>
                                          <p:spTgt spid="16386">
                                            <p:txEl>
                                              <p:pRg st="4" end="4"/>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386">
                                            <p:txEl>
                                              <p:pRg st="8" end="8"/>
                                            </p:txEl>
                                          </p:spTgt>
                                        </p:tgtEl>
                                        <p:attrNameLst>
                                          <p:attrName>style.visibility</p:attrName>
                                        </p:attrNameLst>
                                      </p:cBhvr>
                                      <p:to>
                                        <p:strVal val="visible"/>
                                      </p:to>
                                    </p:set>
                                    <p:animEffect transition="in" filter="dissolve">
                                      <p:cBhvr>
                                        <p:cTn id="13" dur="500"/>
                                        <p:tgtEl>
                                          <p:spTgt spid="16386">
                                            <p:txEl>
                                              <p:pRg st="8" end="8"/>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6386">
                                            <p:txEl>
                                              <p:pRg st="11" end="11"/>
                                            </p:txEl>
                                          </p:spTgt>
                                        </p:tgtEl>
                                        <p:attrNameLst>
                                          <p:attrName>style.visibility</p:attrName>
                                        </p:attrNameLst>
                                      </p:cBhvr>
                                      <p:to>
                                        <p:strVal val="visible"/>
                                      </p:to>
                                    </p:set>
                                    <p:animEffect transition="in" filter="dissolve">
                                      <p:cBhvr>
                                        <p:cTn id="16" dur="500"/>
                                        <p:tgtEl>
                                          <p:spTgt spid="16386">
                                            <p:txEl>
                                              <p:pRg st="11" end="1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6386">
                                            <p:txEl>
                                              <p:pRg st="1" end="1"/>
                                            </p:txEl>
                                          </p:spTgt>
                                        </p:tgtEl>
                                        <p:attrNameLst>
                                          <p:attrName>style.visibility</p:attrName>
                                        </p:attrNameLst>
                                      </p:cBhvr>
                                      <p:to>
                                        <p:strVal val="visible"/>
                                      </p:to>
                                    </p:set>
                                    <p:animEffect transition="in" filter="dissolve">
                                      <p:cBhvr>
                                        <p:cTn id="21" dur="500"/>
                                        <p:tgtEl>
                                          <p:spTgt spid="16386">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6386">
                                            <p:txEl>
                                              <p:pRg st="2" end="2"/>
                                            </p:txEl>
                                          </p:spTgt>
                                        </p:tgtEl>
                                        <p:attrNameLst>
                                          <p:attrName>style.visibility</p:attrName>
                                        </p:attrNameLst>
                                      </p:cBhvr>
                                      <p:to>
                                        <p:strVal val="visible"/>
                                      </p:to>
                                    </p:set>
                                    <p:animEffect transition="in" filter="dissolve">
                                      <p:cBhvr>
                                        <p:cTn id="26" dur="500"/>
                                        <p:tgtEl>
                                          <p:spTgt spid="1638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6386">
                                            <p:txEl>
                                              <p:pRg st="3" end="3"/>
                                            </p:txEl>
                                          </p:spTgt>
                                        </p:tgtEl>
                                        <p:attrNameLst>
                                          <p:attrName>style.visibility</p:attrName>
                                        </p:attrNameLst>
                                      </p:cBhvr>
                                      <p:to>
                                        <p:strVal val="visible"/>
                                      </p:to>
                                    </p:set>
                                    <p:animEffect transition="in" filter="dissolve">
                                      <p:cBhvr>
                                        <p:cTn id="31" dur="500"/>
                                        <p:tgtEl>
                                          <p:spTgt spid="16386">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6386">
                                            <p:txEl>
                                              <p:pRg st="5" end="5"/>
                                            </p:txEl>
                                          </p:spTgt>
                                        </p:tgtEl>
                                        <p:attrNameLst>
                                          <p:attrName>style.visibility</p:attrName>
                                        </p:attrNameLst>
                                      </p:cBhvr>
                                      <p:to>
                                        <p:strVal val="visible"/>
                                      </p:to>
                                    </p:set>
                                    <p:animEffect transition="in" filter="dissolve">
                                      <p:cBhvr>
                                        <p:cTn id="36" dur="500"/>
                                        <p:tgtEl>
                                          <p:spTgt spid="16386">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6386">
                                            <p:txEl>
                                              <p:pRg st="6" end="6"/>
                                            </p:txEl>
                                          </p:spTgt>
                                        </p:tgtEl>
                                        <p:attrNameLst>
                                          <p:attrName>style.visibility</p:attrName>
                                        </p:attrNameLst>
                                      </p:cBhvr>
                                      <p:to>
                                        <p:strVal val="visible"/>
                                      </p:to>
                                    </p:set>
                                    <p:animEffect transition="in" filter="dissolve">
                                      <p:cBhvr>
                                        <p:cTn id="41" dur="500"/>
                                        <p:tgtEl>
                                          <p:spTgt spid="16386">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6387"/>
                                        </p:tgtEl>
                                        <p:attrNameLst>
                                          <p:attrName>style.visibility</p:attrName>
                                        </p:attrNameLst>
                                      </p:cBhvr>
                                      <p:to>
                                        <p:strVal val="visible"/>
                                      </p:to>
                                    </p:set>
                                    <p:animEffect transition="in" filter="dissolve">
                                      <p:cBhvr>
                                        <p:cTn id="46" dur="500"/>
                                        <p:tgtEl>
                                          <p:spTgt spid="16387"/>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6386">
                                            <p:txEl>
                                              <p:pRg st="7" end="7"/>
                                            </p:txEl>
                                          </p:spTgt>
                                        </p:tgtEl>
                                        <p:attrNameLst>
                                          <p:attrName>style.visibility</p:attrName>
                                        </p:attrNameLst>
                                      </p:cBhvr>
                                      <p:to>
                                        <p:strVal val="visible"/>
                                      </p:to>
                                    </p:set>
                                    <p:animEffect transition="in" filter="dissolve">
                                      <p:cBhvr>
                                        <p:cTn id="51" dur="500"/>
                                        <p:tgtEl>
                                          <p:spTgt spid="16386">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16386">
                                            <p:txEl>
                                              <p:pRg st="9" end="9"/>
                                            </p:txEl>
                                          </p:spTgt>
                                        </p:tgtEl>
                                        <p:attrNameLst>
                                          <p:attrName>style.visibility</p:attrName>
                                        </p:attrNameLst>
                                      </p:cBhvr>
                                      <p:to>
                                        <p:strVal val="visible"/>
                                      </p:to>
                                    </p:set>
                                    <p:animEffect transition="in" filter="dissolve">
                                      <p:cBhvr>
                                        <p:cTn id="56" dur="500"/>
                                        <p:tgtEl>
                                          <p:spTgt spid="16386">
                                            <p:txEl>
                                              <p:pRg st="9" end="9"/>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16386">
                                            <p:txEl>
                                              <p:pRg st="10" end="10"/>
                                            </p:txEl>
                                          </p:spTgt>
                                        </p:tgtEl>
                                        <p:attrNameLst>
                                          <p:attrName>style.visibility</p:attrName>
                                        </p:attrNameLst>
                                      </p:cBhvr>
                                      <p:to>
                                        <p:strVal val="visible"/>
                                      </p:to>
                                    </p:set>
                                    <p:animEffect transition="in" filter="dissolve">
                                      <p:cBhvr>
                                        <p:cTn id="61" dur="500"/>
                                        <p:tgtEl>
                                          <p:spTgt spid="16386">
                                            <p:txEl>
                                              <p:pRg st="10" end="1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16386">
                                            <p:txEl>
                                              <p:pRg st="12" end="12"/>
                                            </p:txEl>
                                          </p:spTgt>
                                        </p:tgtEl>
                                        <p:attrNameLst>
                                          <p:attrName>style.visibility</p:attrName>
                                        </p:attrNameLst>
                                      </p:cBhvr>
                                      <p:to>
                                        <p:strVal val="visible"/>
                                      </p:to>
                                    </p:set>
                                    <p:animEffect transition="in" filter="dissolve">
                                      <p:cBhvr>
                                        <p:cTn id="66" dur="500"/>
                                        <p:tgtEl>
                                          <p:spTgt spid="16386">
                                            <p:txEl>
                                              <p:pRg st="12" end="12"/>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16386">
                                            <p:txEl>
                                              <p:pRg st="13" end="13"/>
                                            </p:txEl>
                                          </p:spTgt>
                                        </p:tgtEl>
                                        <p:attrNameLst>
                                          <p:attrName>style.visibility</p:attrName>
                                        </p:attrNameLst>
                                      </p:cBhvr>
                                      <p:to>
                                        <p:strVal val="visible"/>
                                      </p:to>
                                    </p:set>
                                    <p:animEffect transition="in" filter="dissolve">
                                      <p:cBhvr>
                                        <p:cTn id="71" dur="500"/>
                                        <p:tgtEl>
                                          <p:spTgt spid="1638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ldLvl="3"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p:cNvSpPr>
          <p:nvPr>
            <p:ph type="title"/>
          </p:nvPr>
        </p:nvSpPr>
        <p:spPr>
          <a:xfrm>
            <a:off x="381000" y="0"/>
            <a:ext cx="8534400" cy="936625"/>
          </a:xfrm>
        </p:spPr>
        <p:txBody>
          <a:bodyPr vert="horz" wrap="square" lIns="91440" tIns="45720" rIns="91440" bIns="45720" anchor="ctr"/>
          <a:lstStyle/>
          <a:p>
            <a:pPr eaLnBrk="1" hangingPunct="1"/>
            <a:r>
              <a:rPr lang="en-US" altLang="zh-CN" sz="3200">
                <a:latin typeface="Comic Sans MS" panose="030F0702030302020204" pitchFamily="66" charset="0"/>
                <a:ea typeface="隶书" panose="02010509060101010101" pitchFamily="49" charset="-122"/>
              </a:rPr>
              <a:t>Cache</a:t>
            </a:r>
            <a:r>
              <a:rPr lang="zh-CN" altLang="en-US" sz="3200" dirty="0">
                <a:latin typeface="Comic Sans MS" panose="030F0702030302020204" pitchFamily="66" charset="0"/>
                <a:ea typeface="隶书" panose="02010509060101010101" pitchFamily="49" charset="-122"/>
              </a:rPr>
              <a:t>技术和虚拟存储器技术</a:t>
            </a:r>
            <a:endParaRPr lang="zh-CN" altLang="en-US" sz="3200" dirty="0">
              <a:latin typeface="Comic Sans MS" panose="030F0702030302020204" pitchFamily="66" charset="0"/>
              <a:ea typeface="隶书" panose="02010509060101010101" pitchFamily="49" charset="-122"/>
            </a:endParaRPr>
          </a:p>
        </p:txBody>
      </p:sp>
      <p:sp>
        <p:nvSpPr>
          <p:cNvPr id="29699" name="Rectangle 3"/>
          <p:cNvSpPr>
            <a:spLocks noGrp="1"/>
          </p:cNvSpPr>
          <p:nvPr>
            <p:ph type="body"/>
          </p:nvPr>
        </p:nvSpPr>
        <p:spPr>
          <a:xfrm>
            <a:off x="755650" y="1412875"/>
            <a:ext cx="7902575" cy="2303463"/>
          </a:xfrm>
        </p:spPr>
        <p:txBody>
          <a:bodyPr vert="horz" wrap="square" lIns="0" tIns="0" rIns="0" bIns="0" anchor="t"/>
          <a:lstStyle/>
          <a:p>
            <a:pPr marL="533400" indent="-533400" eaLnBrk="1" hangingPunct="1">
              <a:spcBef>
                <a:spcPct val="15000"/>
              </a:spcBef>
              <a:spcAft>
                <a:spcPct val="30000"/>
              </a:spcAft>
              <a:buFont typeface="隶书" panose="02010509060101010101" pitchFamily="49" charset="-122"/>
              <a:buNone/>
            </a:pPr>
            <a:r>
              <a:rPr lang="zh-CN" altLang="en-US" sz="3600" dirty="0">
                <a:solidFill>
                  <a:srgbClr val="0000FF"/>
                </a:solidFill>
                <a:ea typeface="华文细黑" panose="02010600040101010101" pitchFamily="2" charset="-122"/>
              </a:rPr>
              <a:t>相同点：</a:t>
            </a:r>
            <a:endParaRPr lang="zh-CN" altLang="en-US" sz="3600" dirty="0">
              <a:solidFill>
                <a:srgbClr val="0000FF"/>
              </a:solidFill>
              <a:ea typeface="华文细黑" panose="02010600040101010101" pitchFamily="2" charset="-122"/>
            </a:endParaRPr>
          </a:p>
          <a:p>
            <a:pPr lvl="1" eaLnBrk="1" hangingPunct="1">
              <a:lnSpc>
                <a:spcPct val="90000"/>
              </a:lnSpc>
              <a:buFont typeface="Wingdings" panose="05000000000000000000" pitchFamily="2" charset="2"/>
              <a:buChar char="n"/>
            </a:pPr>
            <a:r>
              <a:rPr lang="zh-CN" altLang="en-US" sz="3200" dirty="0">
                <a:ea typeface="华文细黑" panose="02010600040101010101" pitchFamily="2" charset="-122"/>
              </a:rPr>
              <a:t> 以存储器访问的</a:t>
            </a:r>
            <a:r>
              <a:rPr lang="zh-CN" altLang="en-US" sz="3200" dirty="0">
                <a:solidFill>
                  <a:srgbClr val="FF0000"/>
                </a:solidFill>
                <a:ea typeface="华文细黑" panose="02010600040101010101" pitchFamily="2" charset="-122"/>
              </a:rPr>
              <a:t>局部性</a:t>
            </a:r>
            <a:r>
              <a:rPr lang="zh-CN" altLang="en-US" sz="3200" dirty="0">
                <a:ea typeface="华文细黑" panose="02010600040101010101" pitchFamily="2" charset="-122"/>
              </a:rPr>
              <a:t>为基础；</a:t>
            </a:r>
            <a:endParaRPr lang="zh-CN" altLang="en-US" sz="3200" dirty="0">
              <a:ea typeface="华文细黑" panose="02010600040101010101" pitchFamily="2" charset="-122"/>
            </a:endParaRPr>
          </a:p>
          <a:p>
            <a:pPr lvl="1" eaLnBrk="1" hangingPunct="1">
              <a:lnSpc>
                <a:spcPct val="90000"/>
              </a:lnSpc>
              <a:buFont typeface="Wingdings" panose="05000000000000000000" pitchFamily="2" charset="2"/>
              <a:buChar char="n"/>
            </a:pPr>
            <a:r>
              <a:rPr lang="zh-CN" altLang="en-US" sz="3200" dirty="0">
                <a:ea typeface="华文细黑" panose="02010600040101010101" pitchFamily="2" charset="-122"/>
              </a:rPr>
              <a:t> 采用的调度策略类似；</a:t>
            </a:r>
            <a:endParaRPr lang="zh-CN" altLang="en-US" sz="3200" dirty="0">
              <a:ea typeface="华文细黑" panose="02010600040101010101" pitchFamily="2" charset="-122"/>
            </a:endParaRPr>
          </a:p>
          <a:p>
            <a:pPr lvl="1" eaLnBrk="1" hangingPunct="1">
              <a:lnSpc>
                <a:spcPct val="90000"/>
              </a:lnSpc>
              <a:buFont typeface="Wingdings" panose="05000000000000000000" pitchFamily="2" charset="2"/>
              <a:buChar char="n"/>
            </a:pPr>
            <a:r>
              <a:rPr lang="zh-CN" altLang="en-US" sz="3200" dirty="0">
                <a:ea typeface="华文细黑" panose="02010600040101010101" pitchFamily="2" charset="-122"/>
              </a:rPr>
              <a:t> 对用户都是透明的；</a:t>
            </a:r>
            <a:endParaRPr lang="zh-CN" altLang="en-US" sz="3200" dirty="0">
              <a:ea typeface="华文细黑" panose="02010600040101010101" pitchFamily="2" charset="-122"/>
            </a:endParaRPr>
          </a:p>
        </p:txBody>
      </p:sp>
      <p:sp>
        <p:nvSpPr>
          <p:cNvPr id="29701" name="Text Box 5"/>
          <p:cNvSpPr txBox="1"/>
          <p:nvPr/>
        </p:nvSpPr>
        <p:spPr>
          <a:xfrm>
            <a:off x="684213" y="4062413"/>
            <a:ext cx="8054975" cy="2487612"/>
          </a:xfrm>
          <a:prstGeom prst="rect">
            <a:avLst/>
          </a:prstGeom>
          <a:noFill/>
          <a:ln w="9525">
            <a:noFill/>
          </a:ln>
        </p:spPr>
        <p:txBody>
          <a:bodyPr>
            <a:spAutoFit/>
          </a:bodyPr>
          <a:lstStyle/>
          <a:p>
            <a:pPr marL="533400" indent="-533400">
              <a:spcBef>
                <a:spcPct val="15000"/>
              </a:spcBef>
              <a:spcAft>
                <a:spcPct val="30000"/>
              </a:spcAft>
              <a:buClr>
                <a:srgbClr val="F9F9F9"/>
              </a:buClr>
              <a:buSzPct val="65000"/>
            </a:pPr>
            <a:r>
              <a:rPr lang="zh-CN" altLang="en-US" sz="3600" b="1" dirty="0">
                <a:solidFill>
                  <a:srgbClr val="0000FF"/>
                </a:solidFill>
                <a:latin typeface="Arial" panose="020B0604020202020204" pitchFamily="34" charset="0"/>
                <a:ea typeface="华文细黑" panose="02010600040101010101" pitchFamily="2" charset="-122"/>
              </a:rPr>
              <a:t>不同点：</a:t>
            </a:r>
            <a:endParaRPr lang="zh-CN" altLang="en-US" sz="3600" b="1" dirty="0">
              <a:solidFill>
                <a:srgbClr val="0000FF"/>
              </a:solidFill>
              <a:latin typeface="Arial" panose="020B0604020202020204" pitchFamily="34" charset="0"/>
              <a:ea typeface="华文细黑" panose="02010600040101010101" pitchFamily="2" charset="-122"/>
            </a:endParaRPr>
          </a:p>
          <a:p>
            <a:pPr marL="800100" lvl="1" indent="-342900" eaLnBrk="1" hangingPunct="1">
              <a:spcBef>
                <a:spcPct val="20000"/>
              </a:spcBef>
              <a:buFont typeface="Wingdings" panose="05000000000000000000" pitchFamily="2" charset="2"/>
              <a:buChar char="n"/>
            </a:pPr>
            <a:r>
              <a:rPr lang="zh-CN" altLang="en-US" sz="3200" b="1" dirty="0">
                <a:latin typeface="Comic Sans MS" panose="030F0702030302020204" pitchFamily="66" charset="0"/>
                <a:ea typeface="华文细黑" panose="02010600040101010101" pitchFamily="2" charset="-122"/>
              </a:rPr>
              <a:t>划分的信息块的长度不同； </a:t>
            </a:r>
            <a:endParaRPr lang="zh-CN" altLang="en-US" sz="3200" b="1" dirty="0">
              <a:latin typeface="Comic Sans MS" panose="030F0702030302020204" pitchFamily="66" charset="0"/>
              <a:ea typeface="华文细黑" panose="02010600040101010101" pitchFamily="2" charset="-122"/>
            </a:endParaRPr>
          </a:p>
          <a:p>
            <a:pPr marL="800100" lvl="1" indent="-342900" eaLnBrk="1" hangingPunct="1">
              <a:spcBef>
                <a:spcPct val="20000"/>
              </a:spcBef>
              <a:buFont typeface="Wingdings" panose="05000000000000000000" pitchFamily="2" charset="2"/>
              <a:buChar char="n"/>
            </a:pPr>
            <a:r>
              <a:rPr lang="en-US" altLang="zh-CN" sz="3200" b="1">
                <a:latin typeface="Comic Sans MS" panose="030F0702030302020204" pitchFamily="66" charset="0"/>
                <a:ea typeface="华文细黑" panose="02010600040101010101" pitchFamily="2" charset="-122"/>
              </a:rPr>
              <a:t>Cache</a:t>
            </a:r>
            <a:r>
              <a:rPr lang="zh-CN" altLang="en-US" sz="3200" b="1" dirty="0">
                <a:latin typeface="Comic Sans MS" panose="030F0702030302020204" pitchFamily="66" charset="0"/>
                <a:ea typeface="华文细黑" panose="02010600040101010101" pitchFamily="2" charset="-122"/>
              </a:rPr>
              <a:t>技术由硬件实现，而虚拟存储器由</a:t>
            </a:r>
            <a:r>
              <a:rPr lang="en-US" altLang="zh-CN" sz="3200" b="1">
                <a:latin typeface="Comic Sans MS" panose="030F0702030302020204" pitchFamily="66" charset="0"/>
                <a:ea typeface="华文细黑" panose="02010600040101010101" pitchFamily="2" charset="-122"/>
              </a:rPr>
              <a:t>OS</a:t>
            </a:r>
            <a:r>
              <a:rPr lang="zh-CN" altLang="en-US" sz="3200" b="1" dirty="0">
                <a:latin typeface="Comic Sans MS" panose="030F0702030302020204" pitchFamily="66" charset="0"/>
                <a:ea typeface="华文细黑" panose="02010600040101010101" pitchFamily="2" charset="-122"/>
              </a:rPr>
              <a:t>的存储管理软件辅助硬件</a:t>
            </a:r>
            <a:r>
              <a:rPr lang="zh-CN" altLang="en-US" sz="3200" b="1" dirty="0">
                <a:solidFill>
                  <a:schemeClr val="bg1"/>
                </a:solidFill>
                <a:latin typeface="Arial" panose="020B0604020202020204" pitchFamily="34" charset="0"/>
                <a:ea typeface="华文细黑" panose="02010600040101010101" pitchFamily="2" charset="-122"/>
              </a:rPr>
              <a:t>实现；</a:t>
            </a:r>
            <a:endParaRPr lang="zh-CN" altLang="en-US" sz="3200" b="1" dirty="0">
              <a:solidFill>
                <a:schemeClr val="bg1"/>
              </a:solidFill>
              <a:latin typeface="Arial" panose="020B0604020202020204" pitchFamily="34" charset="0"/>
              <a:ea typeface="华文细黑" panose="02010600040101010101" pitchFamily="2" charset="-122"/>
            </a:endParaRPr>
          </a:p>
        </p:txBody>
      </p:sp>
      <p:sp>
        <p:nvSpPr>
          <p:cNvPr id="33797" name="矩形 5"/>
          <p:cNvSpPr/>
          <p:nvPr/>
        </p:nvSpPr>
        <p:spPr>
          <a:xfrm>
            <a:off x="8358188" y="6500813"/>
            <a:ext cx="665162" cy="338137"/>
          </a:xfrm>
          <a:prstGeom prst="rect">
            <a:avLst/>
          </a:prstGeom>
          <a:noFill/>
          <a:ln w="9525">
            <a:noFill/>
          </a:ln>
        </p:spPr>
        <p:txBody>
          <a:bodyPr wrap="none">
            <a:spAutoFit/>
          </a:bodyPr>
          <a:lstStyle/>
          <a:p>
            <a:fld id="{9A0DB2DC-4C9A-4742-B13C-FB6460FD3503}" type="slidenum">
              <a:rPr lang="en-US" altLang="zh-CN" sz="1600" b="1">
                <a:solidFill>
                  <a:srgbClr val="CDFFCD"/>
                </a:solidFill>
                <a:latin typeface="Arial" panose="020B0604020202020204" pitchFamily="34" charset="0"/>
                <a:ea typeface="华文宋体" panose="02010600040101010101" pitchFamily="2" charset="-122"/>
              </a:rPr>
            </a:fld>
            <a:r>
              <a:rPr lang="en-US" altLang="zh-CN" sz="1600" b="1">
                <a:solidFill>
                  <a:srgbClr val="CDFFCD"/>
                </a:solidFill>
                <a:latin typeface="Arial" panose="020B0604020202020204" pitchFamily="34" charset="0"/>
                <a:ea typeface="华文宋体" panose="02010600040101010101" pitchFamily="2" charset="-122"/>
              </a:rPr>
              <a:t>/42</a:t>
            </a:r>
            <a:endParaRPr lang="zh-CN" altLang="en-US" sz="1600" dirty="0">
              <a:latin typeface="Arial" panose="020B0604020202020204" pitchFamily="34" charset="0"/>
              <a:ea typeface="华文宋体" panose="02010600040101010101" pitchFamily="2" charset="-122"/>
            </a:endParaRPr>
          </a:p>
        </p:txBody>
      </p:sp>
      <p:sp>
        <p:nvSpPr>
          <p:cNvPr id="9" name="矩形 8"/>
          <p:cNvSpPr/>
          <p:nvPr/>
        </p:nvSpPr>
        <p:spPr>
          <a:xfrm>
            <a:off x="3581400" y="3894138"/>
            <a:ext cx="5257800" cy="830263"/>
          </a:xfrm>
          <a:prstGeom prst="rect">
            <a:avLst/>
          </a:prstGeom>
        </p:spPr>
        <p:txBody>
          <a:bodyPr>
            <a:spAutoFit/>
          </a:bodyPr>
          <a:lstStyle/>
          <a:p>
            <a:pPr marL="0" marR="0" lvl="2"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rgbClr val="FF0000"/>
                </a:solidFill>
                <a:effectLst/>
                <a:uLnTx/>
                <a:uFillTx/>
                <a:latin typeface="+mj-lt"/>
                <a:ea typeface="华文细黑" panose="02010600040101010101" pitchFamily="2" charset="-122"/>
                <a:cs typeface="+mn-cs"/>
              </a:rPr>
              <a:t>Cache</a:t>
            </a:r>
            <a:r>
              <a:rPr kumimoji="1" lang="zh-CN" altLang="en-US" sz="2400" b="1" i="0" u="none" strike="noStrike" kern="1200" cap="none" spc="0" normalizeH="0" baseline="0" noProof="0" dirty="0">
                <a:ln>
                  <a:noFill/>
                </a:ln>
                <a:solidFill>
                  <a:srgbClr val="FF0000"/>
                </a:solidFill>
                <a:effectLst/>
                <a:uLnTx/>
                <a:uFillTx/>
                <a:latin typeface="+mj-lt"/>
                <a:ea typeface="华文细黑" panose="02010600040101010101" pitchFamily="2" charset="-122"/>
                <a:cs typeface="+mn-cs"/>
              </a:rPr>
              <a:t>块：</a:t>
            </a:r>
            <a:r>
              <a:rPr kumimoji="1" lang="en-US" altLang="zh-CN" sz="2400" b="1" i="0" u="none" strike="noStrike" kern="1200" cap="none" spc="0" normalizeH="0" baseline="0" noProof="0" dirty="0">
                <a:ln>
                  <a:noFill/>
                </a:ln>
                <a:solidFill>
                  <a:srgbClr val="FF0000"/>
                </a:solidFill>
                <a:effectLst/>
                <a:uLnTx/>
                <a:uFillTx/>
                <a:latin typeface="+mj-lt"/>
                <a:ea typeface="华文细黑" panose="02010600040101010101" pitchFamily="2" charset="-122"/>
                <a:cs typeface="+mn-cs"/>
              </a:rPr>
              <a:t>8</a:t>
            </a:r>
            <a:r>
              <a:rPr kumimoji="1" lang="zh-CN" altLang="en-US" sz="2400" b="1" i="0" u="none" strike="noStrike" kern="1200" cap="none" spc="0" normalizeH="0" baseline="0" noProof="0" dirty="0">
                <a:ln>
                  <a:noFill/>
                </a:ln>
                <a:solidFill>
                  <a:srgbClr val="FF0000"/>
                </a:solidFill>
                <a:effectLst/>
                <a:uLnTx/>
                <a:uFillTx/>
                <a:latin typeface="+mj-lt"/>
                <a:ea typeface="华文细黑" panose="02010600040101010101" pitchFamily="2" charset="-122"/>
                <a:cs typeface="+mn-cs"/>
              </a:rPr>
              <a:t>～</a:t>
            </a:r>
            <a:r>
              <a:rPr kumimoji="1" lang="en-US" altLang="zh-CN" sz="2400" b="1" i="0" u="none" strike="noStrike" kern="1200" cap="none" spc="0" normalizeH="0" baseline="0" noProof="0" dirty="0">
                <a:ln>
                  <a:noFill/>
                </a:ln>
                <a:solidFill>
                  <a:srgbClr val="FF0000"/>
                </a:solidFill>
                <a:effectLst/>
                <a:uLnTx/>
                <a:uFillTx/>
                <a:latin typeface="+mj-lt"/>
                <a:ea typeface="华文细黑" panose="02010600040101010101" pitchFamily="2" charset="-122"/>
                <a:cs typeface="+mn-cs"/>
              </a:rPr>
              <a:t>64</a:t>
            </a:r>
            <a:r>
              <a:rPr kumimoji="1" lang="zh-CN" altLang="en-US" sz="2400" b="1" i="0" u="none" strike="noStrike" kern="1200" cap="none" spc="0" normalizeH="0" baseline="0" noProof="0" dirty="0">
                <a:ln>
                  <a:noFill/>
                </a:ln>
                <a:solidFill>
                  <a:srgbClr val="FF0000"/>
                </a:solidFill>
                <a:effectLst/>
                <a:uLnTx/>
                <a:uFillTx/>
                <a:latin typeface="+mj-lt"/>
                <a:ea typeface="华文细黑" panose="02010600040101010101" pitchFamily="2" charset="-122"/>
                <a:cs typeface="+mn-cs"/>
              </a:rPr>
              <a:t>字节</a:t>
            </a:r>
            <a:endParaRPr kumimoji="1" lang="zh-CN" altLang="en-US" sz="2400" b="1" i="0" u="none" strike="noStrike" kern="1200" cap="none" spc="0" normalizeH="0" baseline="0" noProof="0" dirty="0">
              <a:ln>
                <a:noFill/>
              </a:ln>
              <a:solidFill>
                <a:srgbClr val="FF0000"/>
              </a:solidFill>
              <a:effectLst/>
              <a:uLnTx/>
              <a:uFillTx/>
              <a:latin typeface="+mj-lt"/>
              <a:ea typeface="华文细黑" panose="02010600040101010101" pitchFamily="2" charset="-122"/>
              <a:cs typeface="+mn-cs"/>
            </a:endParaRPr>
          </a:p>
          <a:p>
            <a:pPr marL="0" marR="0" lvl="2"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FF0000"/>
                </a:solidFill>
                <a:effectLst/>
                <a:uLnTx/>
                <a:uFillTx/>
                <a:latin typeface="+mj-lt"/>
                <a:ea typeface="华文细黑" panose="02010600040101010101" pitchFamily="2" charset="-122"/>
                <a:cs typeface="+mn-cs"/>
              </a:rPr>
              <a:t>虚拟存储器块：</a:t>
            </a:r>
            <a:r>
              <a:rPr kumimoji="1" lang="en-US" altLang="zh-CN" sz="2400" b="1" i="0" u="none" strike="noStrike" kern="1200" cap="none" spc="0" normalizeH="0" baseline="0" noProof="0" dirty="0">
                <a:ln>
                  <a:noFill/>
                </a:ln>
                <a:solidFill>
                  <a:srgbClr val="FF0000"/>
                </a:solidFill>
                <a:effectLst/>
                <a:uLnTx/>
                <a:uFillTx/>
                <a:latin typeface="+mj-lt"/>
                <a:ea typeface="华文细黑" panose="02010600040101010101" pitchFamily="2" charset="-122"/>
                <a:cs typeface="+mn-cs"/>
              </a:rPr>
              <a:t>512</a:t>
            </a:r>
            <a:r>
              <a:rPr kumimoji="1" lang="zh-CN" altLang="en-US" sz="2400" b="1" i="0" u="none" strike="noStrike" kern="1200" cap="none" spc="0" normalizeH="0" baseline="0" noProof="0" dirty="0">
                <a:ln>
                  <a:noFill/>
                </a:ln>
                <a:solidFill>
                  <a:srgbClr val="FF0000"/>
                </a:solidFill>
                <a:effectLst/>
                <a:uLnTx/>
                <a:uFillTx/>
                <a:latin typeface="+mj-lt"/>
                <a:ea typeface="华文细黑" panose="02010600040101010101" pitchFamily="2" charset="-122"/>
                <a:cs typeface="+mn-cs"/>
              </a:rPr>
              <a:t>～几十</a:t>
            </a:r>
            <a:r>
              <a:rPr kumimoji="1" lang="en-US" altLang="zh-CN" sz="2400" b="1" i="0" u="none" strike="noStrike" kern="1200" cap="none" spc="0" normalizeH="0" baseline="0" noProof="0" dirty="0">
                <a:ln>
                  <a:noFill/>
                </a:ln>
                <a:solidFill>
                  <a:srgbClr val="FF0000"/>
                </a:solidFill>
                <a:effectLst/>
                <a:uLnTx/>
                <a:uFillTx/>
                <a:latin typeface="+mj-lt"/>
                <a:ea typeface="华文细黑" panose="02010600040101010101" pitchFamily="2" charset="-122"/>
                <a:cs typeface="+mn-cs"/>
              </a:rPr>
              <a:t>K</a:t>
            </a:r>
            <a:r>
              <a:rPr kumimoji="1" lang="zh-CN" altLang="en-US" sz="2400" b="1" i="0" u="none" strike="noStrike" kern="1200" cap="none" spc="0" normalizeH="0" baseline="0" noProof="0" dirty="0">
                <a:ln>
                  <a:noFill/>
                </a:ln>
                <a:solidFill>
                  <a:srgbClr val="FF0000"/>
                </a:solidFill>
                <a:effectLst/>
                <a:uLnTx/>
                <a:uFillTx/>
                <a:latin typeface="+mj-lt"/>
                <a:ea typeface="华文细黑" panose="02010600040101010101" pitchFamily="2" charset="-122"/>
                <a:cs typeface="+mn-cs"/>
              </a:rPr>
              <a:t>个字节</a:t>
            </a:r>
            <a:endParaRPr kumimoji="1" lang="en-US" altLang="zh-CN" sz="2400" b="1" i="0" u="none" strike="noStrike" kern="1200" cap="none" spc="0" normalizeH="0" baseline="0" noProof="0" dirty="0">
              <a:ln>
                <a:noFill/>
              </a:ln>
              <a:solidFill>
                <a:srgbClr val="FF0000"/>
              </a:solidFill>
              <a:effectLst/>
              <a:uLnTx/>
              <a:uFillTx/>
              <a:latin typeface="+mj-lt"/>
              <a:ea typeface="华文细黑" panose="02010600040101010101" pitchFamily="2" charset="-122"/>
              <a:cs typeface="+mn-cs"/>
            </a:endParaRPr>
          </a:p>
        </p:txBody>
      </p:sp>
      <p:sp>
        <p:nvSpPr>
          <p:cNvPr id="11" name="日期占位符 3"/>
          <p:cNvSpPr txBox="1">
            <a:spLocks noGrp="1"/>
          </p:cNvSpPr>
          <p:nvPr>
            <p:ph type="dt" sz="half" idx="12"/>
          </p:nvPr>
        </p:nvSpPr>
        <p:spPr bwMode="auto"/>
        <p:txBody>
          <a:bodyPr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12" name="灯片编号占位符 4"/>
          <p:cNvSpPr txBox="1">
            <a:spLocks noGrp="1"/>
          </p:cNvSpPr>
          <p:nvPr>
            <p:ph type="sldNum" sz="quarter" idx="13"/>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13" name="页脚占位符 5"/>
          <p:cNvSpPr txBox="1">
            <a:spLocks noGrp="1"/>
          </p:cNvSpPr>
          <p:nvPr>
            <p:ph type="ftr" sz="quarter" idx="14"/>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blinds(horizontal)">
                                      <p:cBhvr>
                                        <p:cTn id="7" dur="500"/>
                                        <p:tgtEl>
                                          <p:spTgt spid="2969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701"/>
                                        </p:tgtEl>
                                        <p:attrNameLst>
                                          <p:attrName>style.visibility</p:attrName>
                                        </p:attrNameLst>
                                      </p:cBhvr>
                                      <p:to>
                                        <p:strVal val="visible"/>
                                      </p:to>
                                    </p:set>
                                    <p:animEffect transition="in" filter="blinds(horizontal)">
                                      <p:cBhvr>
                                        <p:cTn id="12" dur="500"/>
                                        <p:tgtEl>
                                          <p:spTgt spid="2970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p:bldP spid="29701"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dt" sz="half" idx="10"/>
          </p:nvPr>
        </p:nvSpPr>
        <p:spPr>
          <a:xfrm>
            <a:off x="533400" y="0"/>
            <a:ext cx="8610600" cy="685800"/>
          </a:xfrm>
          <a:ln>
            <a:noFill/>
            <a:miter/>
          </a:ln>
        </p:spPr>
        <p:txBody>
          <a:bodyPr vert="horz" wrap="square" lIns="91440" tIns="45720" rIns="91440" bIns="45720" anchor="ctr"/>
          <a:lstStyle/>
          <a:p>
            <a:pPr algn="ctr" eaLnBrk="1" hangingPunct="1"/>
            <a:r>
              <a:rPr lang="en-US" altLang="zh-CN" sz="3200">
                <a:latin typeface="Comic Sans MS" panose="030F0702030302020204" pitchFamily="66" charset="0"/>
                <a:ea typeface="隶书" panose="02010509060101010101" pitchFamily="49" charset="-122"/>
              </a:rPr>
              <a:t>cache</a:t>
            </a:r>
            <a:r>
              <a:rPr lang="zh-CN" altLang="zh-CN" sz="3200" dirty="0">
                <a:latin typeface="Comic Sans MS" panose="030F0702030302020204" pitchFamily="66" charset="0"/>
                <a:ea typeface="隶书" panose="02010509060101010101" pitchFamily="49" charset="-122"/>
              </a:rPr>
              <a:t>的</a:t>
            </a:r>
            <a:r>
              <a:rPr lang="zh-CN" altLang="en-US" sz="3200" dirty="0">
                <a:latin typeface="Comic Sans MS" panose="030F0702030302020204" pitchFamily="66" charset="0"/>
                <a:ea typeface="隶书" panose="02010509060101010101" pitchFamily="49" charset="-122"/>
              </a:rPr>
              <a:t>功效</a:t>
            </a:r>
            <a:endParaRPr lang="zh-CN" altLang="en-US" sz="3200" dirty="0">
              <a:latin typeface="Comic Sans MS" panose="030F0702030302020204" pitchFamily="66" charset="0"/>
              <a:ea typeface="隶书" panose="02010509060101010101" pitchFamily="49" charset="-122"/>
            </a:endParaRPr>
          </a:p>
        </p:txBody>
      </p:sp>
      <p:sp>
        <p:nvSpPr>
          <p:cNvPr id="3" name="内容占位符 2"/>
          <p:cNvSpPr>
            <a:spLocks noGrp="1"/>
          </p:cNvSpPr>
          <p:nvPr>
            <p:ph type="sldNum" sz="quarter" idx="11"/>
          </p:nvPr>
        </p:nvSpPr>
        <p:spPr>
          <a:xfrm>
            <a:off x="533400" y="533400"/>
            <a:ext cx="8458200" cy="4419600"/>
          </a:xfrm>
        </p:spPr>
        <p:txBody>
          <a:bodyPr vert="horz" wrap="square" lIns="0" tIns="0" rIns="0" bIns="0" numCol="1" anchor="t" anchorCtr="0" compatLnSpc="1"/>
          <a:lstStyle/>
          <a:p>
            <a:pPr marL="571500" marR="0" lvl="0" indent="-571500" algn="l" defTabSz="914400" rtl="0" eaLnBrk="0" fontAlgn="base" latinLnBrk="0" hangingPunct="0">
              <a:lnSpc>
                <a:spcPct val="100000"/>
              </a:lnSpc>
              <a:spcBef>
                <a:spcPct val="20000"/>
              </a:spcBef>
              <a:spcAft>
                <a:spcPct val="0"/>
              </a:spcAft>
              <a:buClrTx/>
              <a:buSzTx/>
              <a:buFontTx/>
              <a:buNone/>
              <a:defRPr/>
            </a:pPr>
            <a:r>
              <a:rPr kumimoji="0" lang="zh-CN"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设</a:t>
            </a:r>
            <a:r>
              <a:rPr kumimoji="0" lang="en-US"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cache </a:t>
            </a:r>
            <a:r>
              <a:rPr kumimoji="0" lang="zh-CN"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的存取时间为</a:t>
            </a:r>
            <a:r>
              <a:rPr kumimoji="0" lang="en-US" altLang="zh-CN" sz="2800" b="1" i="0" u="none" strike="noStrike" kern="0" cap="none" spc="0" normalizeH="0" baseline="0" noProof="0" dirty="0" err="1">
                <a:ln>
                  <a:noFill/>
                </a:ln>
                <a:solidFill>
                  <a:schemeClr val="tx1"/>
                </a:solidFill>
                <a:effectLst/>
                <a:uLnTx/>
                <a:uFillTx/>
                <a:latin typeface="Comic Sans MS" panose="030F0702030302020204" pitchFamily="66" charset="0"/>
                <a:ea typeface="+mn-ea"/>
                <a:cs typeface="+mn-cs"/>
              </a:rPr>
              <a:t>tc</a:t>
            </a:r>
            <a:r>
              <a:rPr kumimoji="0" lang="zh-CN"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，命中率为</a:t>
            </a:r>
            <a:r>
              <a:rPr kumimoji="0" lang="en-US"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h</a:t>
            </a:r>
            <a:r>
              <a:rPr kumimoji="0" lang="zh-CN"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，主存的存取时间为</a:t>
            </a:r>
            <a:r>
              <a:rPr kumimoji="0" lang="en-US"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tm</a:t>
            </a:r>
            <a:r>
              <a:rPr kumimoji="0" lang="zh-CN"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，则平均存取时间</a:t>
            </a:r>
            <a:r>
              <a:rPr kumimoji="0" lang="zh-CN" altLang="en-US"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a:t>
            </a:r>
            <a:endParaRPr kumimoji="0" lang="en-US"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endParaRPr>
          </a:p>
          <a:p>
            <a:pPr marL="571500" marR="0" lvl="0" indent="-571500" algn="ctr" defTabSz="914400" rtl="0" eaLnBrk="0" fontAlgn="base" latinLnBrk="0" hangingPunct="0">
              <a:lnSpc>
                <a:spcPct val="100000"/>
              </a:lnSpc>
              <a:spcBef>
                <a:spcPct val="20000"/>
              </a:spcBef>
              <a:spcAft>
                <a:spcPct val="0"/>
              </a:spcAft>
              <a:buClrTx/>
              <a:buSzTx/>
              <a:buFontTx/>
              <a:buNone/>
              <a:defRPr/>
            </a:pPr>
            <a:r>
              <a:rPr kumimoji="0" lang="en-US" altLang="zh-CN" sz="3200" b="1" i="0" u="none" strike="noStrike" kern="0" cap="none" spc="0" normalizeH="0" baseline="0" noProof="0" dirty="0" err="1">
                <a:ln>
                  <a:noFill/>
                </a:ln>
                <a:solidFill>
                  <a:srgbClr val="FF0000"/>
                </a:solidFill>
                <a:effectLst/>
                <a:uLnTx/>
                <a:uFillTx/>
                <a:latin typeface="Comic Sans MS" panose="030F0702030302020204" pitchFamily="66" charset="0"/>
                <a:ea typeface="+mn-ea"/>
                <a:cs typeface="+mn-cs"/>
              </a:rPr>
              <a:t>ta</a:t>
            </a:r>
            <a:r>
              <a:rPr kumimoji="0" lang="en-US" altLang="zh-CN" sz="3200" b="1" i="0" u="none" strike="noStrike" kern="0" cap="none" spc="0" normalizeH="0" baseline="0" noProof="0" dirty="0">
                <a:ln>
                  <a:noFill/>
                </a:ln>
                <a:solidFill>
                  <a:srgbClr val="FF0000"/>
                </a:solidFill>
                <a:effectLst/>
                <a:uLnTx/>
                <a:uFillTx/>
                <a:latin typeface="Comic Sans MS" panose="030F0702030302020204" pitchFamily="66" charset="0"/>
                <a:ea typeface="+mn-ea"/>
                <a:cs typeface="+mn-cs"/>
              </a:rPr>
              <a:t> = </a:t>
            </a:r>
            <a:r>
              <a:rPr kumimoji="0" lang="en-US" altLang="zh-CN" sz="3200" b="1" i="0" u="none" strike="noStrike" kern="0" cap="none" spc="0" normalizeH="0" baseline="0" noProof="0" dirty="0" err="1">
                <a:ln>
                  <a:noFill/>
                </a:ln>
                <a:solidFill>
                  <a:srgbClr val="FF0000"/>
                </a:solidFill>
                <a:effectLst/>
                <a:uLnTx/>
                <a:uFillTx/>
                <a:latin typeface="Comic Sans MS" panose="030F0702030302020204" pitchFamily="66" charset="0"/>
                <a:ea typeface="+mn-ea"/>
                <a:cs typeface="+mn-cs"/>
              </a:rPr>
              <a:t>tc</a:t>
            </a:r>
            <a:r>
              <a:rPr kumimoji="0" lang="en-US" altLang="zh-CN" sz="3200" b="1" i="0" u="none" strike="noStrike" kern="0" cap="none" spc="0" normalizeH="0" baseline="0" noProof="0" dirty="0">
                <a:ln>
                  <a:noFill/>
                </a:ln>
                <a:solidFill>
                  <a:srgbClr val="FF0000"/>
                </a:solidFill>
                <a:effectLst/>
                <a:uLnTx/>
                <a:uFillTx/>
                <a:latin typeface="Comic Sans MS" panose="030F0702030302020204" pitchFamily="66" charset="0"/>
                <a:ea typeface="+mn-ea"/>
                <a:cs typeface="+mn-cs"/>
              </a:rPr>
              <a:t> ×h +(</a:t>
            </a:r>
            <a:r>
              <a:rPr kumimoji="0" lang="en-US" altLang="zh-CN" sz="3200" b="1" i="0" u="none" strike="noStrike" kern="0" cap="none" spc="0" normalizeH="0" baseline="0" noProof="0" dirty="0" err="1">
                <a:ln>
                  <a:noFill/>
                </a:ln>
                <a:solidFill>
                  <a:srgbClr val="FF0000"/>
                </a:solidFill>
                <a:effectLst/>
                <a:uLnTx/>
                <a:uFillTx/>
                <a:latin typeface="Comic Sans MS" panose="030F0702030302020204" pitchFamily="66" charset="0"/>
                <a:ea typeface="+mn-ea"/>
                <a:cs typeface="+mn-cs"/>
              </a:rPr>
              <a:t>tc</a:t>
            </a:r>
            <a:r>
              <a:rPr kumimoji="0" lang="en-US" altLang="zh-CN" sz="3200" b="1" i="0" u="none" strike="noStrike" kern="0" cap="none" spc="0" normalizeH="0" baseline="0" noProof="0" dirty="0">
                <a:ln>
                  <a:noFill/>
                </a:ln>
                <a:solidFill>
                  <a:srgbClr val="FF0000"/>
                </a:solidFill>
                <a:effectLst/>
                <a:uLnTx/>
                <a:uFillTx/>
                <a:latin typeface="Comic Sans MS" panose="030F0702030302020204" pitchFamily="66" charset="0"/>
                <a:ea typeface="+mn-ea"/>
                <a:cs typeface="+mn-cs"/>
              </a:rPr>
              <a:t> + tm)×(1-h)</a:t>
            </a:r>
            <a:endParaRPr kumimoji="0" lang="zh-CN" altLang="zh-CN" sz="32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endParaRPr>
          </a:p>
          <a:p>
            <a:pPr marL="571500" marR="0" lvl="0" indent="-571500" algn="l" defTabSz="914400" rtl="0" eaLnBrk="0" fontAlgn="base" latinLnBrk="0" hangingPunct="0">
              <a:lnSpc>
                <a:spcPct val="100000"/>
              </a:lnSpc>
              <a:spcBef>
                <a:spcPts val="1200"/>
              </a:spcBef>
              <a:spcAft>
                <a:spcPct val="0"/>
              </a:spcAft>
              <a:buClrTx/>
              <a:buSzTx/>
              <a:buFontTx/>
              <a:buNone/>
              <a:defRPr/>
            </a:pPr>
            <a:r>
              <a:rPr kumimoji="0" lang="zh-CN" altLang="zh-CN" sz="2400" b="1" i="0" u="none" strike="noStrike" kern="0" cap="none" spc="0" normalizeH="0" baseline="0" noProof="0" dirty="0">
                <a:ln>
                  <a:noFill/>
                </a:ln>
                <a:solidFill>
                  <a:schemeClr val="accent2">
                    <a:lumMod val="75000"/>
                  </a:schemeClr>
                </a:solidFill>
                <a:effectLst/>
                <a:uLnTx/>
                <a:uFillTx/>
                <a:latin typeface="Comic Sans MS" panose="030F0702030302020204" pitchFamily="66" charset="0"/>
                <a:ea typeface="+mn-ea"/>
                <a:cs typeface="+mn-cs"/>
              </a:rPr>
              <a:t>【例</a:t>
            </a:r>
            <a:r>
              <a:rPr kumimoji="0" lang="en-US" altLang="zh-CN" sz="2400" b="1" i="0" u="none" strike="noStrike" kern="0" cap="none" spc="0" normalizeH="0" baseline="0" noProof="0" dirty="0">
                <a:ln>
                  <a:noFill/>
                </a:ln>
                <a:solidFill>
                  <a:schemeClr val="accent2">
                    <a:lumMod val="75000"/>
                  </a:schemeClr>
                </a:solidFill>
                <a:effectLst/>
                <a:uLnTx/>
                <a:uFillTx/>
                <a:latin typeface="Comic Sans MS" panose="030F0702030302020204" pitchFamily="66" charset="0"/>
                <a:ea typeface="+mn-ea"/>
                <a:cs typeface="+mn-cs"/>
              </a:rPr>
              <a:t>5.1</a:t>
            </a:r>
            <a:r>
              <a:rPr kumimoji="0" lang="zh-CN" altLang="zh-CN" sz="2400" b="1" i="0" u="none" strike="noStrike" kern="0" cap="none" spc="0" normalizeH="0" baseline="0" noProof="0" dirty="0">
                <a:ln>
                  <a:noFill/>
                </a:ln>
                <a:solidFill>
                  <a:schemeClr val="accent2">
                    <a:lumMod val="75000"/>
                  </a:schemeClr>
                </a:solidFill>
                <a:effectLst/>
                <a:uLnTx/>
                <a:uFillTx/>
                <a:latin typeface="Comic Sans MS" panose="030F0702030302020204" pitchFamily="66" charset="0"/>
                <a:ea typeface="+mn-ea"/>
                <a:cs typeface="+mn-cs"/>
              </a:rPr>
              <a:t>】  某微机存储器系统由一级</a:t>
            </a:r>
            <a:r>
              <a:rPr kumimoji="0" lang="en-US" altLang="zh-CN" sz="2400" b="1" i="0" u="none" strike="noStrike" kern="0" cap="none" spc="0" normalizeH="0" baseline="0" noProof="0" dirty="0">
                <a:ln>
                  <a:noFill/>
                </a:ln>
                <a:solidFill>
                  <a:schemeClr val="accent2">
                    <a:lumMod val="75000"/>
                  </a:schemeClr>
                </a:solidFill>
                <a:effectLst/>
                <a:uLnTx/>
                <a:uFillTx/>
                <a:latin typeface="Comic Sans MS" panose="030F0702030302020204" pitchFamily="66" charset="0"/>
                <a:ea typeface="+mn-ea"/>
                <a:cs typeface="+mn-cs"/>
              </a:rPr>
              <a:t>cache </a:t>
            </a:r>
            <a:r>
              <a:rPr kumimoji="0" lang="zh-CN" altLang="zh-CN" sz="2400" b="1" i="0" u="none" strike="noStrike" kern="0" cap="none" spc="0" normalizeH="0" baseline="0" noProof="0" dirty="0">
                <a:ln>
                  <a:noFill/>
                </a:ln>
                <a:solidFill>
                  <a:schemeClr val="accent2">
                    <a:lumMod val="75000"/>
                  </a:schemeClr>
                </a:solidFill>
                <a:effectLst/>
                <a:uLnTx/>
                <a:uFillTx/>
                <a:latin typeface="Comic Sans MS" panose="030F0702030302020204" pitchFamily="66" charset="0"/>
                <a:ea typeface="+mn-ea"/>
                <a:cs typeface="+mn-cs"/>
              </a:rPr>
              <a:t>和主存组成。已知主存的存取时间为</a:t>
            </a:r>
            <a:r>
              <a:rPr kumimoji="0" lang="en-US" altLang="zh-CN" sz="2400" b="1" i="0" u="none" strike="noStrike" kern="0" cap="none" spc="0" normalizeH="0" baseline="0" noProof="0" dirty="0">
                <a:ln>
                  <a:noFill/>
                </a:ln>
                <a:solidFill>
                  <a:schemeClr val="accent2">
                    <a:lumMod val="75000"/>
                  </a:schemeClr>
                </a:solidFill>
                <a:effectLst/>
                <a:uLnTx/>
                <a:uFillTx/>
                <a:latin typeface="Comic Sans MS" panose="030F0702030302020204" pitchFamily="66" charset="0"/>
                <a:ea typeface="+mn-ea"/>
                <a:cs typeface="+mn-cs"/>
              </a:rPr>
              <a:t>80 ns</a:t>
            </a:r>
            <a:r>
              <a:rPr kumimoji="0" lang="zh-CN" altLang="zh-CN" sz="2400" b="1" i="0" u="none" strike="noStrike" kern="0" cap="none" spc="0" normalizeH="0" baseline="0" noProof="0" dirty="0">
                <a:ln>
                  <a:noFill/>
                </a:ln>
                <a:solidFill>
                  <a:schemeClr val="accent2">
                    <a:lumMod val="75000"/>
                  </a:schemeClr>
                </a:solidFill>
                <a:effectLst/>
                <a:uLnTx/>
                <a:uFillTx/>
                <a:latin typeface="Comic Sans MS" panose="030F0702030302020204" pitchFamily="66" charset="0"/>
                <a:ea typeface="+mn-ea"/>
                <a:cs typeface="+mn-cs"/>
              </a:rPr>
              <a:t>，</a:t>
            </a:r>
            <a:r>
              <a:rPr kumimoji="0" lang="en-US" altLang="zh-CN" sz="2400" b="1" i="0" u="none" strike="noStrike" kern="0" cap="none" spc="0" normalizeH="0" baseline="0" noProof="0" dirty="0">
                <a:ln>
                  <a:noFill/>
                </a:ln>
                <a:solidFill>
                  <a:schemeClr val="accent2">
                    <a:lumMod val="75000"/>
                  </a:schemeClr>
                </a:solidFill>
                <a:effectLst/>
                <a:uLnTx/>
                <a:uFillTx/>
                <a:latin typeface="Comic Sans MS" panose="030F0702030302020204" pitchFamily="66" charset="0"/>
                <a:ea typeface="+mn-ea"/>
                <a:cs typeface="+mn-cs"/>
              </a:rPr>
              <a:t>cache </a:t>
            </a:r>
            <a:r>
              <a:rPr kumimoji="0" lang="zh-CN" altLang="zh-CN" sz="2400" b="1" i="0" u="none" strike="noStrike" kern="0" cap="none" spc="0" normalizeH="0" baseline="0" noProof="0" dirty="0">
                <a:ln>
                  <a:noFill/>
                </a:ln>
                <a:solidFill>
                  <a:schemeClr val="accent2">
                    <a:lumMod val="75000"/>
                  </a:schemeClr>
                </a:solidFill>
                <a:effectLst/>
                <a:uLnTx/>
                <a:uFillTx/>
                <a:latin typeface="Comic Sans MS" panose="030F0702030302020204" pitchFamily="66" charset="0"/>
                <a:ea typeface="+mn-ea"/>
                <a:cs typeface="+mn-cs"/>
              </a:rPr>
              <a:t>的存取时间为</a:t>
            </a:r>
            <a:r>
              <a:rPr kumimoji="0" lang="en-US" altLang="zh-CN" sz="2400" b="1" i="0" u="none" strike="noStrike" kern="0" cap="none" spc="0" normalizeH="0" baseline="0" noProof="0" dirty="0">
                <a:ln>
                  <a:noFill/>
                </a:ln>
                <a:solidFill>
                  <a:schemeClr val="accent2">
                    <a:lumMod val="75000"/>
                  </a:schemeClr>
                </a:solidFill>
                <a:effectLst/>
                <a:uLnTx/>
                <a:uFillTx/>
                <a:latin typeface="Comic Sans MS" panose="030F0702030302020204" pitchFamily="66" charset="0"/>
                <a:ea typeface="+mn-ea"/>
                <a:cs typeface="+mn-cs"/>
              </a:rPr>
              <a:t>6 ns</a:t>
            </a:r>
            <a:r>
              <a:rPr kumimoji="0" lang="zh-CN" altLang="zh-CN" sz="2400" b="1" i="0" u="none" strike="noStrike" kern="0" cap="none" spc="0" normalizeH="0" baseline="0" noProof="0" dirty="0">
                <a:ln>
                  <a:noFill/>
                </a:ln>
                <a:solidFill>
                  <a:schemeClr val="accent2">
                    <a:lumMod val="75000"/>
                  </a:schemeClr>
                </a:solidFill>
                <a:effectLst/>
                <a:uLnTx/>
                <a:uFillTx/>
                <a:latin typeface="Comic Sans MS" panose="030F0702030302020204" pitchFamily="66" charset="0"/>
                <a:ea typeface="+mn-ea"/>
                <a:cs typeface="+mn-cs"/>
              </a:rPr>
              <a:t>，</a:t>
            </a:r>
            <a:r>
              <a:rPr kumimoji="0" lang="en-US" altLang="zh-CN" sz="2400" b="1" i="0" u="none" strike="noStrike" kern="0" cap="none" spc="0" normalizeH="0" baseline="0" noProof="0" dirty="0">
                <a:ln>
                  <a:noFill/>
                </a:ln>
                <a:solidFill>
                  <a:schemeClr val="accent2">
                    <a:lumMod val="75000"/>
                  </a:schemeClr>
                </a:solidFill>
                <a:effectLst/>
                <a:uLnTx/>
                <a:uFillTx/>
                <a:latin typeface="Comic Sans MS" panose="030F0702030302020204" pitchFamily="66" charset="0"/>
                <a:ea typeface="+mn-ea"/>
                <a:cs typeface="+mn-cs"/>
              </a:rPr>
              <a:t>cache</a:t>
            </a:r>
            <a:r>
              <a:rPr kumimoji="0" lang="zh-CN" altLang="zh-CN" sz="2400" b="1" i="0" u="none" strike="noStrike" kern="0" cap="none" spc="0" normalizeH="0" baseline="0" noProof="0" dirty="0">
                <a:ln>
                  <a:noFill/>
                </a:ln>
                <a:solidFill>
                  <a:schemeClr val="accent2">
                    <a:lumMod val="75000"/>
                  </a:schemeClr>
                </a:solidFill>
                <a:effectLst/>
                <a:uLnTx/>
                <a:uFillTx/>
                <a:latin typeface="Comic Sans MS" panose="030F0702030302020204" pitchFamily="66" charset="0"/>
                <a:ea typeface="+mn-ea"/>
                <a:cs typeface="+mn-cs"/>
              </a:rPr>
              <a:t>的命中率为</a:t>
            </a:r>
            <a:r>
              <a:rPr kumimoji="0" lang="en-US" altLang="zh-CN" sz="2400" b="1" i="0" u="none" strike="noStrike" kern="0" cap="none" spc="0" normalizeH="0" baseline="0" noProof="0" dirty="0">
                <a:ln>
                  <a:noFill/>
                </a:ln>
                <a:solidFill>
                  <a:schemeClr val="accent2">
                    <a:lumMod val="75000"/>
                  </a:schemeClr>
                </a:solidFill>
                <a:effectLst/>
                <a:uLnTx/>
                <a:uFillTx/>
                <a:latin typeface="Comic Sans MS" panose="030F0702030302020204" pitchFamily="66" charset="0"/>
                <a:ea typeface="+mn-ea"/>
                <a:cs typeface="+mn-cs"/>
              </a:rPr>
              <a:t>85%</a:t>
            </a:r>
            <a:r>
              <a:rPr kumimoji="0" lang="zh-CN" altLang="zh-CN" sz="2400" b="1" i="0" u="none" strike="noStrike" kern="0" cap="none" spc="0" normalizeH="0" baseline="0" noProof="0" dirty="0">
                <a:ln>
                  <a:noFill/>
                </a:ln>
                <a:solidFill>
                  <a:schemeClr val="accent2">
                    <a:lumMod val="75000"/>
                  </a:schemeClr>
                </a:solidFill>
                <a:effectLst/>
                <a:uLnTx/>
                <a:uFillTx/>
                <a:latin typeface="Comic Sans MS" panose="030F0702030302020204" pitchFamily="66" charset="0"/>
                <a:ea typeface="+mn-ea"/>
                <a:cs typeface="+mn-cs"/>
              </a:rPr>
              <a:t>，试求该存储系统的平均存取时间。</a:t>
            </a:r>
            <a:endParaRPr kumimoji="0" lang="zh-CN" altLang="zh-CN" sz="2400" b="1" i="0" u="none" strike="noStrike" kern="0" cap="none" spc="0" normalizeH="0" baseline="0" noProof="0" dirty="0">
              <a:ln>
                <a:noFill/>
              </a:ln>
              <a:solidFill>
                <a:schemeClr val="accent2">
                  <a:lumMod val="75000"/>
                </a:schemeClr>
              </a:solidFill>
              <a:effectLst/>
              <a:uLnTx/>
              <a:uFillTx/>
              <a:latin typeface="Comic Sans MS" panose="030F0702030302020204" pitchFamily="66" charset="0"/>
              <a:ea typeface="+mn-ea"/>
              <a:cs typeface="+mn-cs"/>
            </a:endParaRPr>
          </a:p>
          <a:p>
            <a:pPr marL="809625" marR="0" lvl="0" indent="-809625" algn="l" defTabSz="914400" rtl="0" eaLnBrk="0" fontAlgn="base" latinLnBrk="0" hangingPunct="0">
              <a:lnSpc>
                <a:spcPct val="100000"/>
              </a:lnSpc>
              <a:spcBef>
                <a:spcPts val="1800"/>
              </a:spcBef>
              <a:spcAft>
                <a:spcPct val="0"/>
              </a:spcAft>
              <a:buClrTx/>
              <a:buSzTx/>
              <a:buFontTx/>
              <a:buNone/>
              <a:defRPr/>
            </a:pPr>
            <a:r>
              <a:rPr kumimoji="0" lang="en-US" altLang="zh-CN" sz="2800" b="1" i="0" u="none" strike="noStrike" kern="0" cap="none" spc="0" normalizeH="0" baseline="0" noProof="0" dirty="0">
                <a:ln>
                  <a:noFill/>
                </a:ln>
                <a:solidFill>
                  <a:srgbClr val="FF0000"/>
                </a:solidFill>
                <a:effectLst/>
                <a:uLnTx/>
                <a:uFillTx/>
                <a:latin typeface="Comic Sans MS" panose="030F0702030302020204" pitchFamily="66" charset="0"/>
                <a:ea typeface="+mn-ea"/>
                <a:cs typeface="+mn-cs"/>
              </a:rPr>
              <a:t> </a:t>
            </a:r>
            <a:endParaRPr kumimoji="0" lang="en-US" altLang="zh-CN" sz="2800" b="1" i="0" u="none" strike="noStrike" kern="0" cap="none" spc="0" normalizeH="0" baseline="0" noProof="0" dirty="0">
              <a:ln>
                <a:noFill/>
              </a:ln>
              <a:solidFill>
                <a:srgbClr val="FF0000"/>
              </a:solidFill>
              <a:effectLst/>
              <a:uLnTx/>
              <a:uFillTx/>
              <a:latin typeface="Comic Sans MS" panose="030F0702030302020204" pitchFamily="66" charset="0"/>
              <a:ea typeface="+mn-ea"/>
              <a:cs typeface="+mn-cs"/>
            </a:endParaRPr>
          </a:p>
          <a:p>
            <a:pPr marL="809625" marR="0" lvl="0" indent="-809625" algn="l" defTabSz="914400" rtl="0" eaLnBrk="0" fontAlgn="base" latinLnBrk="0" hangingPunct="0">
              <a:lnSpc>
                <a:spcPct val="100000"/>
              </a:lnSpc>
              <a:spcBef>
                <a:spcPts val="1800"/>
              </a:spcBef>
              <a:spcAft>
                <a:spcPct val="0"/>
              </a:spcAft>
              <a:buClrTx/>
              <a:buSzTx/>
              <a:buFontTx/>
              <a:buNone/>
              <a:defRPr/>
            </a:pPr>
            <a:r>
              <a:rPr kumimoji="0" lang="en-US" altLang="zh-CN" sz="2800" b="1" i="0" u="none" strike="noStrike" kern="0" cap="none" spc="0" normalizeH="0" baseline="0" noProof="0" dirty="0">
                <a:ln>
                  <a:noFill/>
                </a:ln>
                <a:solidFill>
                  <a:srgbClr val="FF0000"/>
                </a:solidFill>
                <a:effectLst/>
                <a:uLnTx/>
                <a:uFillTx/>
                <a:latin typeface="Comic Sans MS" panose="030F0702030302020204" pitchFamily="66" charset="0"/>
                <a:ea typeface="+mn-ea"/>
                <a:cs typeface="+mn-cs"/>
              </a:rPr>
              <a:t> </a:t>
            </a:r>
            <a:r>
              <a:rPr kumimoji="0" lang="en-US" altLang="zh-CN" sz="2400" b="1" i="0" u="none" strike="noStrike" kern="0" cap="none" spc="0" normalizeH="0" baseline="0" noProof="0" dirty="0">
                <a:ln>
                  <a:noFill/>
                </a:ln>
                <a:solidFill>
                  <a:srgbClr val="FF0000"/>
                </a:solidFill>
                <a:effectLst/>
                <a:uLnTx/>
                <a:uFillTx/>
                <a:latin typeface="Comic Sans MS" panose="030F0702030302020204" pitchFamily="66" charset="0"/>
                <a:ea typeface="+mn-ea"/>
                <a:cs typeface="+mn-cs"/>
              </a:rPr>
              <a:t>cache</a:t>
            </a:r>
            <a:r>
              <a:rPr kumimoji="0" lang="zh-CN" altLang="zh-CN" sz="2400" b="1" i="0" u="none" strike="noStrike" kern="0" cap="none" spc="0" normalizeH="0" baseline="0" noProof="0" dirty="0">
                <a:ln>
                  <a:noFill/>
                </a:ln>
                <a:solidFill>
                  <a:srgbClr val="FF0000"/>
                </a:solidFill>
                <a:effectLst/>
                <a:uLnTx/>
                <a:uFillTx/>
                <a:latin typeface="Comic Sans MS" panose="030F0702030302020204" pitchFamily="66" charset="0"/>
                <a:ea typeface="+mn-ea"/>
                <a:cs typeface="+mn-cs"/>
              </a:rPr>
              <a:t>命中率与</a:t>
            </a:r>
            <a:r>
              <a:rPr kumimoji="0" lang="zh-CN" altLang="en-US" sz="2400" b="1" i="0" u="none" strike="noStrike" kern="0" cap="none" spc="0" normalizeH="0" baseline="0" noProof="0" dirty="0">
                <a:ln>
                  <a:noFill/>
                </a:ln>
                <a:solidFill>
                  <a:srgbClr val="FF0000"/>
                </a:solidFill>
                <a:effectLst/>
                <a:uLnTx/>
                <a:uFillTx/>
                <a:latin typeface="Comic Sans MS" panose="030F0702030302020204" pitchFamily="66" charset="0"/>
                <a:ea typeface="+mn-ea"/>
                <a:cs typeface="+mn-cs"/>
              </a:rPr>
              <a:t>其</a:t>
            </a:r>
            <a:r>
              <a:rPr kumimoji="0" lang="zh-CN" altLang="zh-CN" sz="2400" b="1" i="0" u="none" strike="noStrike" kern="0" cap="none" spc="0" normalizeH="0" baseline="0" noProof="0" dirty="0">
                <a:ln>
                  <a:noFill/>
                </a:ln>
                <a:solidFill>
                  <a:srgbClr val="FF0000"/>
                </a:solidFill>
                <a:effectLst/>
                <a:uLnTx/>
                <a:uFillTx/>
                <a:latin typeface="Comic Sans MS" panose="030F0702030302020204" pitchFamily="66" charset="0"/>
                <a:ea typeface="+mn-ea"/>
                <a:cs typeface="+mn-cs"/>
              </a:rPr>
              <a:t>大小、替换算法、程序特性等因素有关。</a:t>
            </a:r>
            <a:endParaRPr kumimoji="0" lang="en-US" altLang="zh-CN" sz="2800" b="1" i="0" u="none" strike="noStrike" kern="0" cap="none" spc="0" normalizeH="0" baseline="0" noProof="0" dirty="0">
              <a:ln>
                <a:noFill/>
              </a:ln>
              <a:solidFill>
                <a:srgbClr val="FF0000"/>
              </a:solidFill>
              <a:effectLst/>
              <a:uLnTx/>
              <a:uFillTx/>
              <a:latin typeface="Comic Sans MS" panose="030F0702030302020204" pitchFamily="66" charset="0"/>
              <a:ea typeface="+mn-ea"/>
              <a:cs typeface="+mn-cs"/>
            </a:endParaRPr>
          </a:p>
          <a:p>
            <a:pPr marL="809625" marR="0" lvl="0" indent="-571500" algn="l" defTabSz="914400" rtl="0" eaLnBrk="0" fontAlgn="base" latinLnBrk="0" hangingPunct="0">
              <a:lnSpc>
                <a:spcPct val="100000"/>
              </a:lnSpc>
              <a:spcBef>
                <a:spcPct val="20000"/>
              </a:spcBef>
              <a:spcAft>
                <a:spcPct val="0"/>
              </a:spcAft>
              <a:buClrTx/>
              <a:buSzTx/>
              <a:buFontTx/>
              <a:buNone/>
              <a:defRPr/>
            </a:pPr>
            <a:r>
              <a:rPr kumimoji="0" lang="en-US" altLang="zh-CN" sz="2400" b="1" i="0" u="none" strike="noStrike" kern="0" cap="none" spc="0" normalizeH="0" baseline="0" noProof="0" dirty="0">
                <a:ln>
                  <a:noFill/>
                </a:ln>
                <a:solidFill>
                  <a:srgbClr val="FF0000"/>
                </a:solidFill>
                <a:effectLst/>
                <a:uLnTx/>
                <a:uFillTx/>
                <a:latin typeface="Comic Sans MS" panose="030F0702030302020204" pitchFamily="66" charset="0"/>
                <a:ea typeface="+mn-ea"/>
                <a:cs typeface="+mn-cs"/>
              </a:rPr>
              <a:t>cache</a:t>
            </a:r>
            <a:r>
              <a:rPr kumimoji="0" lang="zh-CN" altLang="zh-CN" sz="2400" b="1" i="0" u="none" strike="noStrike" kern="0" cap="none" spc="0" normalizeH="0" baseline="0" noProof="0" dirty="0">
                <a:ln>
                  <a:noFill/>
                </a:ln>
                <a:solidFill>
                  <a:srgbClr val="FF0000"/>
                </a:solidFill>
                <a:effectLst/>
                <a:uLnTx/>
                <a:uFillTx/>
                <a:latin typeface="Comic Sans MS" panose="030F0702030302020204" pitchFamily="66" charset="0"/>
                <a:ea typeface="+mn-ea"/>
                <a:cs typeface="+mn-cs"/>
              </a:rPr>
              <a:t>未命中时</a:t>
            </a:r>
            <a:r>
              <a:rPr kumimoji="0" lang="en-US" altLang="zh-CN" sz="2400" b="1" i="0" u="none" strike="noStrike" kern="0" cap="none" spc="0" normalizeH="0" baseline="0" noProof="0" dirty="0">
                <a:ln>
                  <a:noFill/>
                </a:ln>
                <a:solidFill>
                  <a:srgbClr val="FF0000"/>
                </a:solidFill>
                <a:effectLst/>
                <a:uLnTx/>
                <a:uFillTx/>
                <a:latin typeface="Comic Sans MS" panose="030F0702030302020204" pitchFamily="66" charset="0"/>
                <a:ea typeface="+mn-ea"/>
                <a:cs typeface="+mn-cs"/>
              </a:rPr>
              <a:t>CPU</a:t>
            </a:r>
            <a:r>
              <a:rPr kumimoji="0" lang="zh-CN" altLang="zh-CN" sz="2400" b="1" i="0" u="none" strike="noStrike" kern="0" cap="none" spc="0" normalizeH="0" baseline="0" noProof="0" dirty="0">
                <a:ln>
                  <a:noFill/>
                </a:ln>
                <a:solidFill>
                  <a:srgbClr val="FF0000"/>
                </a:solidFill>
                <a:effectLst/>
                <a:uLnTx/>
                <a:uFillTx/>
                <a:latin typeface="Comic Sans MS" panose="030F0702030302020204" pitchFamily="66" charset="0"/>
                <a:ea typeface="+mn-ea"/>
                <a:cs typeface="+mn-cs"/>
              </a:rPr>
              <a:t>还需要访问主存，反而延长了存取时间。</a:t>
            </a:r>
            <a:endParaRPr kumimoji="0" lang="zh-CN" altLang="zh-CN" sz="32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endParaRPr>
          </a:p>
          <a:p>
            <a:pPr marL="571500" marR="0" lvl="0" indent="-571500" algn="l" defTabSz="914400" rtl="0" eaLnBrk="0" fontAlgn="base" latinLnBrk="0" hangingPunct="0">
              <a:lnSpc>
                <a:spcPct val="100000"/>
              </a:lnSpc>
              <a:spcBef>
                <a:spcPct val="20000"/>
              </a:spcBef>
              <a:spcAft>
                <a:spcPct val="0"/>
              </a:spcAft>
              <a:buClrTx/>
              <a:buSzTx/>
              <a:buFontTx/>
              <a:buNone/>
              <a:defRPr/>
            </a:pPr>
            <a:endParaRPr kumimoji="0" lang="zh-CN" altLang="en-US" sz="32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5" name="灯片编号占位符 4"/>
          <p:cNvSpPr txBox="1">
            <a:spLocks noGrp="1"/>
          </p:cNvSpPr>
          <p:nvPr>
            <p:ph type="sldNum" sz="quarter" idx="11"/>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6" name="页脚占位符 5"/>
          <p:cNvSpPr txBox="1">
            <a:spLocks noGrp="1"/>
          </p:cNvSpPr>
          <p:nvPr>
            <p:ph type="ftr" sz="quarter" idx="12"/>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pic>
        <p:nvPicPr>
          <p:cNvPr id="34827" name="Picture 11" descr="5t30"/>
          <p:cNvPicPr>
            <a:picLocks noChangeAspect="1"/>
          </p:cNvPicPr>
          <p:nvPr/>
        </p:nvPicPr>
        <p:blipFill>
          <a:blip r:embed="rId1"/>
          <a:stretch>
            <a:fillRect/>
          </a:stretch>
        </p:blipFill>
        <p:spPr>
          <a:xfrm>
            <a:off x="4648200" y="5562600"/>
            <a:ext cx="4191000" cy="609600"/>
          </a:xfrm>
          <a:prstGeom prst="rect">
            <a:avLst/>
          </a:prstGeom>
          <a:noFill/>
          <a:ln w="9525">
            <a:noFill/>
          </a:ln>
        </p:spPr>
      </p:pic>
      <p:pic>
        <p:nvPicPr>
          <p:cNvPr id="34828" name="Picture 12" descr="5t31"/>
          <p:cNvPicPr>
            <a:picLocks noChangeAspect="1"/>
          </p:cNvPicPr>
          <p:nvPr/>
        </p:nvPicPr>
        <p:blipFill>
          <a:blip r:embed="rId2"/>
          <a:stretch>
            <a:fillRect/>
          </a:stretch>
        </p:blipFill>
        <p:spPr>
          <a:xfrm>
            <a:off x="647700" y="5257800"/>
            <a:ext cx="3467100" cy="1600200"/>
          </a:xfrm>
          <a:prstGeom prst="rect">
            <a:avLst/>
          </a:prstGeom>
          <a:noFill/>
          <a:ln w="9525">
            <a:noFill/>
          </a:ln>
        </p:spPr>
      </p:pic>
      <p:sp>
        <p:nvSpPr>
          <p:cNvPr id="2" name="文本框 1"/>
          <p:cNvSpPr txBox="1"/>
          <p:nvPr/>
        </p:nvSpPr>
        <p:spPr>
          <a:xfrm>
            <a:off x="873125" y="3200400"/>
            <a:ext cx="7778115" cy="891540"/>
          </a:xfrm>
          <a:prstGeom prst="rect">
            <a:avLst/>
          </a:prstGeom>
          <a:noFill/>
        </p:spPr>
        <p:txBody>
          <a:bodyPr wrap="square" rtlCol="0" anchor="t">
            <a:spAutoFit/>
          </a:bodyPr>
          <a:p>
            <a:pPr marL="571500" marR="0" lvl="0" indent="-571500" algn="ctr" defTabSz="914400" rtl="0" eaLnBrk="0" fontAlgn="base" latinLnBrk="0" hangingPunct="0">
              <a:lnSpc>
                <a:spcPct val="100000"/>
              </a:lnSpc>
              <a:spcBef>
                <a:spcPct val="20000"/>
              </a:spcBef>
              <a:spcAft>
                <a:spcPct val="0"/>
              </a:spcAft>
              <a:buClrTx/>
              <a:buSzTx/>
              <a:buFontTx/>
              <a:buNone/>
              <a:defRPr/>
            </a:pPr>
            <a:r>
              <a:rPr lang="zh-CN" altLang="en-US" sz="2800" b="1" kern="0" noProof="0" dirty="0" err="1">
                <a:ln>
                  <a:noFill/>
                </a:ln>
                <a:solidFill>
                  <a:schemeClr val="accent2">
                    <a:lumMod val="75000"/>
                  </a:schemeClr>
                </a:solidFill>
                <a:effectLst/>
                <a:uLnTx/>
                <a:uFillTx/>
                <a:latin typeface="Comic Sans MS" panose="030F0702030302020204" pitchFamily="66" charset="0"/>
                <a:ea typeface="+mn-ea"/>
                <a:sym typeface="+mn-ea"/>
              </a:rPr>
              <a:t>右图：</a:t>
            </a:r>
            <a:r>
              <a:rPr lang="en-US" altLang="zh-CN" sz="2800" b="1" kern="0" noProof="0" dirty="0" err="1">
                <a:ln>
                  <a:noFill/>
                </a:ln>
                <a:solidFill>
                  <a:schemeClr val="accent2">
                    <a:lumMod val="75000"/>
                  </a:schemeClr>
                </a:solidFill>
                <a:effectLst/>
                <a:uLnTx/>
                <a:uFillTx/>
                <a:latin typeface="Comic Sans MS" panose="030F0702030302020204" pitchFamily="66" charset="0"/>
                <a:ea typeface="+mn-ea"/>
                <a:sym typeface="+mn-ea"/>
              </a:rPr>
              <a:t>ta</a:t>
            </a:r>
            <a:r>
              <a:rPr lang="en-US" altLang="zh-CN" sz="2800" b="1" kern="0" noProof="0" dirty="0">
                <a:ln>
                  <a:noFill/>
                </a:ln>
                <a:solidFill>
                  <a:schemeClr val="accent2">
                    <a:lumMod val="75000"/>
                  </a:schemeClr>
                </a:solidFill>
                <a:effectLst/>
                <a:uLnTx/>
                <a:uFillTx/>
                <a:latin typeface="Comic Sans MS" panose="030F0702030302020204" pitchFamily="66" charset="0"/>
                <a:ea typeface="+mn-ea"/>
                <a:sym typeface="+mn-ea"/>
              </a:rPr>
              <a:t> =</a:t>
            </a:r>
            <a:r>
              <a:rPr lang="en-US" altLang="zh-CN" sz="2400" b="1" kern="0" noProof="0" dirty="0">
                <a:ln>
                  <a:noFill/>
                </a:ln>
                <a:solidFill>
                  <a:schemeClr val="accent2">
                    <a:lumMod val="75000"/>
                  </a:schemeClr>
                </a:solidFill>
                <a:effectLst/>
                <a:uLnTx/>
                <a:uFillTx/>
                <a:latin typeface="Comic Sans MS" panose="030F0702030302020204" pitchFamily="66" charset="0"/>
                <a:ea typeface="+mn-ea"/>
                <a:sym typeface="+mn-ea"/>
              </a:rPr>
              <a:t>6 ns×85%+(6+80) ns×(1-85%)=18 ns</a:t>
            </a:r>
            <a:endParaRPr kumimoji="0" lang="en-US" altLang="zh-CN" sz="2400" b="1" i="0" u="none" strike="noStrike" kern="0" cap="none" spc="0" normalizeH="0" baseline="0" noProof="0" dirty="0">
              <a:ln>
                <a:noFill/>
              </a:ln>
              <a:solidFill>
                <a:schemeClr val="accent2">
                  <a:lumMod val="75000"/>
                </a:schemeClr>
              </a:solidFill>
              <a:effectLst/>
              <a:uLnTx/>
              <a:uFillTx/>
              <a:latin typeface="Comic Sans MS" panose="030F0702030302020204" pitchFamily="66" charset="0"/>
              <a:ea typeface="+mn-ea"/>
              <a:cs typeface="+mn-cs"/>
            </a:endParaRPr>
          </a:p>
          <a:p>
            <a:pPr marL="571500" marR="0" lvl="0" indent="-571500" algn="ctr" defTabSz="914400" rtl="0" eaLnBrk="0" hangingPunct="0">
              <a:lnSpc>
                <a:spcPts val="2880"/>
              </a:lnSpc>
              <a:spcBef>
                <a:spcPts val="0"/>
              </a:spcBef>
              <a:spcAft>
                <a:spcPct val="0"/>
              </a:spcAft>
              <a:buClrTx/>
              <a:buSzTx/>
              <a:buFontTx/>
              <a:buNone/>
              <a:defRPr/>
            </a:pPr>
            <a:r>
              <a:rPr lang="zh-CN" altLang="en-US" sz="2400" kern="0" noProof="0" dirty="0" err="1">
                <a:ln>
                  <a:noFill/>
                </a:ln>
                <a:solidFill>
                  <a:schemeClr val="accent2">
                    <a:lumMod val="75000"/>
                  </a:schemeClr>
                </a:solidFill>
                <a:effectLst/>
                <a:uLnTx/>
                <a:uFillTx/>
                <a:ea typeface="+mn-ea"/>
                <a:sym typeface="+mn-ea"/>
              </a:rPr>
              <a:t>左图：</a:t>
            </a:r>
            <a:r>
              <a:rPr lang="en-US" altLang="zh-CN" sz="2400" kern="0" noProof="0" dirty="0" err="1">
                <a:ln>
                  <a:noFill/>
                </a:ln>
                <a:solidFill>
                  <a:schemeClr val="accent2">
                    <a:lumMod val="75000"/>
                  </a:schemeClr>
                </a:solidFill>
                <a:effectLst/>
                <a:uLnTx/>
                <a:uFillTx/>
                <a:ea typeface="+mn-ea"/>
                <a:sym typeface="+mn-ea"/>
              </a:rPr>
              <a:t>ta</a:t>
            </a:r>
            <a:r>
              <a:rPr lang="en-US" altLang="zh-CN" sz="2400" kern="0" noProof="0" dirty="0">
                <a:ln>
                  <a:noFill/>
                </a:ln>
                <a:solidFill>
                  <a:schemeClr val="accent2">
                    <a:lumMod val="75000"/>
                  </a:schemeClr>
                </a:solidFill>
                <a:effectLst/>
                <a:uLnTx/>
                <a:uFillTx/>
                <a:ea typeface="+mn-ea"/>
                <a:sym typeface="+mn-ea"/>
              </a:rPr>
              <a:t> =6 ns×85%+80 ns×(1-85%)=17.1 ns</a:t>
            </a:r>
            <a:endParaRPr lang="en-US" altLang="zh-CN" sz="2400" kern="0" noProof="0" dirty="0">
              <a:ln>
                <a:noFill/>
              </a:ln>
              <a:solidFill>
                <a:schemeClr val="accent2">
                  <a:lumMod val="75000"/>
                </a:schemeClr>
              </a:solidFill>
              <a:effectLst/>
              <a:uLnTx/>
              <a:uFillTx/>
              <a:ea typeface="+mn-ea"/>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827"/>
                                        </p:tgtEl>
                                        <p:attrNameLst>
                                          <p:attrName>style.visibility</p:attrName>
                                        </p:attrNameLst>
                                      </p:cBhvr>
                                      <p:to>
                                        <p:strVal val="visible"/>
                                      </p:to>
                                    </p:set>
                                    <p:animEffect transition="in" filter="dissolve">
                                      <p:cBhvr>
                                        <p:cTn id="7" dur="500"/>
                                        <p:tgtEl>
                                          <p:spTgt spid="348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4828"/>
                                        </p:tgtEl>
                                        <p:attrNameLst>
                                          <p:attrName>style.visibility</p:attrName>
                                        </p:attrNameLst>
                                      </p:cBhvr>
                                      <p:to>
                                        <p:strVal val="visible"/>
                                      </p:to>
                                    </p:set>
                                    <p:animEffect transition="in" filter="dissolve">
                                      <p:cBhvr>
                                        <p:cTn id="12" dur="500"/>
                                        <p:tgtEl>
                                          <p:spTgt spid="3482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P spid="2"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8"/>
          <p:cNvPicPr>
            <a:picLocks noChangeAspect="1"/>
          </p:cNvPicPr>
          <p:nvPr/>
        </p:nvPicPr>
        <p:blipFill>
          <a:blip r:embed="rId1"/>
          <a:stretch>
            <a:fillRect/>
          </a:stretch>
        </p:blipFill>
        <p:spPr>
          <a:xfrm>
            <a:off x="0" y="0"/>
            <a:ext cx="9144000" cy="6881813"/>
          </a:xfrm>
          <a:prstGeom prst="rect">
            <a:avLst/>
          </a:prstGeom>
          <a:noFill/>
          <a:ln w="9525">
            <a:noFill/>
          </a:ln>
        </p:spPr>
      </p:pic>
      <p:sp>
        <p:nvSpPr>
          <p:cNvPr id="35843" name="Text Box 10"/>
          <p:cNvSpPr txBox="1"/>
          <p:nvPr/>
        </p:nvSpPr>
        <p:spPr>
          <a:xfrm>
            <a:off x="5200650" y="188913"/>
            <a:ext cx="3389313" cy="579437"/>
          </a:xfrm>
          <a:prstGeom prst="rect">
            <a:avLst/>
          </a:prstGeom>
          <a:noFill/>
          <a:ln w="9525">
            <a:noFill/>
          </a:ln>
        </p:spPr>
        <p:txBody>
          <a:bodyPr wrap="none">
            <a:spAutoFit/>
          </a:bodyPr>
          <a:lstStyle/>
          <a:p>
            <a:r>
              <a:rPr lang="en-US" altLang="zh-CN" sz="3200" b="1">
                <a:solidFill>
                  <a:srgbClr val="000099"/>
                </a:solidFill>
                <a:latin typeface="Arial" panose="020B0604020202020204" pitchFamily="34" charset="0"/>
              </a:rPr>
              <a:t>small </a:t>
            </a:r>
            <a:r>
              <a:rPr lang="en-US" altLang="zh-CN" sz="3200" b="1" err="1">
                <a:solidFill>
                  <a:srgbClr val="000099"/>
                </a:solidFill>
                <a:latin typeface="Arial" panose="020B0604020202020204" pitchFamily="34" charset="0"/>
              </a:rPr>
              <a:t>endianness</a:t>
            </a:r>
            <a:endParaRPr lang="zh-CN" altLang="en-US" sz="3200" b="1" dirty="0">
              <a:solidFill>
                <a:srgbClr val="000099"/>
              </a:solidFill>
              <a:latin typeface="Arial" panose="020B0604020202020204" pitchFamily="34" charset="0"/>
            </a:endParaRPr>
          </a:p>
        </p:txBody>
      </p:sp>
      <p:sp>
        <p:nvSpPr>
          <p:cNvPr id="5"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6" name="灯片编号占位符 4"/>
          <p:cNvSpPr txBox="1">
            <a:spLocks noGrp="1"/>
          </p:cNvSpPr>
          <p:nvPr>
            <p:ph type="sldNum" sz="quarter" idx="11"/>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7" name="页脚占位符 5"/>
          <p:cNvSpPr txBox="1">
            <a:spLocks noGrp="1"/>
          </p:cNvSpPr>
          <p:nvPr>
            <p:ph type="ftr" sz="quarter" idx="12"/>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a:xfrm>
            <a:off x="304800" y="76200"/>
            <a:ext cx="8686800" cy="642938"/>
          </a:xfrm>
        </p:spPr>
        <p:txBody>
          <a:bodyPr vert="horz" wrap="square" lIns="91440" tIns="45720" rIns="91440" bIns="45720" anchor="ctr"/>
          <a:lstStyle/>
          <a:p>
            <a:r>
              <a:rPr lang="zh-CN" altLang="en-US" sz="3200" dirty="0">
                <a:latin typeface="Comic Sans MS" panose="030F0702030302020204" pitchFamily="66" charset="0"/>
                <a:ea typeface="隶书" panose="02010509060101010101" pitchFamily="49" charset="-122"/>
              </a:rPr>
              <a:t>不同宽度数据的存储方式</a:t>
            </a:r>
            <a:endParaRPr lang="zh-CN" altLang="en-US" sz="3200" dirty="0">
              <a:latin typeface="Comic Sans MS" panose="030F0702030302020204" pitchFamily="66" charset="0"/>
              <a:ea typeface="隶书" panose="02010509060101010101" pitchFamily="49" charset="-122"/>
            </a:endParaRPr>
          </a:p>
        </p:txBody>
      </p:sp>
      <p:pic>
        <p:nvPicPr>
          <p:cNvPr id="60418" name="Picture 2" descr="2t7"/>
          <p:cNvPicPr>
            <a:picLocks noChangeAspect="1"/>
          </p:cNvPicPr>
          <p:nvPr/>
        </p:nvPicPr>
        <p:blipFill>
          <a:blip r:embed="rId1"/>
          <a:stretch>
            <a:fillRect/>
          </a:stretch>
        </p:blipFill>
        <p:spPr>
          <a:xfrm>
            <a:off x="352425" y="1371600"/>
            <a:ext cx="8791575" cy="3505200"/>
          </a:xfrm>
          <a:prstGeom prst="rect">
            <a:avLst/>
          </a:prstGeom>
          <a:noFill/>
          <a:ln w="9525">
            <a:noFill/>
          </a:ln>
        </p:spPr>
      </p:pic>
      <p:sp>
        <p:nvSpPr>
          <p:cNvPr id="5" name="矩形 4"/>
          <p:cNvSpPr/>
          <p:nvPr/>
        </p:nvSpPr>
        <p:spPr>
          <a:xfrm>
            <a:off x="5214938" y="5143500"/>
            <a:ext cx="3786187" cy="954088"/>
          </a:xfrm>
          <a:prstGeom prst="rect">
            <a:avLst/>
          </a:prstGeom>
          <a:noFill/>
          <a:ln w="9525">
            <a:noFill/>
          </a:ln>
        </p:spPr>
        <p:txBody>
          <a:bodyPr>
            <a:spAutoFit/>
          </a:bodyPr>
          <a:lstStyle/>
          <a:p>
            <a:r>
              <a:rPr lang="zh-CN" altLang="zh-CN" sz="2800" b="1" dirty="0">
                <a:latin typeface="华文细黑" panose="02010600040101010101" pitchFamily="2" charset="-122"/>
                <a:ea typeface="华文细黑" panose="02010600040101010101" pitchFamily="2" charset="-122"/>
              </a:rPr>
              <a:t>按整数边界</a:t>
            </a:r>
            <a:r>
              <a:rPr lang="zh-CN" altLang="en-US" sz="2800" b="1" dirty="0">
                <a:latin typeface="华文细黑" panose="02010600040101010101" pitchFamily="2" charset="-122"/>
                <a:ea typeface="华文细黑" panose="02010600040101010101" pitchFamily="2" charset="-122"/>
              </a:rPr>
              <a:t>对齐</a:t>
            </a:r>
            <a:r>
              <a:rPr lang="zh-CN" altLang="zh-CN" sz="2800" b="1" dirty="0">
                <a:latin typeface="华文细黑" panose="02010600040101010101" pitchFamily="2" charset="-122"/>
                <a:ea typeface="华文细黑" panose="02010600040101010101" pitchFamily="2" charset="-122"/>
              </a:rPr>
              <a:t>存储</a:t>
            </a:r>
            <a:r>
              <a:rPr lang="zh-CN" altLang="en-US" sz="2800" b="1" dirty="0">
                <a:latin typeface="华文细黑" panose="02010600040101010101" pitchFamily="2" charset="-122"/>
                <a:ea typeface="华文细黑" panose="02010600040101010101" pitchFamily="2" charset="-122"/>
              </a:rPr>
              <a:t>可以保证</a:t>
            </a:r>
            <a:r>
              <a:rPr lang="zh-CN" altLang="zh-CN" sz="2800" b="1" dirty="0">
                <a:latin typeface="华文细黑" panose="02010600040101010101" pitchFamily="2" charset="-122"/>
                <a:ea typeface="华文细黑" panose="02010600040101010101" pitchFamily="2" charset="-122"/>
              </a:rPr>
              <a:t>访存指令的速度</a:t>
            </a:r>
            <a:endParaRPr lang="zh-CN" altLang="en-US" sz="2800" b="1" dirty="0">
              <a:latin typeface="华文细黑" panose="02010600040101010101" pitchFamily="2" charset="-122"/>
              <a:ea typeface="华文细黑" panose="02010600040101010101" pitchFamily="2" charset="-122"/>
            </a:endParaRPr>
          </a:p>
        </p:txBody>
      </p:sp>
      <p:sp>
        <p:nvSpPr>
          <p:cNvPr id="6" name="矩形 5"/>
          <p:cNvSpPr/>
          <p:nvPr/>
        </p:nvSpPr>
        <p:spPr>
          <a:xfrm>
            <a:off x="333375" y="5143500"/>
            <a:ext cx="3857625" cy="954088"/>
          </a:xfrm>
          <a:prstGeom prst="rect">
            <a:avLst/>
          </a:prstGeom>
          <a:noFill/>
          <a:ln w="9525">
            <a:noFill/>
          </a:ln>
        </p:spPr>
        <p:txBody>
          <a:bodyPr>
            <a:spAutoFit/>
          </a:bodyPr>
          <a:lstStyle/>
          <a:p>
            <a:r>
              <a:rPr lang="zh-CN" altLang="zh-CN" sz="2800" b="1" dirty="0">
                <a:latin typeface="华文细黑" panose="02010600040101010101" pitchFamily="2" charset="-122"/>
                <a:ea typeface="华文细黑" panose="02010600040101010101" pitchFamily="2" charset="-122"/>
              </a:rPr>
              <a:t>按</a:t>
            </a:r>
            <a:r>
              <a:rPr lang="zh-CN" altLang="en-US" sz="2800" b="1" dirty="0">
                <a:latin typeface="华文细黑" panose="02010600040101010101" pitchFamily="2" charset="-122"/>
                <a:ea typeface="华文细黑" panose="02010600040101010101" pitchFamily="2" charset="-122"/>
              </a:rPr>
              <a:t>任意</a:t>
            </a:r>
            <a:r>
              <a:rPr lang="zh-CN" altLang="zh-CN" sz="2800" b="1" dirty="0">
                <a:latin typeface="华文细黑" panose="02010600040101010101" pitchFamily="2" charset="-122"/>
                <a:ea typeface="华文细黑" panose="02010600040101010101" pitchFamily="2" charset="-122"/>
              </a:rPr>
              <a:t>边界</a:t>
            </a:r>
            <a:r>
              <a:rPr lang="zh-CN" altLang="en-US" sz="2800" b="1" dirty="0">
                <a:latin typeface="华文细黑" panose="02010600040101010101" pitchFamily="2" charset="-122"/>
                <a:ea typeface="华文细黑" panose="02010600040101010101" pitchFamily="2" charset="-122"/>
              </a:rPr>
              <a:t>对齐</a:t>
            </a:r>
            <a:r>
              <a:rPr lang="zh-CN" altLang="zh-CN" sz="2800" b="1" dirty="0">
                <a:latin typeface="华文细黑" panose="02010600040101010101" pitchFamily="2" charset="-122"/>
                <a:ea typeface="华文细黑" panose="02010600040101010101" pitchFamily="2" charset="-122"/>
              </a:rPr>
              <a:t>存储</a:t>
            </a:r>
            <a:r>
              <a:rPr lang="zh-CN" altLang="en-US" sz="2800" b="1" dirty="0">
                <a:latin typeface="华文细黑" panose="02010600040101010101" pitchFamily="2" charset="-122"/>
                <a:ea typeface="华文细黑" panose="02010600040101010101" pitchFamily="2" charset="-122"/>
              </a:rPr>
              <a:t>可以保证存储空间</a:t>
            </a:r>
            <a:r>
              <a:rPr lang="zh-CN" altLang="zh-CN" sz="2800" b="1" dirty="0">
                <a:latin typeface="华文细黑" panose="02010600040101010101" pitchFamily="2" charset="-122"/>
                <a:ea typeface="华文细黑" panose="02010600040101010101" pitchFamily="2" charset="-122"/>
              </a:rPr>
              <a:t>的</a:t>
            </a:r>
            <a:r>
              <a:rPr lang="zh-CN" altLang="en-US" sz="2800" b="1" dirty="0">
                <a:latin typeface="华文细黑" panose="02010600040101010101" pitchFamily="2" charset="-122"/>
                <a:ea typeface="华文细黑" panose="02010600040101010101" pitchFamily="2" charset="-122"/>
              </a:rPr>
              <a:t>利用</a:t>
            </a:r>
            <a:endParaRPr lang="zh-CN" altLang="en-US" sz="2800" b="1" dirty="0">
              <a:latin typeface="华文细黑" panose="02010600040101010101" pitchFamily="2" charset="-122"/>
              <a:ea typeface="华文细黑" panose="02010600040101010101" pitchFamily="2" charset="-122"/>
            </a:endParaRPr>
          </a:p>
        </p:txBody>
      </p:sp>
      <p:sp>
        <p:nvSpPr>
          <p:cNvPr id="8" name="左箭头 7">
            <a:hlinkClick r:id="rId2" action="ppaction://hlinksldjump"/>
          </p:cNvPr>
          <p:cNvSpPr/>
          <p:nvPr/>
        </p:nvSpPr>
        <p:spPr>
          <a:xfrm>
            <a:off x="8382000" y="6400800"/>
            <a:ext cx="762000" cy="457200"/>
          </a:xfrm>
          <a:prstGeom prst="leftArrow">
            <a:avLst>
              <a:gd name="adj1" fmla="val 55714"/>
              <a:gd name="adj2" fmla="val 78572"/>
            </a:avLst>
          </a:prstGeom>
          <a:solidFill>
            <a:srgbClr val="0070C0"/>
          </a:solidFill>
          <a:scene3d>
            <a:camera prst="orthographicFront"/>
            <a:lightRig rig="threePt" dir="t"/>
          </a:scene3d>
          <a:sp3d extrusionH="101600" prstMaterial="dkEdge">
            <a:bevelT w="101600" h="101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日期占位符 3"/>
          <p:cNvSpPr txBox="1">
            <a:spLocks noGrp="1"/>
          </p:cNvSpPr>
          <p:nvPr>
            <p:ph type="dt" sz="half" idx="2"/>
          </p:nvPr>
        </p:nvSpPr>
        <p:spPr bwMode="auto"/>
        <p:txBody>
          <a:bodyPr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10" name="灯片编号占位符 4"/>
          <p:cNvSpPr txBox="1"/>
          <p:nvPr/>
        </p:nvSpPr>
        <p:spPr>
          <a:xfrm>
            <a:off x="4267200" y="6553200"/>
            <a:ext cx="381000" cy="304800"/>
          </a:xfrm>
          <a:prstGeom prst="rect">
            <a:avLst/>
          </a:prstGeom>
          <a:noFill/>
          <a:ln w="9525">
            <a:noFill/>
            <a:miter lim="800000"/>
          </a:ln>
          <a:effectLst/>
        </p:spPr>
        <p:txBody>
          <a:bodyPr/>
          <a:lstStyle/>
          <a:p>
            <a:fld id="{9A0DB2DC-4C9A-4742-B13C-FB6460FD3503}" type="slidenum">
              <a:rPr lang="zh-CN" altLang="en-US" sz="1200" b="1" dirty="0">
                <a:solidFill>
                  <a:srgbClr val="7F7F7F"/>
                </a:solidFill>
                <a:latin typeface="Comic Sans MS" panose="030F0702030302020204" pitchFamily="66" charset="0"/>
                <a:ea typeface="隶书" panose="02010509060101010101" pitchFamily="49" charset="-122"/>
              </a:rPr>
            </a:fld>
            <a:endParaRPr lang="zh-CN" altLang="en-US" sz="1200" b="1" dirty="0">
              <a:solidFill>
                <a:srgbClr val="7F7F7F"/>
              </a:solidFill>
              <a:latin typeface="Comic Sans MS" panose="030F0702030302020204" pitchFamily="66" charset="0"/>
              <a:ea typeface="隶书" panose="02010509060101010101" pitchFamily="49" charset="-122"/>
            </a:endParaRPr>
          </a:p>
        </p:txBody>
      </p:sp>
      <p:sp>
        <p:nvSpPr>
          <p:cNvPr id="11" name="页脚占位符 5"/>
          <p:cNvSpPr txBox="1"/>
          <p:nvPr/>
        </p:nvSpPr>
        <p:spPr>
          <a:xfrm>
            <a:off x="4495800" y="6553200"/>
            <a:ext cx="457200" cy="304800"/>
          </a:xfrm>
          <a:prstGeom prst="rect">
            <a:avLst/>
          </a:prstGeom>
          <a:noFill/>
          <a:ln w="9525">
            <a:noFill/>
            <a:miter lim="800000"/>
          </a:ln>
          <a:effectLst/>
        </p:spPr>
        <p:txBody>
          <a:bodyPr/>
          <a:lstStyle/>
          <a:p>
            <a:pPr marR="0" defTabSz="914400">
              <a:buClrTx/>
              <a:buSzTx/>
              <a:buFontTx/>
              <a:buNone/>
              <a:defRPr/>
            </a:pPr>
            <a:r>
              <a:rPr kumimoji="0" lang="en-US" altLang="en-US" sz="1200" b="1" kern="1200" cap="none" spc="0" normalizeH="0" baseline="0" noProof="0">
                <a:solidFill>
                  <a:schemeClr val="tx1">
                    <a:lumMod val="50000"/>
                    <a:lumOff val="50000"/>
                  </a:schemeClr>
                </a:solidFill>
                <a:latin typeface="Comic Sans MS" panose="030F0702030302020204" pitchFamily="66" charset="0"/>
                <a:ea typeface="隶书" panose="02010509060101010101" pitchFamily="49" charset="-122"/>
                <a:cs typeface="+mn-cs"/>
              </a:rPr>
              <a:t>/54</a:t>
            </a:r>
            <a:endParaRPr kumimoji="0" lang="en-US" altLang="en-US" sz="1200" b="1" kern="1200" cap="none" spc="0" normalizeH="0" baseline="0" noProof="0" dirty="0">
              <a:solidFill>
                <a:schemeClr val="tx1">
                  <a:lumMod val="50000"/>
                  <a:lumOff val="50000"/>
                </a:schemeClr>
              </a:solidFill>
              <a:latin typeface="Comic Sans MS" panose="030F0702030302020204" pitchFamily="66" charset="0"/>
              <a:ea typeface="隶书" panose="020105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0418"/>
                                        </p:tgtEl>
                                        <p:attrNameLst>
                                          <p:attrName>style.visibility</p:attrName>
                                        </p:attrNameLst>
                                      </p:cBhvr>
                                      <p:to>
                                        <p:strVal val="visible"/>
                                      </p:to>
                                    </p:set>
                                    <p:animEffect transition="in" filter="dissolve">
                                      <p:cBhvr>
                                        <p:cTn id="7" dur="500"/>
                                        <p:tgtEl>
                                          <p:spTgt spid="604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dt" sz="half" idx="10"/>
          </p:nvPr>
        </p:nvSpPr>
        <p:spPr>
          <a:xfrm>
            <a:off x="457200" y="68263"/>
            <a:ext cx="8534400" cy="693738"/>
          </a:xfrm>
        </p:spPr>
        <p:txBody>
          <a:bodyPr vert="horz" wrap="square" lIns="91440" tIns="45720" rIns="91440" bIns="45720" numCol="1" anchor="ctr" anchorCtr="0" compatLnSpc="1">
            <a:noAutofit/>
          </a:bodyPr>
          <a:lstStyle/>
          <a:p>
            <a:pPr marL="342900" indent="-342900"/>
            <a:r>
              <a:rPr lang="zh-CN" altLang="en-US" sz="3200" dirty="0">
                <a:latin typeface="Comic Sans MS" panose="030F0702030302020204" pitchFamily="66" charset="0"/>
                <a:ea typeface="隶书" panose="02010509060101010101" pitchFamily="49" charset="-122"/>
              </a:rPr>
              <a:t>不同的存储原理</a:t>
            </a:r>
            <a:endParaRPr lang="zh-CN" altLang="en-US" sz="3200" dirty="0">
              <a:latin typeface="Comic Sans MS" panose="030F0702030302020204" pitchFamily="66" charset="0"/>
              <a:ea typeface="隶书" panose="02010509060101010101" pitchFamily="49" charset="-122"/>
            </a:endParaRPr>
          </a:p>
        </p:txBody>
      </p:sp>
      <p:grpSp>
        <p:nvGrpSpPr>
          <p:cNvPr id="2" name="Group 34"/>
          <p:cNvGrpSpPr/>
          <p:nvPr/>
        </p:nvGrpSpPr>
        <p:grpSpPr>
          <a:xfrm>
            <a:off x="3390900" y="1219200"/>
            <a:ext cx="5448300" cy="1928813"/>
            <a:chOff x="1944" y="586"/>
            <a:chExt cx="3249" cy="1215"/>
          </a:xfrm>
        </p:grpSpPr>
        <p:sp>
          <p:nvSpPr>
            <p:cNvPr id="11292" name="Text Box 16"/>
            <p:cNvSpPr txBox="1"/>
            <p:nvPr/>
          </p:nvSpPr>
          <p:spPr>
            <a:xfrm>
              <a:off x="2063" y="586"/>
              <a:ext cx="3130" cy="407"/>
            </a:xfrm>
            <a:prstGeom prst="rect">
              <a:avLst/>
            </a:prstGeom>
            <a:noFill/>
            <a:ln w="9525">
              <a:noFill/>
            </a:ln>
          </p:spPr>
          <p:txBody>
            <a:bodyPr>
              <a:spAutoFit/>
            </a:bodyPr>
            <a:lstStyle/>
            <a:p>
              <a:r>
                <a:rPr lang="zh-CN" altLang="en-US" b="1" dirty="0">
                  <a:solidFill>
                    <a:srgbClr val="00B050"/>
                  </a:solidFill>
                  <a:latin typeface="Times New Roman" panose="02020603050405020304" pitchFamily="18" charset="0"/>
                  <a:ea typeface="楷体_GB2312" panose="02010609030101010101" pitchFamily="49" charset="-122"/>
                </a:rPr>
                <a:t>双极型：	       </a:t>
              </a:r>
              <a:endParaRPr lang="zh-CN" altLang="en-US" b="1" dirty="0">
                <a:solidFill>
                  <a:srgbClr val="00B050"/>
                </a:solidFill>
                <a:latin typeface="Times New Roman" panose="02020603050405020304" pitchFamily="18" charset="0"/>
                <a:ea typeface="楷体_GB2312" panose="02010609030101010101" pitchFamily="49" charset="-122"/>
              </a:endParaRPr>
            </a:p>
            <a:p>
              <a:r>
                <a:rPr lang="zh-CN" altLang="en-US" b="1" dirty="0">
                  <a:solidFill>
                    <a:srgbClr val="00B050"/>
                  </a:solidFill>
                  <a:latin typeface="Times New Roman" panose="02020603050405020304" pitchFamily="18" charset="0"/>
                  <a:ea typeface="楷体_GB2312" panose="02010609030101010101" pitchFamily="49" charset="-122"/>
                </a:rPr>
                <a:t>   </a:t>
              </a:r>
              <a:endParaRPr lang="en-US" altLang="zh-CN" b="1">
                <a:solidFill>
                  <a:srgbClr val="00B050"/>
                </a:solidFill>
                <a:latin typeface="Times New Roman" panose="02020603050405020304" pitchFamily="18" charset="0"/>
                <a:ea typeface="楷体_GB2312" panose="02010609030101010101" pitchFamily="49" charset="-122"/>
              </a:endParaRPr>
            </a:p>
          </p:txBody>
        </p:sp>
        <p:sp>
          <p:nvSpPr>
            <p:cNvPr id="11293" name="Text Box 17"/>
            <p:cNvSpPr txBox="1"/>
            <p:nvPr/>
          </p:nvSpPr>
          <p:spPr>
            <a:xfrm>
              <a:off x="2015" y="1378"/>
              <a:ext cx="792" cy="423"/>
            </a:xfrm>
            <a:prstGeom prst="rect">
              <a:avLst/>
            </a:prstGeom>
            <a:noFill/>
            <a:ln w="9525">
              <a:noFill/>
            </a:ln>
          </p:spPr>
          <p:txBody>
            <a:bodyPr>
              <a:spAutoFit/>
            </a:bodyPr>
            <a:lstStyle/>
            <a:p>
              <a:r>
                <a:rPr lang="en-US" altLang="zh-CN" b="1">
                  <a:solidFill>
                    <a:srgbClr val="00B050"/>
                  </a:solidFill>
                  <a:latin typeface="Times New Roman" panose="02020603050405020304" pitchFamily="18" charset="0"/>
                  <a:ea typeface="楷体_GB2312" panose="02010609030101010101" pitchFamily="49" charset="-122"/>
                </a:rPr>
                <a:t>MOS</a:t>
              </a:r>
              <a:r>
                <a:rPr lang="zh-CN" altLang="en-US" b="1" dirty="0">
                  <a:solidFill>
                    <a:srgbClr val="00B050"/>
                  </a:solidFill>
                  <a:latin typeface="Times New Roman" panose="02020603050405020304" pitchFamily="18" charset="0"/>
                  <a:ea typeface="楷体_GB2312" panose="02010609030101010101" pitchFamily="49" charset="-122"/>
                </a:rPr>
                <a:t>型</a:t>
              </a:r>
              <a:endParaRPr lang="zh-CN" altLang="en-US" b="1" dirty="0">
                <a:solidFill>
                  <a:srgbClr val="00B050"/>
                </a:solidFill>
                <a:latin typeface="Times New Roman" panose="02020603050405020304" pitchFamily="18" charset="0"/>
                <a:ea typeface="楷体_GB2312" panose="02010609030101010101" pitchFamily="49" charset="-122"/>
              </a:endParaRPr>
            </a:p>
            <a:p>
              <a:endParaRPr lang="en-US" altLang="zh-CN" b="1">
                <a:solidFill>
                  <a:srgbClr val="00B050"/>
                </a:solidFill>
                <a:latin typeface="Times New Roman" panose="02020603050405020304" pitchFamily="18" charset="0"/>
                <a:ea typeface="楷体_GB2312" panose="02010609030101010101" pitchFamily="49" charset="-122"/>
              </a:endParaRPr>
            </a:p>
          </p:txBody>
        </p:sp>
        <p:sp>
          <p:nvSpPr>
            <p:cNvPr id="11294" name="AutoShape 29"/>
            <p:cNvSpPr/>
            <p:nvPr/>
          </p:nvSpPr>
          <p:spPr>
            <a:xfrm>
              <a:off x="1944" y="708"/>
              <a:ext cx="60" cy="1068"/>
            </a:xfrm>
            <a:prstGeom prst="leftBrace">
              <a:avLst>
                <a:gd name="adj1" fmla="val 148333"/>
                <a:gd name="adj2" fmla="val 50000"/>
              </a:avLst>
            </a:prstGeom>
            <a:noFill/>
            <a:ln w="28575" cap="flat" cmpd="sng">
              <a:solidFill>
                <a:srgbClr val="00B050"/>
              </a:solidFill>
              <a:prstDash val="solid"/>
              <a:headEnd type="none" w="med" len="med"/>
              <a:tailEnd type="none" w="med" len="med"/>
            </a:ln>
          </p:spPr>
          <p:txBody>
            <a:bodyPr wrap="none" anchor="ctr">
              <a:spAutoFit/>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grpSp>
      <p:grpSp>
        <p:nvGrpSpPr>
          <p:cNvPr id="3" name="Group 37"/>
          <p:cNvGrpSpPr/>
          <p:nvPr/>
        </p:nvGrpSpPr>
        <p:grpSpPr>
          <a:xfrm>
            <a:off x="3414713" y="3843338"/>
            <a:ext cx="3941762" cy="1477962"/>
            <a:chOff x="1932" y="2458"/>
            <a:chExt cx="2483" cy="931"/>
          </a:xfrm>
        </p:grpSpPr>
        <p:sp>
          <p:nvSpPr>
            <p:cNvPr id="11290" name="Text Box 24"/>
            <p:cNvSpPr txBox="1"/>
            <p:nvPr/>
          </p:nvSpPr>
          <p:spPr>
            <a:xfrm>
              <a:off x="2015" y="2458"/>
              <a:ext cx="2400" cy="931"/>
            </a:xfrm>
            <a:prstGeom prst="rect">
              <a:avLst/>
            </a:prstGeom>
            <a:noFill/>
            <a:ln w="9525">
              <a:noFill/>
            </a:ln>
          </p:spPr>
          <p:txBody>
            <a:bodyPr>
              <a:spAutoFit/>
            </a:bodyPr>
            <a:lstStyle/>
            <a:p>
              <a:r>
                <a:rPr lang="zh-CN" altLang="en-US" b="1" dirty="0">
                  <a:solidFill>
                    <a:srgbClr val="0070C0"/>
                  </a:solidFill>
                  <a:latin typeface="Times New Roman" panose="02020603050405020304" pitchFamily="18" charset="0"/>
                  <a:ea typeface="楷体_GB2312" panose="02010609030101010101" pitchFamily="49" charset="-122"/>
                </a:rPr>
                <a:t>掩膜</a:t>
              </a:r>
              <a:r>
                <a:rPr lang="en-US" altLang="zh-CN" b="1">
                  <a:solidFill>
                    <a:srgbClr val="0070C0"/>
                  </a:solidFill>
                  <a:latin typeface="Times New Roman" panose="02020603050405020304" pitchFamily="18" charset="0"/>
                  <a:ea typeface="楷体_GB2312" panose="02010609030101010101" pitchFamily="49" charset="-122"/>
                </a:rPr>
                <a:t>ROM </a:t>
              </a:r>
              <a:endParaRPr lang="en-US" altLang="zh-CN" b="1">
                <a:solidFill>
                  <a:srgbClr val="0070C0"/>
                </a:solidFill>
                <a:latin typeface="Times New Roman" panose="02020603050405020304" pitchFamily="18" charset="0"/>
                <a:ea typeface="楷体_GB2312" panose="02010609030101010101" pitchFamily="49" charset="-122"/>
              </a:endParaRPr>
            </a:p>
            <a:p>
              <a:r>
                <a:rPr lang="zh-CN" altLang="en-US" b="1" dirty="0">
                  <a:solidFill>
                    <a:srgbClr val="0070C0"/>
                  </a:solidFill>
                  <a:latin typeface="Times New Roman" panose="02020603050405020304" pitchFamily="18" charset="0"/>
                  <a:ea typeface="楷体_GB2312" panose="02010609030101010101" pitchFamily="49" charset="-122"/>
                </a:rPr>
                <a:t>一次性可编程</a:t>
              </a:r>
              <a:r>
                <a:rPr lang="en-US" altLang="zh-CN" b="1">
                  <a:solidFill>
                    <a:srgbClr val="0070C0"/>
                  </a:solidFill>
                  <a:latin typeface="Times New Roman" panose="02020603050405020304" pitchFamily="18" charset="0"/>
                  <a:ea typeface="楷体_GB2312" panose="02010609030101010101" pitchFamily="49" charset="-122"/>
                </a:rPr>
                <a:t>PROM</a:t>
              </a:r>
              <a:endParaRPr lang="en-US" altLang="zh-CN" b="1">
                <a:solidFill>
                  <a:srgbClr val="0070C0"/>
                </a:solidFill>
                <a:latin typeface="Times New Roman" panose="02020603050405020304" pitchFamily="18" charset="0"/>
                <a:ea typeface="楷体_GB2312" panose="02010609030101010101" pitchFamily="49" charset="-122"/>
              </a:endParaRPr>
            </a:p>
            <a:p>
              <a:r>
                <a:rPr lang="zh-CN" altLang="en-US" b="1" dirty="0">
                  <a:solidFill>
                    <a:srgbClr val="0070C0"/>
                  </a:solidFill>
                  <a:latin typeface="Times New Roman" panose="02020603050405020304" pitchFamily="18" charset="0"/>
                  <a:ea typeface="楷体_GB2312" panose="02010609030101010101" pitchFamily="49" charset="-122"/>
                </a:rPr>
                <a:t>紫外线可擦除</a:t>
              </a:r>
              <a:r>
                <a:rPr lang="en-US" altLang="zh-CN" b="1">
                  <a:solidFill>
                    <a:srgbClr val="0070C0"/>
                  </a:solidFill>
                  <a:latin typeface="Times New Roman" panose="02020603050405020304" pitchFamily="18" charset="0"/>
                  <a:ea typeface="楷体_GB2312" panose="02010609030101010101" pitchFamily="49" charset="-122"/>
                </a:rPr>
                <a:t>EPROM </a:t>
              </a:r>
              <a:endParaRPr lang="en-US" altLang="zh-CN" sz="1400" b="1">
                <a:solidFill>
                  <a:srgbClr val="0070C0"/>
                </a:solidFill>
                <a:latin typeface="Times New Roman" panose="02020603050405020304" pitchFamily="18" charset="0"/>
                <a:ea typeface="楷体_GB2312" panose="02010609030101010101" pitchFamily="49" charset="-122"/>
              </a:endParaRPr>
            </a:p>
            <a:p>
              <a:r>
                <a:rPr lang="zh-CN" altLang="en-US" b="1" dirty="0">
                  <a:solidFill>
                    <a:srgbClr val="0070C0"/>
                  </a:solidFill>
                  <a:latin typeface="Times New Roman" panose="02020603050405020304" pitchFamily="18" charset="0"/>
                  <a:ea typeface="楷体_GB2312" panose="02010609030101010101" pitchFamily="49" charset="-122"/>
                </a:rPr>
                <a:t>电可擦除</a:t>
              </a:r>
              <a:r>
                <a:rPr lang="en-US" altLang="zh-CN" b="1">
                  <a:solidFill>
                    <a:srgbClr val="0070C0"/>
                  </a:solidFill>
                  <a:latin typeface="Times New Roman" panose="02020603050405020304" pitchFamily="18" charset="0"/>
                  <a:ea typeface="楷体_GB2312" panose="02010609030101010101" pitchFamily="49" charset="-122"/>
                </a:rPr>
                <a:t>E2PROM </a:t>
              </a:r>
              <a:endParaRPr lang="en-US" altLang="zh-CN" sz="1400" b="1">
                <a:solidFill>
                  <a:srgbClr val="0070C0"/>
                </a:solidFill>
                <a:latin typeface="Times New Roman" panose="02020603050405020304" pitchFamily="18" charset="0"/>
                <a:ea typeface="楷体_GB2312" panose="02010609030101010101" pitchFamily="49" charset="-122"/>
              </a:endParaRPr>
            </a:p>
            <a:p>
              <a:r>
                <a:rPr lang="zh-CN" altLang="en-US" b="1" dirty="0">
                  <a:solidFill>
                    <a:srgbClr val="0070C0"/>
                  </a:solidFill>
                  <a:latin typeface="Times New Roman" panose="02020603050405020304" pitchFamily="18" charset="0"/>
                  <a:ea typeface="楷体_GB2312" panose="02010609030101010101" pitchFamily="49" charset="-122"/>
                </a:rPr>
                <a:t>快闪存储器</a:t>
              </a:r>
              <a:r>
                <a:rPr lang="en-US" altLang="zh-CN" b="1">
                  <a:solidFill>
                    <a:srgbClr val="0070C0"/>
                  </a:solidFill>
                  <a:latin typeface="Times New Roman" panose="02020603050405020304" pitchFamily="18" charset="0"/>
                  <a:ea typeface="楷体_GB2312" panose="02010609030101010101" pitchFamily="49" charset="-122"/>
                </a:rPr>
                <a:t>FLASH</a:t>
              </a:r>
              <a:endParaRPr lang="en-US" altLang="zh-CN" sz="1400" b="1">
                <a:solidFill>
                  <a:srgbClr val="0070C0"/>
                </a:solidFill>
                <a:latin typeface="Times New Roman" panose="02020603050405020304" pitchFamily="18" charset="0"/>
                <a:ea typeface="楷体_GB2312" panose="02010609030101010101" pitchFamily="49" charset="-122"/>
              </a:endParaRPr>
            </a:p>
          </p:txBody>
        </p:sp>
        <p:sp>
          <p:nvSpPr>
            <p:cNvPr id="11291" name="AutoShape 30"/>
            <p:cNvSpPr/>
            <p:nvPr/>
          </p:nvSpPr>
          <p:spPr>
            <a:xfrm>
              <a:off x="1932" y="2568"/>
              <a:ext cx="56" cy="780"/>
            </a:xfrm>
            <a:prstGeom prst="leftBrace">
              <a:avLst>
                <a:gd name="adj1" fmla="val 116071"/>
                <a:gd name="adj2" fmla="val 50000"/>
              </a:avLst>
            </a:prstGeom>
            <a:noFill/>
            <a:ln w="28575" cap="flat" cmpd="sng">
              <a:solidFill>
                <a:srgbClr val="0070C0"/>
              </a:solidFill>
              <a:prstDash val="solid"/>
              <a:headEnd type="none" w="med" len="med"/>
              <a:tailEnd type="none" w="med" len="med"/>
            </a:ln>
          </p:spPr>
          <p:txBody>
            <a:bodyPr wrap="none" anchor="ctr">
              <a:spAutoFit/>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grpSp>
      <p:grpSp>
        <p:nvGrpSpPr>
          <p:cNvPr id="4" name="Group 33"/>
          <p:cNvGrpSpPr/>
          <p:nvPr/>
        </p:nvGrpSpPr>
        <p:grpSpPr>
          <a:xfrm>
            <a:off x="2062163" y="2074863"/>
            <a:ext cx="1381125" cy="2971800"/>
            <a:chOff x="1128" y="646"/>
            <a:chExt cx="827" cy="2717"/>
          </a:xfrm>
        </p:grpSpPr>
        <p:sp>
          <p:nvSpPr>
            <p:cNvPr id="11287" name="Text Box 13"/>
            <p:cNvSpPr txBox="1"/>
            <p:nvPr/>
          </p:nvSpPr>
          <p:spPr>
            <a:xfrm>
              <a:off x="1175" y="646"/>
              <a:ext cx="751" cy="844"/>
            </a:xfrm>
            <a:prstGeom prst="rect">
              <a:avLst/>
            </a:prstGeom>
            <a:noFill/>
            <a:ln w="9525">
              <a:noFill/>
            </a:ln>
          </p:spPr>
          <p:txBody>
            <a:bodyPr>
              <a:spAutoFit/>
            </a:bodyPr>
            <a:lstStyle/>
            <a:p>
              <a:pPr algn="ctr"/>
              <a:r>
                <a:rPr lang="zh-CN" altLang="en-US" b="1" dirty="0">
                  <a:solidFill>
                    <a:srgbClr val="E2801E"/>
                  </a:solidFill>
                  <a:latin typeface="Times New Roman" panose="02020603050405020304" pitchFamily="18" charset="0"/>
                  <a:ea typeface="楷体_GB2312" panose="02010609030101010101" pitchFamily="49" charset="-122"/>
                </a:rPr>
                <a:t>易失性   存储器</a:t>
              </a:r>
              <a:endParaRPr lang="zh-CN" altLang="en-US" b="1" dirty="0">
                <a:solidFill>
                  <a:srgbClr val="E2801E"/>
                </a:solidFill>
                <a:latin typeface="Times New Roman" panose="02020603050405020304" pitchFamily="18" charset="0"/>
                <a:ea typeface="楷体_GB2312" panose="02010609030101010101" pitchFamily="49" charset="-122"/>
              </a:endParaRPr>
            </a:p>
            <a:p>
              <a:pPr algn="ctr"/>
              <a:endParaRPr lang="en-US" altLang="zh-CN" b="1">
                <a:solidFill>
                  <a:srgbClr val="E2801E"/>
                </a:solidFill>
                <a:latin typeface="Times New Roman" panose="02020603050405020304" pitchFamily="18" charset="0"/>
                <a:ea typeface="楷体_GB2312" panose="02010609030101010101" pitchFamily="49" charset="-122"/>
              </a:endParaRPr>
            </a:p>
          </p:txBody>
        </p:sp>
        <p:sp>
          <p:nvSpPr>
            <p:cNvPr id="11288" name="Text Box 14"/>
            <p:cNvSpPr txBox="1"/>
            <p:nvPr/>
          </p:nvSpPr>
          <p:spPr>
            <a:xfrm>
              <a:off x="1247" y="2519"/>
              <a:ext cx="708" cy="844"/>
            </a:xfrm>
            <a:prstGeom prst="rect">
              <a:avLst/>
            </a:prstGeom>
            <a:noFill/>
            <a:ln w="9525">
              <a:noFill/>
            </a:ln>
          </p:spPr>
          <p:txBody>
            <a:bodyPr>
              <a:spAutoFit/>
            </a:bodyPr>
            <a:lstStyle/>
            <a:p>
              <a:pPr algn="ctr"/>
              <a:r>
                <a:rPr lang="zh-CN" altLang="en-US" b="1" dirty="0">
                  <a:solidFill>
                    <a:srgbClr val="E2801E"/>
                  </a:solidFill>
                  <a:latin typeface="Times New Roman" panose="02020603050405020304" pitchFamily="18" charset="0"/>
                  <a:ea typeface="楷体_GB2312" panose="02010609030101010101" pitchFamily="49" charset="-122"/>
                </a:rPr>
                <a:t>非易失性存储器</a:t>
              </a:r>
              <a:endParaRPr lang="zh-CN" altLang="en-US" b="1" dirty="0">
                <a:solidFill>
                  <a:srgbClr val="E2801E"/>
                </a:solidFill>
                <a:latin typeface="Times New Roman" panose="02020603050405020304" pitchFamily="18" charset="0"/>
                <a:ea typeface="楷体_GB2312" panose="02010609030101010101" pitchFamily="49" charset="-122"/>
              </a:endParaRPr>
            </a:p>
            <a:p>
              <a:pPr algn="ctr"/>
              <a:endParaRPr lang="en-US" altLang="zh-CN" b="1">
                <a:solidFill>
                  <a:srgbClr val="E2801E"/>
                </a:solidFill>
                <a:latin typeface="Times New Roman" panose="02020603050405020304" pitchFamily="18" charset="0"/>
                <a:ea typeface="楷体_GB2312" panose="02010609030101010101" pitchFamily="49" charset="-122"/>
              </a:endParaRPr>
            </a:p>
          </p:txBody>
        </p:sp>
        <p:sp>
          <p:nvSpPr>
            <p:cNvPr id="11289" name="AutoShape 31"/>
            <p:cNvSpPr/>
            <p:nvPr/>
          </p:nvSpPr>
          <p:spPr>
            <a:xfrm>
              <a:off x="1128" y="768"/>
              <a:ext cx="84" cy="2436"/>
            </a:xfrm>
            <a:prstGeom prst="leftBrace">
              <a:avLst>
                <a:gd name="adj1" fmla="val 241666"/>
                <a:gd name="adj2" fmla="val 50000"/>
              </a:avLst>
            </a:prstGeom>
            <a:noFill/>
            <a:ln w="28575" cap="flat" cmpd="sng">
              <a:solidFill>
                <a:srgbClr val="E2801E"/>
              </a:solidFill>
              <a:prstDash val="solid"/>
              <a:headEnd type="none" w="med" len="med"/>
              <a:tailEnd type="none" w="med" len="med"/>
            </a:ln>
          </p:spPr>
          <p:txBody>
            <a:bodyPr anchor="ctr">
              <a:spAutoFit/>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grpSp>
      <p:sp>
        <p:nvSpPr>
          <p:cNvPr id="1042" name="Text Box 18"/>
          <p:cNvSpPr txBox="1"/>
          <p:nvPr/>
        </p:nvSpPr>
        <p:spPr>
          <a:xfrm>
            <a:off x="4500563" y="2055813"/>
            <a:ext cx="1585912" cy="369887"/>
          </a:xfrm>
          <a:prstGeom prst="rect">
            <a:avLst/>
          </a:prstGeom>
          <a:noFill/>
          <a:ln w="9525">
            <a:noFill/>
          </a:ln>
        </p:spPr>
        <p:txBody>
          <a:bodyPr>
            <a:spAutoFit/>
          </a:bodyPr>
          <a:lstStyle/>
          <a:p>
            <a:r>
              <a:rPr lang="zh-CN" altLang="en-US" b="1" dirty="0">
                <a:solidFill>
                  <a:srgbClr val="FF0000"/>
                </a:solidFill>
                <a:latin typeface="Times New Roman" panose="02020603050405020304" pitchFamily="18" charset="0"/>
                <a:ea typeface="楷体_GB2312" panose="02010609030101010101" pitchFamily="49" charset="-122"/>
              </a:rPr>
              <a:t>静态</a:t>
            </a:r>
            <a:r>
              <a:rPr lang="en-US" altLang="zh-CN" b="1">
                <a:solidFill>
                  <a:srgbClr val="FF0000"/>
                </a:solidFill>
                <a:latin typeface="Times New Roman" panose="02020603050405020304" pitchFamily="18" charset="0"/>
                <a:ea typeface="楷体_GB2312" panose="02010609030101010101" pitchFamily="49" charset="-122"/>
              </a:rPr>
              <a:t>SRAM </a:t>
            </a:r>
            <a:endParaRPr lang="en-US" altLang="zh-CN" b="1">
              <a:solidFill>
                <a:srgbClr val="FF0000"/>
              </a:solidFill>
              <a:latin typeface="Times New Roman" panose="02020603050405020304" pitchFamily="18" charset="0"/>
              <a:ea typeface="楷体_GB2312" panose="02010609030101010101" pitchFamily="49" charset="-122"/>
            </a:endParaRPr>
          </a:p>
        </p:txBody>
      </p:sp>
      <p:sp>
        <p:nvSpPr>
          <p:cNvPr id="1043" name="Text Box 19"/>
          <p:cNvSpPr txBox="1"/>
          <p:nvPr/>
        </p:nvSpPr>
        <p:spPr>
          <a:xfrm>
            <a:off x="4495800" y="3052763"/>
            <a:ext cx="1774825" cy="369887"/>
          </a:xfrm>
          <a:prstGeom prst="rect">
            <a:avLst/>
          </a:prstGeom>
          <a:noFill/>
          <a:ln w="9525">
            <a:noFill/>
          </a:ln>
        </p:spPr>
        <p:txBody>
          <a:bodyPr>
            <a:spAutoFit/>
          </a:bodyPr>
          <a:lstStyle/>
          <a:p>
            <a:r>
              <a:rPr lang="zh-CN" altLang="en-US" b="1" dirty="0">
                <a:solidFill>
                  <a:srgbClr val="FF0000"/>
                </a:solidFill>
                <a:latin typeface="Times New Roman" panose="02020603050405020304" pitchFamily="18" charset="0"/>
                <a:ea typeface="楷体_GB2312" panose="02010609030101010101" pitchFamily="49" charset="-122"/>
              </a:rPr>
              <a:t>动态</a:t>
            </a:r>
            <a:r>
              <a:rPr lang="en-US" altLang="zh-CN" b="1">
                <a:solidFill>
                  <a:srgbClr val="FF0000"/>
                </a:solidFill>
                <a:latin typeface="Times New Roman" panose="02020603050405020304" pitchFamily="18" charset="0"/>
                <a:ea typeface="楷体_GB2312" panose="02010609030101010101" pitchFamily="49" charset="-122"/>
              </a:rPr>
              <a:t>DRAM</a:t>
            </a:r>
            <a:endParaRPr lang="en-US" altLang="zh-CN" b="1">
              <a:solidFill>
                <a:srgbClr val="FF0000"/>
              </a:solidFill>
              <a:latin typeface="Times New Roman" panose="02020603050405020304" pitchFamily="18" charset="0"/>
              <a:ea typeface="楷体_GB2312" panose="02010609030101010101" pitchFamily="49" charset="-122"/>
            </a:endParaRPr>
          </a:p>
        </p:txBody>
      </p:sp>
      <p:sp>
        <p:nvSpPr>
          <p:cNvPr id="1052" name="AutoShape 28"/>
          <p:cNvSpPr/>
          <p:nvPr/>
        </p:nvSpPr>
        <p:spPr>
          <a:xfrm>
            <a:off x="4451350" y="2146300"/>
            <a:ext cx="93663" cy="1314450"/>
          </a:xfrm>
          <a:prstGeom prst="leftBrace">
            <a:avLst>
              <a:gd name="adj1" fmla="val 116948"/>
              <a:gd name="adj2" fmla="val 50000"/>
            </a:avLst>
          </a:prstGeom>
          <a:noFill/>
          <a:ln w="28575" cap="flat" cmpd="sng">
            <a:solidFill>
              <a:srgbClr val="FF0000"/>
            </a:solidFill>
            <a:prstDash val="solid"/>
            <a:headEnd type="none" w="med" len="med"/>
            <a:tailEnd type="none" w="med" len="med"/>
          </a:ln>
        </p:spPr>
        <p:txBody>
          <a:bodyPr wrap="none" anchor="ctr">
            <a:spAutoFit/>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1068" name="Rectangle 44"/>
          <p:cNvSpPr/>
          <p:nvPr/>
        </p:nvSpPr>
        <p:spPr>
          <a:xfrm>
            <a:off x="4664075" y="1228725"/>
            <a:ext cx="4141788" cy="646113"/>
          </a:xfrm>
          <a:prstGeom prst="rect">
            <a:avLst/>
          </a:prstGeom>
          <a:noFill/>
          <a:ln w="9525">
            <a:noFill/>
          </a:ln>
        </p:spPr>
        <p:txBody>
          <a:bodyPr>
            <a:spAutoFit/>
          </a:bodyPr>
          <a:lstStyle/>
          <a:p>
            <a:r>
              <a:rPr lang="zh-CN" altLang="en-US" b="1" dirty="0">
                <a:solidFill>
                  <a:srgbClr val="00B050"/>
                </a:solidFill>
                <a:latin typeface="Times New Roman" panose="02020603050405020304" pitchFamily="18" charset="0"/>
                <a:ea typeface="楷体_GB2312" panose="02010609030101010101" pitchFamily="49" charset="-122"/>
              </a:rPr>
              <a:t>存取速度快，但集成度低，一般用于大型计算机或高速微机的</a:t>
            </a:r>
            <a:r>
              <a:rPr lang="en-US" altLang="zh-CN" b="1">
                <a:solidFill>
                  <a:srgbClr val="00B050"/>
                </a:solidFill>
                <a:latin typeface="Times New Roman" panose="02020603050405020304" pitchFamily="18" charset="0"/>
                <a:ea typeface="楷体_GB2312" panose="02010609030101010101" pitchFamily="49" charset="-122"/>
              </a:rPr>
              <a:t>Cache</a:t>
            </a:r>
            <a:r>
              <a:rPr lang="zh-CN" altLang="en-US" b="1" dirty="0">
                <a:solidFill>
                  <a:srgbClr val="00B050"/>
                </a:solidFill>
                <a:latin typeface="Times New Roman" panose="02020603050405020304" pitchFamily="18" charset="0"/>
                <a:ea typeface="楷体_GB2312" panose="02010609030101010101" pitchFamily="49" charset="-122"/>
              </a:rPr>
              <a:t>；</a:t>
            </a:r>
            <a:endParaRPr lang="zh-CN" altLang="en-US" b="1" dirty="0">
              <a:solidFill>
                <a:srgbClr val="00B050"/>
              </a:solidFill>
              <a:latin typeface="Times New Roman" panose="02020603050405020304" pitchFamily="18" charset="0"/>
              <a:ea typeface="楷体_GB2312" panose="02010609030101010101" pitchFamily="49" charset="-122"/>
            </a:endParaRPr>
          </a:p>
        </p:txBody>
      </p:sp>
      <p:sp>
        <p:nvSpPr>
          <p:cNvPr id="1069" name="Rectangle 45"/>
          <p:cNvSpPr/>
          <p:nvPr/>
        </p:nvSpPr>
        <p:spPr>
          <a:xfrm>
            <a:off x="5976938" y="2036763"/>
            <a:ext cx="2905125" cy="923925"/>
          </a:xfrm>
          <a:prstGeom prst="rect">
            <a:avLst/>
          </a:prstGeom>
          <a:noFill/>
          <a:ln w="9525">
            <a:noFill/>
          </a:ln>
        </p:spPr>
        <p:txBody>
          <a:bodyPr>
            <a:spAutoFit/>
          </a:bodyPr>
          <a:lstStyle/>
          <a:p>
            <a:r>
              <a:rPr lang="zh-CN" altLang="en-US" b="1" dirty="0">
                <a:solidFill>
                  <a:srgbClr val="FF0000"/>
                </a:solidFill>
                <a:latin typeface="Times New Roman" panose="02020603050405020304" pitchFamily="18" charset="0"/>
                <a:ea typeface="楷体_GB2312" panose="02010609030101010101" pitchFamily="49" charset="-122"/>
              </a:rPr>
              <a:t>速度较快，集成度较低，一般用于对速度要求高、而容量不大的场合（</a:t>
            </a:r>
            <a:r>
              <a:rPr lang="en-US" altLang="zh-CN" b="1">
                <a:solidFill>
                  <a:srgbClr val="FF0000"/>
                </a:solidFill>
                <a:latin typeface="Times New Roman" panose="02020603050405020304" pitchFamily="18" charset="0"/>
                <a:ea typeface="楷体_GB2312" panose="02010609030101010101" pitchFamily="49" charset="-122"/>
              </a:rPr>
              <a:t>Cache</a:t>
            </a:r>
            <a:r>
              <a:rPr lang="zh-CN" altLang="en-US" b="1" dirty="0">
                <a:solidFill>
                  <a:srgbClr val="FF0000"/>
                </a:solidFill>
                <a:latin typeface="Times New Roman" panose="02020603050405020304" pitchFamily="18" charset="0"/>
                <a:ea typeface="楷体_GB2312" panose="02010609030101010101" pitchFamily="49" charset="-122"/>
              </a:rPr>
              <a:t>）</a:t>
            </a:r>
            <a:endParaRPr lang="zh-CN" altLang="en-US" b="1" dirty="0">
              <a:solidFill>
                <a:srgbClr val="FF0000"/>
              </a:solidFill>
              <a:latin typeface="Times New Roman" panose="02020603050405020304" pitchFamily="18" charset="0"/>
              <a:ea typeface="楷体_GB2312" panose="02010609030101010101" pitchFamily="49" charset="-122"/>
            </a:endParaRPr>
          </a:p>
        </p:txBody>
      </p:sp>
      <p:sp>
        <p:nvSpPr>
          <p:cNvPr id="1070" name="Rectangle 46"/>
          <p:cNvSpPr/>
          <p:nvPr/>
        </p:nvSpPr>
        <p:spPr>
          <a:xfrm>
            <a:off x="5969000" y="3081338"/>
            <a:ext cx="2836863" cy="923925"/>
          </a:xfrm>
          <a:prstGeom prst="rect">
            <a:avLst/>
          </a:prstGeom>
          <a:noFill/>
          <a:ln w="9525">
            <a:noFill/>
          </a:ln>
        </p:spPr>
        <p:txBody>
          <a:bodyPr>
            <a:spAutoFit/>
          </a:bodyPr>
          <a:lstStyle/>
          <a:p>
            <a:r>
              <a:rPr lang="zh-CN" altLang="en-US" b="1" dirty="0">
                <a:solidFill>
                  <a:srgbClr val="FF0000"/>
                </a:solidFill>
                <a:latin typeface="Times New Roman" panose="02020603050405020304" pitchFamily="18" charset="0"/>
                <a:ea typeface="楷体_GB2312" panose="02010609030101010101" pitchFamily="49" charset="-122"/>
              </a:rPr>
              <a:t>集成度较高但存取速度较低，一般用于需较大容量的场合（主存）。</a:t>
            </a:r>
            <a:endParaRPr lang="zh-CN" altLang="en-US" b="1" dirty="0">
              <a:solidFill>
                <a:srgbClr val="FF0000"/>
              </a:solidFill>
              <a:latin typeface="Times New Roman" panose="02020603050405020304" pitchFamily="18" charset="0"/>
              <a:ea typeface="楷体_GB2312" panose="02010609030101010101" pitchFamily="49" charset="-122"/>
            </a:endParaRPr>
          </a:p>
        </p:txBody>
      </p:sp>
      <p:grpSp>
        <p:nvGrpSpPr>
          <p:cNvPr id="5" name="Group 33"/>
          <p:cNvGrpSpPr/>
          <p:nvPr/>
        </p:nvGrpSpPr>
        <p:grpSpPr>
          <a:xfrm>
            <a:off x="671513" y="2681288"/>
            <a:ext cx="8064500" cy="3511550"/>
            <a:chOff x="204" y="1777"/>
            <a:chExt cx="5080" cy="2212"/>
          </a:xfrm>
        </p:grpSpPr>
        <p:sp>
          <p:nvSpPr>
            <p:cNvPr id="11283" name="Text Box 8"/>
            <p:cNvSpPr txBox="1"/>
            <p:nvPr/>
          </p:nvSpPr>
          <p:spPr>
            <a:xfrm>
              <a:off x="362" y="1777"/>
              <a:ext cx="848" cy="523"/>
            </a:xfrm>
            <a:prstGeom prst="rect">
              <a:avLst/>
            </a:prstGeom>
            <a:noFill/>
            <a:ln w="9525">
              <a:noFill/>
            </a:ln>
          </p:spPr>
          <p:txBody>
            <a:bodyPr>
              <a:spAutoFit/>
            </a:bodyPr>
            <a:lstStyle/>
            <a:p>
              <a:r>
                <a:rPr lang="zh-CN" altLang="en-US" sz="2400" b="1" dirty="0">
                  <a:latin typeface="Times New Roman" panose="02020603050405020304" pitchFamily="18" charset="0"/>
                  <a:ea typeface="楷体_GB2312" panose="02010609030101010101" pitchFamily="49" charset="-122"/>
                </a:rPr>
                <a:t>半导体存储器</a:t>
              </a:r>
              <a:endParaRPr lang="en-US" altLang="zh-CN" sz="2400" b="1">
                <a:latin typeface="Times New Roman" panose="02020603050405020304" pitchFamily="18" charset="0"/>
                <a:ea typeface="楷体_GB2312" panose="02010609030101010101" pitchFamily="49" charset="-122"/>
              </a:endParaRPr>
            </a:p>
          </p:txBody>
        </p:sp>
        <p:sp>
          <p:nvSpPr>
            <p:cNvPr id="11284" name="Text Box 9"/>
            <p:cNvSpPr txBox="1"/>
            <p:nvPr/>
          </p:nvSpPr>
          <p:spPr>
            <a:xfrm>
              <a:off x="350" y="3462"/>
              <a:ext cx="4934" cy="288"/>
            </a:xfrm>
            <a:prstGeom prst="rect">
              <a:avLst/>
            </a:prstGeom>
            <a:noFill/>
            <a:ln w="9525">
              <a:noFill/>
            </a:ln>
          </p:spPr>
          <p:txBody>
            <a:bodyPr>
              <a:spAutoFit/>
            </a:bodyPr>
            <a:lstStyle/>
            <a:p>
              <a:pPr>
                <a:spcBef>
                  <a:spcPct val="50000"/>
                </a:spcBef>
              </a:pPr>
              <a:r>
                <a:rPr lang="zh-CN" altLang="en-US" sz="2400" b="1" dirty="0">
                  <a:latin typeface="Times New Roman" panose="02020603050405020304" pitchFamily="18" charset="0"/>
                  <a:ea typeface="楷体_GB2312" panose="02010609030101010101" pitchFamily="49" charset="-122"/>
                </a:rPr>
                <a:t>磁介质存储器    磁带</a:t>
              </a:r>
              <a:r>
                <a:rPr lang="zh-CN" altLang="en-US" b="1" dirty="0">
                  <a:latin typeface="Arial" panose="020B0604020202020204" pitchFamily="34" charset="0"/>
                </a:rPr>
                <a:t>、</a:t>
              </a:r>
              <a:r>
                <a:rPr lang="zh-CN" altLang="en-US" sz="2400" b="1" dirty="0">
                  <a:latin typeface="Times New Roman" panose="02020603050405020304" pitchFamily="18" charset="0"/>
                  <a:ea typeface="楷体_GB2312" panose="02010609030101010101" pitchFamily="49" charset="-122"/>
                </a:rPr>
                <a:t>软磁盘、硬磁盘（ </a:t>
              </a:r>
              <a:r>
                <a:rPr lang="en-US" altLang="zh-CN" sz="2400" b="1">
                  <a:latin typeface="Times New Roman" panose="02020603050405020304" pitchFamily="18" charset="0"/>
                  <a:ea typeface="楷体_GB2312" panose="02010609030101010101" pitchFamily="49" charset="-122"/>
                </a:rPr>
                <a:t>DA</a:t>
              </a:r>
              <a:r>
                <a:rPr lang="zh-CN" altLang="en-US" sz="2400" b="1" dirty="0">
                  <a:latin typeface="Times New Roman" panose="02020603050405020304" pitchFamily="18" charset="0"/>
                  <a:ea typeface="楷体_GB2312" panose="02010609030101010101" pitchFamily="49" charset="-122"/>
                </a:rPr>
                <a:t>、</a:t>
              </a:r>
              <a:r>
                <a:rPr lang="en-US" altLang="zh-CN" sz="2400" b="1">
                  <a:latin typeface="Times New Roman" panose="02020603050405020304" pitchFamily="18" charset="0"/>
                  <a:ea typeface="楷体_GB2312" panose="02010609030101010101" pitchFamily="49" charset="-122"/>
                </a:rPr>
                <a:t>RAID</a:t>
              </a:r>
              <a:r>
                <a:rPr lang="zh-CN" altLang="en-US" sz="2400" b="1" dirty="0">
                  <a:latin typeface="Times New Roman" panose="02020603050405020304" pitchFamily="18" charset="0"/>
                  <a:ea typeface="楷体_GB2312" panose="02010609030101010101" pitchFamily="49" charset="-122"/>
                </a:rPr>
                <a:t>）</a:t>
              </a:r>
              <a:endParaRPr lang="zh-CN" altLang="en-US" sz="2400" b="1" dirty="0">
                <a:latin typeface="Times New Roman" panose="02020603050405020304" pitchFamily="18" charset="0"/>
                <a:ea typeface="楷体_GB2312" panose="02010609030101010101" pitchFamily="49" charset="-122"/>
              </a:endParaRPr>
            </a:p>
          </p:txBody>
        </p:sp>
        <p:sp>
          <p:nvSpPr>
            <p:cNvPr id="11285" name="Text Box 10"/>
            <p:cNvSpPr txBox="1"/>
            <p:nvPr/>
          </p:nvSpPr>
          <p:spPr>
            <a:xfrm>
              <a:off x="350" y="3701"/>
              <a:ext cx="4410" cy="288"/>
            </a:xfrm>
            <a:prstGeom prst="rect">
              <a:avLst/>
            </a:prstGeom>
            <a:noFill/>
            <a:ln w="9525">
              <a:noFill/>
            </a:ln>
          </p:spPr>
          <p:txBody>
            <a:bodyPr wrap="none">
              <a:spAutoFit/>
            </a:bodyPr>
            <a:lstStyle/>
            <a:p>
              <a:pPr>
                <a:spcBef>
                  <a:spcPct val="50000"/>
                </a:spcBef>
              </a:pPr>
              <a:r>
                <a:rPr lang="zh-CN" altLang="en-US" sz="2400" b="1" dirty="0">
                  <a:latin typeface="Times New Roman" panose="02020603050405020304" pitchFamily="18" charset="0"/>
                  <a:ea typeface="楷体_GB2312" panose="02010609030101010101" pitchFamily="49" charset="-122"/>
                </a:rPr>
                <a:t>光介质存储器   只读型、一次写入型、多次写入型 </a:t>
              </a:r>
              <a:endParaRPr lang="zh-CN" altLang="en-US" sz="2400" b="1" dirty="0">
                <a:latin typeface="Times New Roman" panose="02020603050405020304" pitchFamily="18" charset="0"/>
                <a:ea typeface="楷体_GB2312" panose="02010609030101010101" pitchFamily="49" charset="-122"/>
              </a:endParaRPr>
            </a:p>
          </p:txBody>
        </p:sp>
        <p:sp>
          <p:nvSpPr>
            <p:cNvPr id="11286" name="AutoShape 31"/>
            <p:cNvSpPr/>
            <p:nvPr/>
          </p:nvSpPr>
          <p:spPr>
            <a:xfrm>
              <a:off x="204" y="1932"/>
              <a:ext cx="181" cy="1906"/>
            </a:xfrm>
            <a:prstGeom prst="leftBrace">
              <a:avLst>
                <a:gd name="adj1" fmla="val 87753"/>
                <a:gd name="adj2" fmla="val 50000"/>
              </a:avLst>
            </a:prstGeom>
            <a:noFill/>
            <a:ln w="25400" cap="flat" cmpd="sng">
              <a:solidFill>
                <a:schemeClr val="tx1"/>
              </a:solidFill>
              <a:prstDash val="solid"/>
              <a:headEnd type="none" w="med" len="med"/>
              <a:tailEnd type="none" w="med" len="med"/>
            </a:ln>
          </p:spPr>
          <p:txBody>
            <a:bodyPr wrap="none" anchor="ctr"/>
            <a:lstStyle/>
            <a:p>
              <a:pPr algn="ctr"/>
              <a:endParaRPr lang="zh-CN" altLang="en-US" dirty="0">
                <a:latin typeface="Arial" panose="020B0604020202020204" pitchFamily="34" charset="0"/>
              </a:endParaRPr>
            </a:p>
          </p:txBody>
        </p:sp>
      </p:grpSp>
      <p:sp>
        <p:nvSpPr>
          <p:cNvPr id="30"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31" name="灯片编号占位符 4"/>
          <p:cNvSpPr txBox="1">
            <a:spLocks noGrp="1"/>
          </p:cNvSpPr>
          <p:nvPr>
            <p:ph type="sldNum" sz="quarter" idx="11"/>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32" name="页脚占位符 5"/>
          <p:cNvSpPr txBox="1">
            <a:spLocks noGrp="1"/>
          </p:cNvSpPr>
          <p:nvPr>
            <p:ph type="ftr" sz="quarter" idx="12"/>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68"/>
                                        </p:tgtEl>
                                        <p:attrNameLst>
                                          <p:attrName>style.visibility</p:attrName>
                                        </p:attrNameLst>
                                      </p:cBhvr>
                                      <p:to>
                                        <p:strVal val="visible"/>
                                      </p:to>
                                    </p:set>
                                    <p:animEffect transition="in" filter="dissolve">
                                      <p:cBhvr>
                                        <p:cTn id="22" dur="500"/>
                                        <p:tgtEl>
                                          <p:spTgt spid="106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42"/>
                                        </p:tgtEl>
                                        <p:attrNameLst>
                                          <p:attrName>style.visibility</p:attrName>
                                        </p:attrNameLst>
                                      </p:cBhvr>
                                      <p:to>
                                        <p:strVal val="visible"/>
                                      </p:to>
                                    </p:set>
                                    <p:animEffect transition="in" filter="dissolve">
                                      <p:cBhvr>
                                        <p:cTn id="27" dur="500"/>
                                        <p:tgtEl>
                                          <p:spTgt spid="104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043"/>
                                        </p:tgtEl>
                                        <p:attrNameLst>
                                          <p:attrName>style.visibility</p:attrName>
                                        </p:attrNameLst>
                                      </p:cBhvr>
                                      <p:to>
                                        <p:strVal val="visible"/>
                                      </p:to>
                                    </p:set>
                                    <p:animEffect transition="in" filter="dissolve">
                                      <p:cBhvr>
                                        <p:cTn id="30" dur="500"/>
                                        <p:tgtEl>
                                          <p:spTgt spid="104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052"/>
                                        </p:tgtEl>
                                        <p:attrNameLst>
                                          <p:attrName>style.visibility</p:attrName>
                                        </p:attrNameLst>
                                      </p:cBhvr>
                                      <p:to>
                                        <p:strVal val="visible"/>
                                      </p:to>
                                    </p:set>
                                    <p:animEffect transition="in" filter="dissolve">
                                      <p:cBhvr>
                                        <p:cTn id="33" dur="500"/>
                                        <p:tgtEl>
                                          <p:spTgt spid="105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069"/>
                                        </p:tgtEl>
                                        <p:attrNameLst>
                                          <p:attrName>style.visibility</p:attrName>
                                        </p:attrNameLst>
                                      </p:cBhvr>
                                      <p:to>
                                        <p:strVal val="visible"/>
                                      </p:to>
                                    </p:set>
                                    <p:animEffect transition="in" filter="dissolve">
                                      <p:cBhvr>
                                        <p:cTn id="38" dur="500"/>
                                        <p:tgtEl>
                                          <p:spTgt spid="1069"/>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70"/>
                                        </p:tgtEl>
                                        <p:attrNameLst>
                                          <p:attrName>style.visibility</p:attrName>
                                        </p:attrNameLst>
                                      </p:cBhvr>
                                      <p:to>
                                        <p:strVal val="visible"/>
                                      </p:to>
                                    </p:set>
                                    <p:animEffect transition="in" filter="dissolve">
                                      <p:cBhvr>
                                        <p:cTn id="43" dur="500"/>
                                        <p:tgtEl>
                                          <p:spTgt spid="1070"/>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dissolve">
                                      <p:cBhvr>
                                        <p:cTn id="4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2" grpId="0"/>
      <p:bldP spid="1043" grpId="0"/>
      <p:bldP spid="1052" grpId="0" bldLvl="0" animBg="1"/>
      <p:bldP spid="1068" grpId="0"/>
      <p:bldP spid="1069" grpId="0"/>
      <p:bldP spid="107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p:cNvSpPr>
          <p:nvPr>
            <p:ph type="title"/>
          </p:nvPr>
        </p:nvSpPr>
        <p:spPr>
          <a:xfrm>
            <a:off x="457200" y="76200"/>
            <a:ext cx="8320088" cy="542925"/>
          </a:xfrm>
        </p:spPr>
        <p:txBody>
          <a:bodyPr vert="horz" wrap="square" lIns="91440" tIns="45720" rIns="91440" bIns="45720" anchor="ctr"/>
          <a:lstStyle/>
          <a:p>
            <a:r>
              <a:rPr lang="zh-CN" altLang="en-US" sz="3200" dirty="0">
                <a:latin typeface="Comic Sans MS" panose="030F0702030302020204" pitchFamily="66" charset="0"/>
                <a:ea typeface="隶书" panose="02010509060101010101" pitchFamily="49" charset="-122"/>
              </a:rPr>
              <a:t>存储芯片的选择</a:t>
            </a:r>
            <a:endParaRPr lang="zh-CN" altLang="en-US" sz="3200" dirty="0">
              <a:latin typeface="Comic Sans MS" panose="030F0702030302020204" pitchFamily="66" charset="0"/>
              <a:ea typeface="隶书" panose="02010509060101010101" pitchFamily="49" charset="-122"/>
            </a:endParaRPr>
          </a:p>
        </p:txBody>
      </p:sp>
      <p:sp>
        <p:nvSpPr>
          <p:cNvPr id="37891" name="Rectangle 3"/>
          <p:cNvSpPr>
            <a:spLocks noGrp="1"/>
          </p:cNvSpPr>
          <p:nvPr>
            <p:ph type="body"/>
          </p:nvPr>
        </p:nvSpPr>
        <p:spPr>
          <a:xfrm>
            <a:off x="457200" y="838200"/>
            <a:ext cx="8610600" cy="2405063"/>
          </a:xfrm>
        </p:spPr>
        <p:txBody>
          <a:bodyPr vert="horz" wrap="square" lIns="0" tIns="0" rIns="0" bIns="0" anchor="t"/>
          <a:lstStyle/>
          <a:p>
            <a:pPr marL="0" indent="0" eaLnBrk="1" hangingPunct="1">
              <a:spcBef>
                <a:spcPct val="10000"/>
              </a:spcBef>
              <a:buNone/>
            </a:pPr>
            <a:r>
              <a:rPr lang="en-US" altLang="zh-CN" sz="3200" dirty="0">
                <a:solidFill>
                  <a:srgbClr val="222268"/>
                </a:solidFill>
              </a:rPr>
              <a:t>1</a:t>
            </a:r>
            <a:r>
              <a:rPr lang="zh-CN" altLang="en-US" sz="3200" dirty="0">
                <a:solidFill>
                  <a:srgbClr val="222268"/>
                </a:solidFill>
              </a:rPr>
              <a:t>、确定类型</a:t>
            </a:r>
            <a:endParaRPr lang="zh-CN" altLang="en-US" sz="3200" dirty="0">
              <a:solidFill>
                <a:srgbClr val="222268"/>
              </a:solidFill>
            </a:endParaRPr>
          </a:p>
          <a:p>
            <a:pPr marL="0" indent="0" eaLnBrk="1" hangingPunct="1">
              <a:spcBef>
                <a:spcPct val="10000"/>
              </a:spcBef>
              <a:buFont typeface="隶书" panose="02010509060101010101" pitchFamily="49" charset="-122"/>
              <a:buNone/>
            </a:pPr>
            <a:r>
              <a:rPr lang="zh-CN" altLang="en-US" sz="2400" dirty="0"/>
              <a:t>     根据不同应用场合的特点确定采用何种类型的芯片，如考虑选用</a:t>
            </a:r>
            <a:r>
              <a:rPr lang="en-US" altLang="zh-CN" sz="2400"/>
              <a:t>SRAM</a:t>
            </a:r>
            <a:r>
              <a:rPr lang="zh-CN" altLang="en-US" sz="2400" dirty="0"/>
              <a:t>还是</a:t>
            </a:r>
            <a:r>
              <a:rPr lang="en-US" altLang="zh-CN" sz="2400"/>
              <a:t>DRAM</a:t>
            </a:r>
            <a:r>
              <a:rPr lang="zh-CN" altLang="en-US" sz="2400" dirty="0"/>
              <a:t>，是否需要</a:t>
            </a:r>
            <a:r>
              <a:rPr lang="en-US" altLang="zh-CN" sz="2400"/>
              <a:t>E</a:t>
            </a:r>
            <a:r>
              <a:rPr lang="en-US" altLang="zh-CN" sz="2400" baseline="30000"/>
              <a:t>2</a:t>
            </a:r>
            <a:r>
              <a:rPr lang="en-US" altLang="zh-CN" sz="2400"/>
              <a:t>PROM</a:t>
            </a:r>
            <a:r>
              <a:rPr lang="zh-CN" altLang="en-US" sz="2400" dirty="0"/>
              <a:t>、</a:t>
            </a:r>
            <a:r>
              <a:rPr lang="en-US" altLang="zh-CN" sz="2400"/>
              <a:t>FLASH</a:t>
            </a:r>
            <a:r>
              <a:rPr lang="zh-CN" altLang="en-US" sz="2400" dirty="0"/>
              <a:t>等等；</a:t>
            </a:r>
            <a:endParaRPr lang="zh-CN" altLang="en-US" sz="2400" dirty="0"/>
          </a:p>
          <a:p>
            <a:pPr marL="0" indent="0" eaLnBrk="1" hangingPunct="1">
              <a:spcBef>
                <a:spcPct val="35000"/>
              </a:spcBef>
              <a:buNone/>
            </a:pPr>
            <a:r>
              <a:rPr lang="en-US" altLang="zh-CN" sz="3200" dirty="0">
                <a:solidFill>
                  <a:srgbClr val="222268"/>
                </a:solidFill>
              </a:rPr>
              <a:t>2</a:t>
            </a:r>
            <a:r>
              <a:rPr lang="zh-CN" altLang="en-US" sz="3200" dirty="0">
                <a:solidFill>
                  <a:srgbClr val="222268"/>
                </a:solidFill>
              </a:rPr>
              <a:t>、确定具体型号及数量</a:t>
            </a:r>
            <a:endParaRPr lang="zh-CN" altLang="en-US" sz="3200" dirty="0">
              <a:solidFill>
                <a:srgbClr val="222268"/>
              </a:solidFill>
            </a:endParaRPr>
          </a:p>
          <a:p>
            <a:pPr marL="0" indent="0" eaLnBrk="1" hangingPunct="1">
              <a:spcBef>
                <a:spcPct val="10000"/>
              </a:spcBef>
              <a:buFont typeface="隶书" panose="02010509060101010101" pitchFamily="49" charset="-122"/>
              <a:buNone/>
            </a:pPr>
            <a:r>
              <a:rPr lang="zh-CN" altLang="en-US" sz="2400" dirty="0"/>
              <a:t>根据容量、价格、速度、功耗等要求确定芯片的具体型号和数量</a:t>
            </a:r>
            <a:endParaRPr lang="zh-CN" altLang="en-US" dirty="0"/>
          </a:p>
        </p:txBody>
      </p:sp>
      <p:sp>
        <p:nvSpPr>
          <p:cNvPr id="37893" name="Text Box 5"/>
          <p:cNvSpPr txBox="1"/>
          <p:nvPr/>
        </p:nvSpPr>
        <p:spPr>
          <a:xfrm>
            <a:off x="479425" y="4359275"/>
            <a:ext cx="8664575" cy="1789430"/>
          </a:xfrm>
          <a:prstGeom prst="rect">
            <a:avLst/>
          </a:prstGeom>
          <a:noFill/>
          <a:ln w="9525">
            <a:noFill/>
          </a:ln>
        </p:spPr>
        <p:txBody>
          <a:bodyPr>
            <a:spAutoFit/>
          </a:bodyPr>
          <a:lstStyle/>
          <a:p>
            <a:pPr>
              <a:spcBef>
                <a:spcPct val="50000"/>
              </a:spcBef>
            </a:pPr>
            <a:r>
              <a:rPr lang="zh-CN" altLang="en-US" sz="2400" b="1" dirty="0">
                <a:latin typeface="Times New Roman" panose="02020603050405020304" pitchFamily="18" charset="0"/>
                <a:ea typeface="楷体_GB2312" panose="02010609030101010101" pitchFamily="49" charset="-122"/>
              </a:rPr>
              <a:t>思考：若要求扩展</a:t>
            </a:r>
            <a:r>
              <a:rPr lang="en-US" altLang="zh-CN" sz="2400" b="1">
                <a:latin typeface="Times New Roman" panose="02020603050405020304" pitchFamily="18" charset="0"/>
                <a:ea typeface="楷体_GB2312" panose="02010609030101010101" pitchFamily="49" charset="-122"/>
              </a:rPr>
              <a:t>64K</a:t>
            </a:r>
            <a:r>
              <a:rPr lang="zh-CN" altLang="en-US" sz="2400" b="1" dirty="0">
                <a:latin typeface="Times New Roman" panose="02020603050405020304" pitchFamily="18" charset="0"/>
                <a:ea typeface="楷体_GB2312" panose="02010609030101010101" pitchFamily="49" charset="-122"/>
              </a:rPr>
              <a:t>容量的内存，以下几种选择哪种最优？</a:t>
            </a:r>
            <a:endParaRPr lang="zh-CN" altLang="en-US" sz="2400" b="1" dirty="0">
              <a:latin typeface="Times New Roman" panose="02020603050405020304" pitchFamily="18" charset="0"/>
              <a:ea typeface="楷体_GB2312" panose="02010609030101010101" pitchFamily="49" charset="-122"/>
            </a:endParaRPr>
          </a:p>
          <a:p>
            <a:pPr>
              <a:spcBef>
                <a:spcPct val="20000"/>
              </a:spcBef>
            </a:pPr>
            <a:r>
              <a:rPr lang="zh-CN" altLang="en-US" sz="2400" b="1" dirty="0">
                <a:latin typeface="Times New Roman" panose="02020603050405020304" pitchFamily="18" charset="0"/>
                <a:ea typeface="楷体_GB2312" panose="02010609030101010101" pitchFamily="49" charset="-122"/>
              </a:rPr>
              <a:t>      </a:t>
            </a:r>
            <a:r>
              <a:rPr lang="en-US" altLang="zh-CN" sz="2400" b="1">
                <a:latin typeface="Times New Roman" panose="02020603050405020304" pitchFamily="18" charset="0"/>
                <a:ea typeface="楷体_GB2312" panose="02010609030101010101" pitchFamily="49" charset="-122"/>
              </a:rPr>
              <a:t>64K*1</a:t>
            </a:r>
            <a:r>
              <a:rPr lang="zh-CN" altLang="en-US" sz="2400" b="1" dirty="0">
                <a:latin typeface="Times New Roman" panose="02020603050405020304" pitchFamily="18" charset="0"/>
                <a:ea typeface="楷体_GB2312" panose="02010609030101010101" pitchFamily="49" charset="-122"/>
              </a:rPr>
              <a:t>的芯片数量</a:t>
            </a:r>
            <a:endParaRPr lang="zh-CN" altLang="en-US" sz="2400" b="1" dirty="0">
              <a:latin typeface="Times New Roman" panose="02020603050405020304" pitchFamily="18" charset="0"/>
              <a:ea typeface="楷体_GB2312" panose="02010609030101010101" pitchFamily="49" charset="-122"/>
            </a:endParaRPr>
          </a:p>
          <a:p>
            <a:pPr>
              <a:spcBef>
                <a:spcPct val="20000"/>
              </a:spcBef>
            </a:pPr>
            <a:r>
              <a:rPr lang="en-US" altLang="zh-CN" sz="2400" b="1">
                <a:latin typeface="Times New Roman" panose="02020603050405020304" pitchFamily="18" charset="0"/>
                <a:ea typeface="楷体_GB2312" panose="02010609030101010101" pitchFamily="49" charset="-122"/>
              </a:rPr>
              <a:t>      8K*8</a:t>
            </a:r>
            <a:r>
              <a:rPr lang="zh-CN" altLang="en-US" sz="2400" b="1" dirty="0">
                <a:latin typeface="Times New Roman" panose="02020603050405020304" pitchFamily="18" charset="0"/>
                <a:ea typeface="楷体_GB2312" panose="02010609030101010101" pitchFamily="49" charset="-122"/>
              </a:rPr>
              <a:t>的芯片数量</a:t>
            </a:r>
            <a:endParaRPr lang="zh-CN" altLang="en-US" sz="2400" b="1" dirty="0">
              <a:latin typeface="Times New Roman" panose="02020603050405020304" pitchFamily="18" charset="0"/>
              <a:ea typeface="楷体_GB2312" panose="02010609030101010101" pitchFamily="49" charset="-122"/>
            </a:endParaRPr>
          </a:p>
          <a:p>
            <a:pPr>
              <a:spcBef>
                <a:spcPct val="20000"/>
              </a:spcBef>
            </a:pPr>
            <a:r>
              <a:rPr lang="zh-CN" altLang="en-US" sz="2400" b="1" dirty="0">
                <a:latin typeface="Times New Roman" panose="02020603050405020304" pitchFamily="18" charset="0"/>
                <a:ea typeface="楷体_GB2312" panose="02010609030101010101" pitchFamily="49" charset="-122"/>
              </a:rPr>
              <a:t>      </a:t>
            </a:r>
            <a:r>
              <a:rPr lang="en-US" altLang="zh-CN" sz="2400" b="1">
                <a:latin typeface="Times New Roman" panose="02020603050405020304" pitchFamily="18" charset="0"/>
                <a:ea typeface="楷体_GB2312" panose="02010609030101010101" pitchFamily="49" charset="-122"/>
              </a:rPr>
              <a:t>16K*4</a:t>
            </a:r>
            <a:r>
              <a:rPr lang="zh-CN" altLang="en-US" sz="2400" b="1" dirty="0">
                <a:latin typeface="Times New Roman" panose="02020603050405020304" pitchFamily="18" charset="0"/>
                <a:ea typeface="楷体_GB2312" panose="02010609030101010101" pitchFamily="49" charset="-122"/>
              </a:rPr>
              <a:t>的芯片数量</a:t>
            </a:r>
            <a:endParaRPr lang="zh-CN" altLang="en-US" sz="2400" b="1" dirty="0">
              <a:latin typeface="Times New Roman" panose="02020603050405020304" pitchFamily="18" charset="0"/>
              <a:ea typeface="楷体_GB2312" panose="02010609030101010101" pitchFamily="49" charset="-122"/>
            </a:endParaRPr>
          </a:p>
        </p:txBody>
      </p:sp>
      <p:sp>
        <p:nvSpPr>
          <p:cNvPr id="37897" name="Text Box 9"/>
          <p:cNvSpPr txBox="1"/>
          <p:nvPr/>
        </p:nvSpPr>
        <p:spPr>
          <a:xfrm>
            <a:off x="685800" y="3357563"/>
            <a:ext cx="8189913" cy="830262"/>
          </a:xfrm>
          <a:prstGeom prst="rect">
            <a:avLst/>
          </a:prstGeom>
          <a:noFill/>
          <a:ln w="9525">
            <a:noFill/>
          </a:ln>
        </p:spPr>
        <p:txBody>
          <a:bodyPr>
            <a:spAutoFit/>
          </a:bodyPr>
          <a:lstStyle/>
          <a:p>
            <a:r>
              <a:rPr lang="en-US" altLang="zh-CN" sz="2400" b="1">
                <a:solidFill>
                  <a:schemeClr val="accent2"/>
                </a:solidFill>
                <a:latin typeface="Times New Roman" panose="02020603050405020304" pitchFamily="18" charset="0"/>
                <a:ea typeface="楷体_GB2312" panose="02010609030101010101" pitchFamily="49" charset="-122"/>
              </a:rPr>
              <a:t>      </a:t>
            </a:r>
            <a:r>
              <a:rPr lang="zh-CN" altLang="en-US" sz="2400" b="1" dirty="0">
                <a:solidFill>
                  <a:srgbClr val="000099"/>
                </a:solidFill>
                <a:latin typeface="Times New Roman" panose="02020603050405020304" pitchFamily="18" charset="0"/>
                <a:ea typeface="楷体_GB2312" panose="02010609030101010101" pitchFamily="49" charset="-122"/>
              </a:rPr>
              <a:t>显然，芯片的</a:t>
            </a:r>
            <a:r>
              <a:rPr lang="zh-CN" altLang="en-US" sz="2400" b="1" dirty="0">
                <a:solidFill>
                  <a:srgbClr val="FF0000"/>
                </a:solidFill>
                <a:latin typeface="Times New Roman" panose="02020603050405020304" pitchFamily="18" charset="0"/>
                <a:ea typeface="楷体_GB2312" panose="02010609030101010101" pitchFamily="49" charset="-122"/>
              </a:rPr>
              <a:t>种类和数量</a:t>
            </a:r>
            <a:r>
              <a:rPr lang="zh-CN" altLang="en-US" sz="2400" b="1" dirty="0">
                <a:solidFill>
                  <a:srgbClr val="000099"/>
                </a:solidFill>
                <a:latin typeface="Times New Roman" panose="02020603050405020304" pitchFamily="18" charset="0"/>
                <a:ea typeface="楷体_GB2312" panose="02010609030101010101" pitchFamily="49" charset="-122"/>
              </a:rPr>
              <a:t>应越少越好；在芯片数量相同的情况下应考虑总线的负载能力和系统连接的复杂性。</a:t>
            </a:r>
            <a:endParaRPr lang="zh-CN" altLang="en-US" sz="2400" b="1" dirty="0">
              <a:solidFill>
                <a:srgbClr val="000099"/>
              </a:solidFill>
              <a:latin typeface="Times New Roman" panose="02020603050405020304" pitchFamily="18" charset="0"/>
              <a:ea typeface="楷体_GB2312" panose="02010609030101010101" pitchFamily="49" charset="-122"/>
            </a:endParaRPr>
          </a:p>
        </p:txBody>
      </p:sp>
      <p:sp>
        <p:nvSpPr>
          <p:cNvPr id="37901" name="Text Box 13"/>
          <p:cNvSpPr txBox="1"/>
          <p:nvPr/>
        </p:nvSpPr>
        <p:spPr>
          <a:xfrm>
            <a:off x="1395413" y="6243638"/>
            <a:ext cx="6681787" cy="461962"/>
          </a:xfrm>
          <a:prstGeom prst="rect">
            <a:avLst/>
          </a:prstGeom>
          <a:noFill/>
          <a:ln w="9525">
            <a:noFill/>
          </a:ln>
        </p:spPr>
        <p:txBody>
          <a:bodyPr wrap="none">
            <a:spAutoFit/>
          </a:bodyPr>
          <a:lstStyle/>
          <a:p>
            <a:pPr algn="ctr"/>
            <a:r>
              <a:rPr lang="zh-CN" altLang="en-US" sz="2400" b="1" dirty="0">
                <a:solidFill>
                  <a:srgbClr val="000099"/>
                </a:solidFill>
                <a:latin typeface="Times New Roman" panose="02020603050405020304" pitchFamily="18" charset="0"/>
                <a:ea typeface="楷体_GB2312" panose="02010609030101010101" pitchFamily="49" charset="-122"/>
              </a:rPr>
              <a:t>从总线负载和系统连接来看，第一种选择较好。</a:t>
            </a:r>
            <a:endParaRPr lang="zh-CN" altLang="en-US" sz="2400" b="1" dirty="0">
              <a:solidFill>
                <a:srgbClr val="000099"/>
              </a:solidFill>
              <a:latin typeface="Times New Roman" panose="02020603050405020304" pitchFamily="18" charset="0"/>
              <a:ea typeface="楷体_GB2312" panose="02010609030101010101" pitchFamily="49" charset="-122"/>
            </a:endParaRPr>
          </a:p>
        </p:txBody>
      </p:sp>
      <p:sp>
        <p:nvSpPr>
          <p:cNvPr id="12" name="日期占位符 3"/>
          <p:cNvSpPr txBox="1">
            <a:spLocks noGrp="1"/>
          </p:cNvSpPr>
          <p:nvPr>
            <p:ph type="dt" sz="half" idx="12"/>
          </p:nvPr>
        </p:nvSpPr>
        <p:spPr bwMode="auto"/>
        <p:txBody>
          <a:bodyPr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13" name="灯片编号占位符 4"/>
          <p:cNvSpPr txBox="1">
            <a:spLocks noGrp="1"/>
          </p:cNvSpPr>
          <p:nvPr>
            <p:ph type="sldNum" sz="quarter" idx="13"/>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14" name="页脚占位符 5"/>
          <p:cNvSpPr txBox="1">
            <a:spLocks noGrp="1"/>
          </p:cNvSpPr>
          <p:nvPr>
            <p:ph type="ftr" sz="quarter" idx="14"/>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
        <p:nvSpPr>
          <p:cNvPr id="2" name="文本框 1"/>
          <p:cNvSpPr txBox="1"/>
          <p:nvPr/>
        </p:nvSpPr>
        <p:spPr>
          <a:xfrm>
            <a:off x="3581400" y="4725670"/>
            <a:ext cx="4645660" cy="1346835"/>
          </a:xfrm>
          <a:prstGeom prst="rect">
            <a:avLst/>
          </a:prstGeom>
          <a:noFill/>
        </p:spPr>
        <p:txBody>
          <a:bodyPr wrap="square" rtlCol="0" anchor="t">
            <a:spAutoFit/>
          </a:bodyPr>
          <a:p>
            <a:pPr>
              <a:spcBef>
                <a:spcPct val="20000"/>
              </a:spcBef>
            </a:pPr>
            <a:r>
              <a:rPr lang="en-US" altLang="zh-CN" sz="2400" b="1">
                <a:latin typeface="Times New Roman" panose="02020603050405020304" pitchFamily="18" charset="0"/>
                <a:ea typeface="楷体_GB2312" panose="02010609030101010101" pitchFamily="49" charset="-122"/>
                <a:sym typeface="+mn-ea"/>
              </a:rPr>
              <a:t>N</a:t>
            </a:r>
            <a:r>
              <a:rPr lang="zh-CN" altLang="en-US" sz="2400" b="1" dirty="0">
                <a:latin typeface="Times New Roman" panose="02020603050405020304" pitchFamily="18" charset="0"/>
                <a:ea typeface="楷体_GB2312" panose="02010609030101010101" pitchFamily="49" charset="-122"/>
                <a:sym typeface="+mn-ea"/>
              </a:rPr>
              <a:t>＝</a:t>
            </a:r>
            <a:r>
              <a:rPr lang="en-US" altLang="zh-CN" sz="2400" b="1">
                <a:latin typeface="Times New Roman" panose="02020603050405020304" pitchFamily="18" charset="0"/>
                <a:ea typeface="楷体_GB2312" panose="02010609030101010101" pitchFamily="49" charset="-122"/>
                <a:sym typeface="+mn-ea"/>
              </a:rPr>
              <a:t>(64K*8)/(64K*1)</a:t>
            </a:r>
            <a:r>
              <a:rPr lang="zh-CN" altLang="en-US" sz="2400" b="1" dirty="0">
                <a:latin typeface="Times New Roman" panose="02020603050405020304" pitchFamily="18" charset="0"/>
                <a:ea typeface="楷体_GB2312" panose="02010609030101010101" pitchFamily="49" charset="-122"/>
                <a:sym typeface="+mn-ea"/>
              </a:rPr>
              <a:t>＝ </a:t>
            </a:r>
            <a:r>
              <a:rPr lang="en-US" altLang="zh-CN" sz="2400" b="1">
                <a:latin typeface="Times New Roman" panose="02020603050405020304" pitchFamily="18" charset="0"/>
                <a:ea typeface="楷体_GB2312" panose="02010609030101010101" pitchFamily="49" charset="-122"/>
                <a:sym typeface="+mn-ea"/>
              </a:rPr>
              <a:t>1*8</a:t>
            </a:r>
            <a:r>
              <a:rPr lang="zh-CN" altLang="en-US" sz="2400" b="1" dirty="0">
                <a:latin typeface="Times New Roman" panose="02020603050405020304" pitchFamily="18" charset="0"/>
                <a:ea typeface="楷体_GB2312" panose="02010609030101010101" pitchFamily="49" charset="-122"/>
                <a:sym typeface="+mn-ea"/>
              </a:rPr>
              <a:t>片</a:t>
            </a:r>
            <a:r>
              <a:rPr lang="en-US" altLang="zh-CN" sz="2400" b="1">
                <a:latin typeface="Times New Roman" panose="02020603050405020304" pitchFamily="18" charset="0"/>
                <a:ea typeface="楷体_GB2312" panose="02010609030101010101" pitchFamily="49" charset="-122"/>
                <a:sym typeface="+mn-ea"/>
              </a:rPr>
              <a:t>;</a:t>
            </a:r>
            <a:endParaRPr lang="en-US" altLang="zh-CN" sz="2400" b="1">
              <a:latin typeface="Times New Roman" panose="02020603050405020304" pitchFamily="18" charset="0"/>
              <a:ea typeface="楷体_GB2312" panose="02010609030101010101" pitchFamily="49" charset="-122"/>
            </a:endParaRPr>
          </a:p>
          <a:p>
            <a:pPr>
              <a:spcBef>
                <a:spcPct val="20000"/>
              </a:spcBef>
            </a:pPr>
            <a:r>
              <a:rPr lang="en-US" altLang="zh-CN" sz="2400" b="1">
                <a:latin typeface="Times New Roman" panose="02020603050405020304" pitchFamily="18" charset="0"/>
                <a:ea typeface="楷体_GB2312" panose="02010609030101010101" pitchFamily="49" charset="-122"/>
                <a:sym typeface="+mn-ea"/>
              </a:rPr>
              <a:t>N</a:t>
            </a:r>
            <a:r>
              <a:rPr lang="zh-CN" altLang="en-US" sz="2400" b="1" dirty="0">
                <a:latin typeface="Times New Roman" panose="02020603050405020304" pitchFamily="18" charset="0"/>
                <a:ea typeface="楷体_GB2312" panose="02010609030101010101" pitchFamily="49" charset="-122"/>
                <a:sym typeface="+mn-ea"/>
              </a:rPr>
              <a:t>＝ </a:t>
            </a:r>
            <a:r>
              <a:rPr lang="en-US" altLang="zh-CN" sz="2400" b="1">
                <a:latin typeface="Times New Roman" panose="02020603050405020304" pitchFamily="18" charset="0"/>
                <a:ea typeface="楷体_GB2312" panose="02010609030101010101" pitchFamily="49" charset="-122"/>
                <a:sym typeface="+mn-ea"/>
              </a:rPr>
              <a:t>(64K*8)/(8K*8)</a:t>
            </a:r>
            <a:r>
              <a:rPr lang="zh-CN" altLang="en-US" sz="2400" b="1" dirty="0">
                <a:latin typeface="Times New Roman" panose="02020603050405020304" pitchFamily="18" charset="0"/>
                <a:ea typeface="楷体_GB2312" panose="02010609030101010101" pitchFamily="49" charset="-122"/>
                <a:sym typeface="+mn-ea"/>
              </a:rPr>
              <a:t>＝ </a:t>
            </a:r>
            <a:r>
              <a:rPr lang="en-US" altLang="zh-CN" sz="2400" b="1">
                <a:latin typeface="Times New Roman" panose="02020603050405020304" pitchFamily="18" charset="0"/>
                <a:ea typeface="楷体_GB2312" panose="02010609030101010101" pitchFamily="49" charset="-122"/>
                <a:sym typeface="+mn-ea"/>
              </a:rPr>
              <a:t>8*1</a:t>
            </a:r>
            <a:r>
              <a:rPr lang="zh-CN" altLang="en-US" sz="2400" b="1" dirty="0">
                <a:latin typeface="Times New Roman" panose="02020603050405020304" pitchFamily="18" charset="0"/>
                <a:ea typeface="楷体_GB2312" panose="02010609030101010101" pitchFamily="49" charset="-122"/>
                <a:sym typeface="+mn-ea"/>
              </a:rPr>
              <a:t>片；</a:t>
            </a:r>
            <a:endParaRPr lang="zh-CN" altLang="en-US" sz="2400" b="1" dirty="0">
              <a:latin typeface="Times New Roman" panose="02020603050405020304" pitchFamily="18" charset="0"/>
              <a:ea typeface="楷体_GB2312" panose="02010609030101010101" pitchFamily="49" charset="-122"/>
            </a:endParaRPr>
          </a:p>
          <a:p>
            <a:pPr>
              <a:spcBef>
                <a:spcPct val="20000"/>
              </a:spcBef>
            </a:pPr>
            <a:r>
              <a:rPr lang="en-US" altLang="zh-CN" sz="2400" b="1">
                <a:latin typeface="Times New Roman" panose="02020603050405020304" pitchFamily="18" charset="0"/>
                <a:ea typeface="楷体_GB2312" panose="02010609030101010101" pitchFamily="49" charset="-122"/>
                <a:sym typeface="+mn-ea"/>
              </a:rPr>
              <a:t>N</a:t>
            </a:r>
            <a:r>
              <a:rPr lang="zh-CN" altLang="en-US" sz="2400" b="1" dirty="0">
                <a:latin typeface="Times New Roman" panose="02020603050405020304" pitchFamily="18" charset="0"/>
                <a:ea typeface="楷体_GB2312" panose="02010609030101010101" pitchFamily="49" charset="-122"/>
                <a:sym typeface="+mn-ea"/>
              </a:rPr>
              <a:t>＝ </a:t>
            </a:r>
            <a:r>
              <a:rPr lang="en-US" altLang="zh-CN" sz="2400" b="1">
                <a:latin typeface="Times New Roman" panose="02020603050405020304" pitchFamily="18" charset="0"/>
                <a:ea typeface="楷体_GB2312" panose="02010609030101010101" pitchFamily="49" charset="-122"/>
                <a:sym typeface="+mn-ea"/>
              </a:rPr>
              <a:t>(64K*8)/(16K*4)</a:t>
            </a:r>
            <a:r>
              <a:rPr lang="zh-CN" altLang="en-US" sz="2400" b="1" dirty="0">
                <a:latin typeface="Times New Roman" panose="02020603050405020304" pitchFamily="18" charset="0"/>
                <a:ea typeface="楷体_GB2312" panose="02010609030101010101" pitchFamily="49" charset="-122"/>
                <a:sym typeface="+mn-ea"/>
              </a:rPr>
              <a:t>＝ </a:t>
            </a:r>
            <a:r>
              <a:rPr lang="en-US" altLang="zh-CN" sz="2400" b="1">
                <a:latin typeface="Times New Roman" panose="02020603050405020304" pitchFamily="18" charset="0"/>
                <a:ea typeface="楷体_GB2312" panose="02010609030101010101" pitchFamily="49" charset="-122"/>
                <a:sym typeface="+mn-ea"/>
              </a:rPr>
              <a:t>4*2</a:t>
            </a:r>
            <a:r>
              <a:rPr lang="zh-CN" altLang="en-US" sz="2400" b="1" dirty="0">
                <a:latin typeface="Times New Roman" panose="02020603050405020304" pitchFamily="18" charset="0"/>
                <a:ea typeface="楷体_GB2312" panose="02010609030101010101" pitchFamily="49" charset="-122"/>
                <a:sym typeface="+mn-ea"/>
              </a:rPr>
              <a:t>片；     </a:t>
            </a:r>
            <a:endParaRPr lang="zh-CN" altLang="en-US" sz="2400" b="1" dirty="0">
              <a:latin typeface="Times New Roman" panose="02020603050405020304" pitchFamily="18" charset="0"/>
              <a:ea typeface="楷体_GB2312" panose="02010609030101010101" pitchFamily="49"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Effect transition="in" filter="dissolve">
                                      <p:cBhvr>
                                        <p:cTn id="7" dur="500"/>
                                        <p:tgtEl>
                                          <p:spTgt spid="37891">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7891">
                                            <p:txEl>
                                              <p:pRg st="2" end="2"/>
                                            </p:txEl>
                                          </p:spTgt>
                                        </p:tgtEl>
                                        <p:attrNameLst>
                                          <p:attrName>style.visibility</p:attrName>
                                        </p:attrNameLst>
                                      </p:cBhvr>
                                      <p:to>
                                        <p:strVal val="visible"/>
                                      </p:to>
                                    </p:set>
                                    <p:animEffect transition="in" filter="dissolve">
                                      <p:cBhvr>
                                        <p:cTn id="10" dur="500"/>
                                        <p:tgtEl>
                                          <p:spTgt spid="37891">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7891">
                                            <p:txEl>
                                              <p:pRg st="1" end="1"/>
                                            </p:txEl>
                                          </p:spTgt>
                                        </p:tgtEl>
                                        <p:attrNameLst>
                                          <p:attrName>style.visibility</p:attrName>
                                        </p:attrNameLst>
                                      </p:cBhvr>
                                      <p:to>
                                        <p:strVal val="visible"/>
                                      </p:to>
                                    </p:set>
                                    <p:animEffect transition="in" filter="dissolve">
                                      <p:cBhvr>
                                        <p:cTn id="15" dur="500"/>
                                        <p:tgtEl>
                                          <p:spTgt spid="3789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7891">
                                            <p:txEl>
                                              <p:pRg st="3" end="3"/>
                                            </p:txEl>
                                          </p:spTgt>
                                        </p:tgtEl>
                                        <p:attrNameLst>
                                          <p:attrName>style.visibility</p:attrName>
                                        </p:attrNameLst>
                                      </p:cBhvr>
                                      <p:to>
                                        <p:strVal val="visible"/>
                                      </p:to>
                                    </p:set>
                                    <p:animEffect transition="in" filter="dissolve">
                                      <p:cBhvr>
                                        <p:cTn id="20" dur="500"/>
                                        <p:tgtEl>
                                          <p:spTgt spid="3789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7897"/>
                                        </p:tgtEl>
                                        <p:attrNameLst>
                                          <p:attrName>style.visibility</p:attrName>
                                        </p:attrNameLst>
                                      </p:cBhvr>
                                      <p:to>
                                        <p:strVal val="visible"/>
                                      </p:to>
                                    </p:set>
                                    <p:animEffect transition="in" filter="dissolve">
                                      <p:cBhvr>
                                        <p:cTn id="25" dur="500"/>
                                        <p:tgtEl>
                                          <p:spTgt spid="3789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7893">
                                            <p:txEl>
                                              <p:pRg st="0" end="0"/>
                                            </p:txEl>
                                          </p:spTgt>
                                        </p:tgtEl>
                                        <p:attrNameLst>
                                          <p:attrName>style.visibility</p:attrName>
                                        </p:attrNameLst>
                                      </p:cBhvr>
                                      <p:to>
                                        <p:strVal val="visible"/>
                                      </p:to>
                                    </p:set>
                                    <p:animEffect transition="in" filter="dissolve">
                                      <p:cBhvr>
                                        <p:cTn id="30" dur="500"/>
                                        <p:tgtEl>
                                          <p:spTgt spid="3789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7893">
                                            <p:txEl>
                                              <p:pRg st="1" end="1"/>
                                            </p:txEl>
                                          </p:spTgt>
                                        </p:tgtEl>
                                        <p:attrNameLst>
                                          <p:attrName>style.visibility</p:attrName>
                                        </p:attrNameLst>
                                      </p:cBhvr>
                                      <p:to>
                                        <p:strVal val="visible"/>
                                      </p:to>
                                    </p:set>
                                    <p:animEffect transition="in" filter="dissolve">
                                      <p:cBhvr>
                                        <p:cTn id="35" dur="500"/>
                                        <p:tgtEl>
                                          <p:spTgt spid="37893">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7893">
                                            <p:txEl>
                                              <p:pRg st="2" end="2"/>
                                            </p:txEl>
                                          </p:spTgt>
                                        </p:tgtEl>
                                        <p:attrNameLst>
                                          <p:attrName>style.visibility</p:attrName>
                                        </p:attrNameLst>
                                      </p:cBhvr>
                                      <p:to>
                                        <p:strVal val="visible"/>
                                      </p:to>
                                    </p:set>
                                    <p:animEffect transition="in" filter="dissolve">
                                      <p:cBhvr>
                                        <p:cTn id="40" dur="500"/>
                                        <p:tgtEl>
                                          <p:spTgt spid="37893">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37893">
                                            <p:txEl>
                                              <p:pRg st="3" end="3"/>
                                            </p:txEl>
                                          </p:spTgt>
                                        </p:tgtEl>
                                        <p:attrNameLst>
                                          <p:attrName>style.visibility</p:attrName>
                                        </p:attrNameLst>
                                      </p:cBhvr>
                                      <p:to>
                                        <p:strVal val="visible"/>
                                      </p:to>
                                    </p:set>
                                    <p:animEffect transition="in" filter="dissolve">
                                      <p:cBhvr>
                                        <p:cTn id="45" dur="500"/>
                                        <p:tgtEl>
                                          <p:spTgt spid="37893">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37901"/>
                                        </p:tgtEl>
                                        <p:attrNameLst>
                                          <p:attrName>style.visibility</p:attrName>
                                        </p:attrNameLst>
                                      </p:cBhvr>
                                      <p:to>
                                        <p:strVal val="visible"/>
                                      </p:to>
                                    </p:set>
                                    <p:animEffect transition="in" filter="dissolve">
                                      <p:cBhvr>
                                        <p:cTn id="54" dur="500"/>
                                        <p:tgtEl>
                                          <p:spTgt spid="37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ldLvl="2" build="p"/>
      <p:bldP spid="37893" grpId="0" build="p"/>
      <p:bldP spid="37897" grpId="0"/>
      <p:bldP spid="37901" grpId="0"/>
      <p:bldP spid="2" grpId="0"/>
      <p:bldP spid="2"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p:cNvSpPr>
          <p:nvPr>
            <p:ph type="title"/>
          </p:nvPr>
        </p:nvSpPr>
        <p:spPr>
          <a:xfrm>
            <a:off x="357188" y="46038"/>
            <a:ext cx="8786812" cy="868362"/>
          </a:xfrm>
        </p:spPr>
        <p:txBody>
          <a:bodyPr vert="horz" wrap="square" lIns="91440" tIns="45720" rIns="91440" bIns="45720" anchor="ctr"/>
          <a:lstStyle/>
          <a:p>
            <a:pPr eaLnBrk="1" hangingPunct="1"/>
            <a:r>
              <a:rPr lang="zh-CN" altLang="en-US" sz="3200" dirty="0">
                <a:latin typeface="Comic Sans MS" panose="030F0702030302020204" pitchFamily="66" charset="0"/>
                <a:ea typeface="隶书" panose="02010509060101010101" pitchFamily="49" charset="-122"/>
              </a:rPr>
              <a:t>内（主）存储器的基本结构</a:t>
            </a:r>
            <a:endParaRPr lang="zh-CN" altLang="en-US" sz="3200" dirty="0">
              <a:latin typeface="Comic Sans MS" panose="030F0702030302020204" pitchFamily="66" charset="0"/>
              <a:ea typeface="隶书" panose="02010509060101010101" pitchFamily="49" charset="-122"/>
            </a:endParaRPr>
          </a:p>
        </p:txBody>
      </p:sp>
      <p:sp>
        <p:nvSpPr>
          <p:cNvPr id="33797" name="Text Box 5"/>
          <p:cNvSpPr txBox="1"/>
          <p:nvPr/>
        </p:nvSpPr>
        <p:spPr>
          <a:xfrm>
            <a:off x="473075" y="2311400"/>
            <a:ext cx="2170113" cy="641350"/>
          </a:xfrm>
          <a:prstGeom prst="rect">
            <a:avLst/>
          </a:prstGeom>
          <a:noFill/>
          <a:ln w="9525">
            <a:noFill/>
          </a:ln>
        </p:spPr>
        <p:txBody>
          <a:bodyPr>
            <a:spAutoFit/>
          </a:bodyPr>
          <a:lstStyle/>
          <a:p>
            <a:pPr>
              <a:spcBef>
                <a:spcPct val="50000"/>
              </a:spcBef>
            </a:pPr>
            <a:r>
              <a:rPr lang="zh-CN" altLang="en-US" sz="3600" b="1" dirty="0">
                <a:latin typeface="Times New Roman" panose="02020603050405020304" pitchFamily="18" charset="0"/>
                <a:ea typeface="楷体_GB2312" panose="02010609030101010101" pitchFamily="49" charset="-122"/>
              </a:rPr>
              <a:t>存储芯片</a:t>
            </a:r>
            <a:endParaRPr lang="zh-CN" altLang="en-US" sz="3600" b="1" dirty="0">
              <a:latin typeface="Times New Roman" panose="02020603050405020304" pitchFamily="18" charset="0"/>
              <a:ea typeface="楷体_GB2312" panose="02010609030101010101" pitchFamily="49" charset="-122"/>
            </a:endParaRPr>
          </a:p>
        </p:txBody>
      </p:sp>
      <p:sp>
        <p:nvSpPr>
          <p:cNvPr id="33800" name="Text Box 8"/>
          <p:cNvSpPr txBox="1"/>
          <p:nvPr/>
        </p:nvSpPr>
        <p:spPr>
          <a:xfrm>
            <a:off x="3811588" y="2316163"/>
            <a:ext cx="2044700" cy="641350"/>
          </a:xfrm>
          <a:prstGeom prst="rect">
            <a:avLst/>
          </a:prstGeom>
          <a:noFill/>
          <a:ln w="9525">
            <a:noFill/>
          </a:ln>
        </p:spPr>
        <p:txBody>
          <a:bodyPr>
            <a:spAutoFit/>
          </a:bodyPr>
          <a:lstStyle/>
          <a:p>
            <a:pPr>
              <a:spcBef>
                <a:spcPct val="50000"/>
              </a:spcBef>
            </a:pPr>
            <a:r>
              <a:rPr lang="zh-CN" altLang="en-US" sz="3600" b="1" dirty="0">
                <a:latin typeface="Times New Roman" panose="02020603050405020304" pitchFamily="18" charset="0"/>
                <a:ea typeface="楷体_GB2312" panose="02010609030101010101" pitchFamily="49" charset="-122"/>
              </a:rPr>
              <a:t>存储模块</a:t>
            </a:r>
            <a:endParaRPr lang="zh-CN" altLang="en-US" sz="3600" b="1" dirty="0">
              <a:latin typeface="Times New Roman" panose="02020603050405020304" pitchFamily="18" charset="0"/>
              <a:ea typeface="楷体_GB2312" panose="02010609030101010101" pitchFamily="49" charset="-122"/>
            </a:endParaRPr>
          </a:p>
        </p:txBody>
      </p:sp>
      <p:sp>
        <p:nvSpPr>
          <p:cNvPr id="33801" name="Text Box 9"/>
          <p:cNvSpPr txBox="1"/>
          <p:nvPr/>
        </p:nvSpPr>
        <p:spPr>
          <a:xfrm>
            <a:off x="6910388" y="2316163"/>
            <a:ext cx="2044700" cy="641350"/>
          </a:xfrm>
          <a:prstGeom prst="rect">
            <a:avLst/>
          </a:prstGeom>
          <a:noFill/>
          <a:ln w="9525">
            <a:noFill/>
          </a:ln>
        </p:spPr>
        <p:txBody>
          <a:bodyPr>
            <a:spAutoFit/>
          </a:bodyPr>
          <a:lstStyle/>
          <a:p>
            <a:pPr>
              <a:spcBef>
                <a:spcPct val="50000"/>
              </a:spcBef>
            </a:pPr>
            <a:r>
              <a:rPr lang="zh-CN" altLang="en-US" sz="3600" b="1" dirty="0">
                <a:latin typeface="Times New Roman" panose="02020603050405020304" pitchFamily="18" charset="0"/>
                <a:ea typeface="楷体_GB2312" panose="02010609030101010101" pitchFamily="49" charset="-122"/>
              </a:rPr>
              <a:t>存储体</a:t>
            </a:r>
            <a:endParaRPr lang="zh-CN" altLang="en-US" sz="3600" b="1" dirty="0">
              <a:latin typeface="Times New Roman" panose="02020603050405020304" pitchFamily="18" charset="0"/>
              <a:ea typeface="楷体_GB2312" panose="02010609030101010101" pitchFamily="49" charset="-122"/>
            </a:endParaRPr>
          </a:p>
        </p:txBody>
      </p:sp>
      <p:sp>
        <p:nvSpPr>
          <p:cNvPr id="33802" name="Line 10"/>
          <p:cNvSpPr/>
          <p:nvPr/>
        </p:nvSpPr>
        <p:spPr>
          <a:xfrm>
            <a:off x="2620963" y="2601913"/>
            <a:ext cx="1079500" cy="0"/>
          </a:xfrm>
          <a:prstGeom prst="line">
            <a:avLst/>
          </a:prstGeom>
          <a:ln w="28575" cap="flat" cmpd="sng">
            <a:solidFill>
              <a:schemeClr val="tx1"/>
            </a:solidFill>
            <a:prstDash val="solid"/>
            <a:headEnd type="none" w="med" len="med"/>
            <a:tailEnd type="triangle" w="med" len="med"/>
          </a:ln>
        </p:spPr>
      </p:sp>
      <p:sp>
        <p:nvSpPr>
          <p:cNvPr id="33803" name="Line 11"/>
          <p:cNvSpPr/>
          <p:nvPr/>
        </p:nvSpPr>
        <p:spPr>
          <a:xfrm>
            <a:off x="5808663" y="2601913"/>
            <a:ext cx="1079500" cy="0"/>
          </a:xfrm>
          <a:prstGeom prst="line">
            <a:avLst/>
          </a:prstGeom>
          <a:ln w="28575" cap="flat" cmpd="sng">
            <a:solidFill>
              <a:schemeClr val="tx1"/>
            </a:solidFill>
            <a:prstDash val="solid"/>
            <a:headEnd type="none" w="med" len="med"/>
            <a:tailEnd type="triangle" w="med" len="med"/>
          </a:ln>
        </p:spPr>
      </p:sp>
      <p:grpSp>
        <p:nvGrpSpPr>
          <p:cNvPr id="2" name="Group 15"/>
          <p:cNvGrpSpPr/>
          <p:nvPr/>
        </p:nvGrpSpPr>
        <p:grpSpPr>
          <a:xfrm>
            <a:off x="1798638" y="2779713"/>
            <a:ext cx="2736850" cy="2397125"/>
            <a:chOff x="1106" y="1688"/>
            <a:chExt cx="1724" cy="1470"/>
          </a:xfrm>
        </p:grpSpPr>
        <p:sp>
          <p:nvSpPr>
            <p:cNvPr id="38933" name="Text Box 6"/>
            <p:cNvSpPr txBox="1"/>
            <p:nvPr/>
          </p:nvSpPr>
          <p:spPr>
            <a:xfrm>
              <a:off x="1106" y="2316"/>
              <a:ext cx="1724" cy="842"/>
            </a:xfrm>
            <a:prstGeom prst="rect">
              <a:avLst/>
            </a:prstGeom>
            <a:noFill/>
            <a:ln w="9525">
              <a:noFill/>
            </a:ln>
          </p:spPr>
          <p:txBody>
            <a:bodyPr>
              <a:spAutoFit/>
            </a:bodyPr>
            <a:lstStyle/>
            <a:p>
              <a:pPr>
                <a:spcBef>
                  <a:spcPct val="50000"/>
                </a:spcBef>
              </a:pPr>
              <a:r>
                <a:rPr lang="en-US" altLang="zh-CN" sz="2800" b="1">
                  <a:latin typeface="Times New Roman" panose="02020603050405020304" pitchFamily="18" charset="0"/>
                  <a:ea typeface="楷体_GB2312" panose="02010609030101010101" pitchFamily="49" charset="-122"/>
                </a:rPr>
                <a:t>     </a:t>
              </a:r>
              <a:r>
                <a:rPr lang="zh-CN" altLang="en-US" sz="2800" b="1" dirty="0">
                  <a:latin typeface="Times New Roman" panose="02020603050405020304" pitchFamily="18" charset="0"/>
                  <a:ea typeface="楷体_GB2312" panose="02010609030101010101" pitchFamily="49" charset="-122"/>
                </a:rPr>
                <a:t>进行</a:t>
              </a:r>
              <a:r>
                <a:rPr lang="zh-CN" altLang="en-US" sz="2800" b="1" dirty="0">
                  <a:solidFill>
                    <a:srgbClr val="FF0000"/>
                  </a:solidFill>
                  <a:latin typeface="Times New Roman" panose="02020603050405020304" pitchFamily="18" charset="0"/>
                  <a:ea typeface="楷体_GB2312" panose="02010609030101010101" pitchFamily="49" charset="-122"/>
                </a:rPr>
                <a:t>位扩展 </a:t>
              </a:r>
              <a:r>
                <a:rPr lang="zh-CN" altLang="en-US" sz="2800" b="1" dirty="0">
                  <a:latin typeface="Times New Roman" panose="02020603050405020304" pitchFamily="18" charset="0"/>
                  <a:ea typeface="楷体_GB2312" panose="02010609030101010101" pitchFamily="49" charset="-122"/>
                </a:rPr>
                <a:t>以实现按字节编址的结构</a:t>
              </a:r>
              <a:endParaRPr lang="zh-CN" altLang="en-US" sz="2800" b="1" dirty="0">
                <a:latin typeface="Times New Roman" panose="02020603050405020304" pitchFamily="18" charset="0"/>
                <a:ea typeface="楷体_GB2312" panose="02010609030101010101" pitchFamily="49" charset="-122"/>
              </a:endParaRPr>
            </a:p>
          </p:txBody>
        </p:sp>
        <p:sp>
          <p:nvSpPr>
            <p:cNvPr id="38934" name="Line 13"/>
            <p:cNvSpPr/>
            <p:nvPr/>
          </p:nvSpPr>
          <p:spPr>
            <a:xfrm flipV="1">
              <a:off x="1880" y="1688"/>
              <a:ext cx="0" cy="608"/>
            </a:xfrm>
            <a:prstGeom prst="line">
              <a:avLst/>
            </a:prstGeom>
            <a:ln w="19050" cap="flat" cmpd="sng">
              <a:solidFill>
                <a:schemeClr val="tx1"/>
              </a:solidFill>
              <a:prstDash val="solid"/>
              <a:headEnd type="none" w="med" len="med"/>
              <a:tailEnd type="triangle" w="med" len="med"/>
            </a:ln>
          </p:spPr>
        </p:sp>
      </p:grpSp>
      <p:grpSp>
        <p:nvGrpSpPr>
          <p:cNvPr id="3" name="Group 16"/>
          <p:cNvGrpSpPr/>
          <p:nvPr/>
        </p:nvGrpSpPr>
        <p:grpSpPr>
          <a:xfrm>
            <a:off x="5283200" y="2779713"/>
            <a:ext cx="2436813" cy="2446337"/>
            <a:chOff x="3348" y="1688"/>
            <a:chExt cx="1324" cy="1414"/>
          </a:xfrm>
        </p:grpSpPr>
        <p:sp>
          <p:nvSpPr>
            <p:cNvPr id="38931" name="Text Box 7"/>
            <p:cNvSpPr txBox="1"/>
            <p:nvPr/>
          </p:nvSpPr>
          <p:spPr>
            <a:xfrm>
              <a:off x="3348" y="2308"/>
              <a:ext cx="1324" cy="794"/>
            </a:xfrm>
            <a:prstGeom prst="rect">
              <a:avLst/>
            </a:prstGeom>
            <a:noFill/>
            <a:ln w="9525">
              <a:noFill/>
            </a:ln>
          </p:spPr>
          <p:txBody>
            <a:bodyPr>
              <a:spAutoFit/>
            </a:bodyPr>
            <a:lstStyle/>
            <a:p>
              <a:pPr>
                <a:spcBef>
                  <a:spcPct val="50000"/>
                </a:spcBef>
              </a:pPr>
              <a:r>
                <a:rPr lang="en-US" altLang="zh-CN" sz="2800" b="1">
                  <a:latin typeface="Times New Roman" panose="02020603050405020304" pitchFamily="18" charset="0"/>
                  <a:ea typeface="楷体_GB2312" panose="02010609030101010101" pitchFamily="49" charset="-122"/>
                </a:rPr>
                <a:t>     </a:t>
              </a:r>
              <a:r>
                <a:rPr lang="zh-CN" altLang="en-US" sz="2800" b="1" dirty="0">
                  <a:latin typeface="Times New Roman" panose="02020603050405020304" pitchFamily="18" charset="0"/>
                  <a:ea typeface="楷体_GB2312" panose="02010609030101010101" pitchFamily="49" charset="-122"/>
                </a:rPr>
                <a:t>进行</a:t>
              </a:r>
              <a:r>
                <a:rPr lang="zh-CN" altLang="en-US" sz="2800" b="1" dirty="0">
                  <a:solidFill>
                    <a:srgbClr val="FF0000"/>
                  </a:solidFill>
                  <a:latin typeface="Times New Roman" panose="02020603050405020304" pitchFamily="18" charset="0"/>
                  <a:ea typeface="楷体_GB2312" panose="02010609030101010101" pitchFamily="49" charset="-122"/>
                </a:rPr>
                <a:t>字扩展 </a:t>
              </a:r>
              <a:r>
                <a:rPr lang="zh-CN" altLang="en-US" sz="2800" b="1" dirty="0">
                  <a:latin typeface="Times New Roman" panose="02020603050405020304" pitchFamily="18" charset="0"/>
                  <a:ea typeface="楷体_GB2312" panose="02010609030101010101" pitchFamily="49" charset="-122"/>
                </a:rPr>
                <a:t>以满足总容量的要求</a:t>
              </a:r>
              <a:endParaRPr lang="zh-CN" altLang="en-US" sz="2800" b="1" dirty="0">
                <a:latin typeface="Times New Roman" panose="02020603050405020304" pitchFamily="18" charset="0"/>
                <a:ea typeface="楷体_GB2312" panose="02010609030101010101" pitchFamily="49" charset="-122"/>
              </a:endParaRPr>
            </a:p>
          </p:txBody>
        </p:sp>
        <p:sp>
          <p:nvSpPr>
            <p:cNvPr id="38932" name="Line 14"/>
            <p:cNvSpPr/>
            <p:nvPr/>
          </p:nvSpPr>
          <p:spPr>
            <a:xfrm flipV="1">
              <a:off x="3896" y="1688"/>
              <a:ext cx="0" cy="608"/>
            </a:xfrm>
            <a:prstGeom prst="line">
              <a:avLst/>
            </a:prstGeom>
            <a:ln w="19050" cap="flat" cmpd="sng">
              <a:solidFill>
                <a:schemeClr val="tx1"/>
              </a:solidFill>
              <a:prstDash val="solid"/>
              <a:headEnd type="none" w="med" len="med"/>
              <a:tailEnd type="triangle" w="med" len="med"/>
            </a:ln>
          </p:spPr>
        </p:sp>
      </p:grpSp>
      <p:grpSp>
        <p:nvGrpSpPr>
          <p:cNvPr id="4" name="Group 21"/>
          <p:cNvGrpSpPr/>
          <p:nvPr/>
        </p:nvGrpSpPr>
        <p:grpSpPr>
          <a:xfrm>
            <a:off x="533400" y="1147763"/>
            <a:ext cx="3232150" cy="1089025"/>
            <a:chOff x="325" y="1098"/>
            <a:chExt cx="2036" cy="686"/>
          </a:xfrm>
        </p:grpSpPr>
        <p:sp>
          <p:nvSpPr>
            <p:cNvPr id="38929" name="Text Box 18"/>
            <p:cNvSpPr txBox="1"/>
            <p:nvPr/>
          </p:nvSpPr>
          <p:spPr>
            <a:xfrm>
              <a:off x="325" y="1098"/>
              <a:ext cx="2036" cy="523"/>
            </a:xfrm>
            <a:prstGeom prst="rect">
              <a:avLst/>
            </a:prstGeom>
            <a:noFill/>
            <a:ln w="9525">
              <a:noFill/>
            </a:ln>
          </p:spPr>
          <p:txBody>
            <a:bodyPr>
              <a:spAutoFit/>
            </a:bodyPr>
            <a:lstStyle/>
            <a:p>
              <a:pPr indent="262255"/>
              <a:r>
                <a:rPr lang="zh-CN" altLang="en-US" sz="2400" b="1" dirty="0">
                  <a:solidFill>
                    <a:srgbClr val="008000"/>
                  </a:solidFill>
                  <a:latin typeface="Times New Roman" panose="02020603050405020304" pitchFamily="18" charset="0"/>
                  <a:ea typeface="楷体_GB2312" panose="02010609030101010101" pitchFamily="49" charset="-122"/>
                </a:rPr>
                <a:t>存储体、地址译码、数据缓冲和读写控制 </a:t>
              </a:r>
              <a:endParaRPr lang="zh-CN" altLang="en-US" sz="2400" b="1" dirty="0">
                <a:solidFill>
                  <a:srgbClr val="008000"/>
                </a:solidFill>
                <a:latin typeface="Times New Roman" panose="02020603050405020304" pitchFamily="18" charset="0"/>
                <a:ea typeface="楷体_GB2312" panose="02010609030101010101" pitchFamily="49" charset="-122"/>
              </a:endParaRPr>
            </a:p>
          </p:txBody>
        </p:sp>
        <p:sp>
          <p:nvSpPr>
            <p:cNvPr id="38930" name="Line 19"/>
            <p:cNvSpPr/>
            <p:nvPr/>
          </p:nvSpPr>
          <p:spPr>
            <a:xfrm flipH="1">
              <a:off x="860" y="1609"/>
              <a:ext cx="53" cy="175"/>
            </a:xfrm>
            <a:prstGeom prst="line">
              <a:avLst/>
            </a:prstGeom>
            <a:ln w="38100" cap="flat" cmpd="sng">
              <a:solidFill>
                <a:srgbClr val="008000"/>
              </a:solidFill>
              <a:prstDash val="solid"/>
              <a:headEnd type="none" w="med" len="med"/>
              <a:tailEnd type="triangle" w="med" len="med"/>
            </a:ln>
          </p:spPr>
        </p:sp>
      </p:grpSp>
      <p:sp>
        <p:nvSpPr>
          <p:cNvPr id="33814" name="Rectangle 22"/>
          <p:cNvSpPr/>
          <p:nvPr/>
        </p:nvSpPr>
        <p:spPr>
          <a:xfrm>
            <a:off x="457200" y="5481638"/>
            <a:ext cx="8615363" cy="1304925"/>
          </a:xfrm>
          <a:prstGeom prst="rect">
            <a:avLst/>
          </a:prstGeom>
          <a:noFill/>
          <a:ln w="9525">
            <a:noFill/>
          </a:ln>
        </p:spPr>
        <p:txBody>
          <a:bodyPr/>
          <a:lstStyle/>
          <a:p>
            <a:pPr marL="342900" indent="-342900">
              <a:spcBef>
                <a:spcPct val="25000"/>
              </a:spcBef>
              <a:buClr>
                <a:srgbClr val="B4B9BE"/>
              </a:buClr>
            </a:pPr>
            <a:r>
              <a:rPr lang="en-US" altLang="zh-CN" sz="2400" b="1">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FF0000"/>
                </a:solidFill>
                <a:latin typeface="Times New Roman" panose="02020603050405020304" pitchFamily="18" charset="0"/>
                <a:ea typeface="楷体_GB2312" panose="02010609030101010101" pitchFamily="49" charset="-122"/>
              </a:rPr>
              <a:t>位扩展</a:t>
            </a:r>
            <a:r>
              <a:rPr lang="zh-CN" altLang="en-US" sz="2400" b="1" dirty="0">
                <a:latin typeface="Times New Roman" panose="02020603050405020304" pitchFamily="18" charset="0"/>
                <a:ea typeface="楷体_GB2312" panose="02010609030101010101" pitchFamily="49" charset="-122"/>
              </a:rPr>
              <a:t>：因每个字的位数不够而扩展数据输出线的数目；</a:t>
            </a:r>
            <a:endParaRPr lang="zh-CN" altLang="en-US" sz="2400" b="1" dirty="0">
              <a:latin typeface="Times New Roman" panose="02020603050405020304" pitchFamily="18" charset="0"/>
              <a:ea typeface="楷体_GB2312" panose="02010609030101010101" pitchFamily="49" charset="-122"/>
            </a:endParaRPr>
          </a:p>
          <a:p>
            <a:pPr marL="342900" indent="-342900">
              <a:spcBef>
                <a:spcPct val="25000"/>
              </a:spcBef>
              <a:buClr>
                <a:srgbClr val="B4B9BE"/>
              </a:buClr>
            </a:pPr>
            <a:r>
              <a:rPr lang="zh-CN" altLang="en-US" sz="2400" b="1" dirty="0">
                <a:solidFill>
                  <a:srgbClr val="008000"/>
                </a:solidFill>
                <a:latin typeface="Times New Roman" panose="02020603050405020304" pitchFamily="18" charset="0"/>
                <a:ea typeface="楷体_GB2312" panose="02010609030101010101" pitchFamily="49" charset="-122"/>
              </a:rPr>
              <a:t>  </a:t>
            </a:r>
            <a:r>
              <a:rPr lang="zh-CN" altLang="en-US" sz="2400" b="1" dirty="0">
                <a:solidFill>
                  <a:srgbClr val="FF0000"/>
                </a:solidFill>
                <a:latin typeface="Times New Roman" panose="02020603050405020304" pitchFamily="18" charset="0"/>
                <a:ea typeface="楷体_GB2312" panose="02010609030101010101" pitchFamily="49" charset="-122"/>
              </a:rPr>
              <a:t>字扩展</a:t>
            </a:r>
            <a:r>
              <a:rPr lang="zh-CN" altLang="en-US" sz="2400" b="1" dirty="0">
                <a:solidFill>
                  <a:srgbClr val="008000"/>
                </a:solidFill>
                <a:latin typeface="Times New Roman" panose="02020603050405020304" pitchFamily="18" charset="0"/>
                <a:ea typeface="楷体_GB2312" panose="02010609030101010101" pitchFamily="49" charset="-122"/>
              </a:rPr>
              <a:t>：</a:t>
            </a:r>
            <a:r>
              <a:rPr lang="zh-CN" altLang="en-US" sz="2400" b="1" dirty="0">
                <a:latin typeface="Times New Roman" panose="02020603050405020304" pitchFamily="18" charset="0"/>
                <a:ea typeface="楷体_GB2312" panose="02010609030101010101" pitchFamily="49" charset="-122"/>
              </a:rPr>
              <a:t>因总的字数不够而扩展地址输入线的数目，所以也称</a:t>
            </a:r>
            <a:r>
              <a:rPr lang="en-US" altLang="zh-CN" sz="2400" b="1">
                <a:latin typeface="Times New Roman" panose="02020603050405020304" pitchFamily="18" charset="0"/>
                <a:ea typeface="楷体_GB2312" panose="02010609030101010101" pitchFamily="49" charset="-122"/>
              </a:rPr>
              <a:t>		</a:t>
            </a:r>
            <a:r>
              <a:rPr lang="zh-CN" altLang="en-US" sz="2400" b="1" dirty="0">
                <a:latin typeface="Times New Roman" panose="02020603050405020304" pitchFamily="18" charset="0"/>
                <a:ea typeface="楷体_GB2312" panose="02010609030101010101" pitchFamily="49" charset="-122"/>
              </a:rPr>
              <a:t>为地址扩展；</a:t>
            </a:r>
            <a:endParaRPr lang="zh-CN" altLang="en-US" sz="2400" b="1" dirty="0">
              <a:latin typeface="Times New Roman" panose="02020603050405020304" pitchFamily="18" charset="0"/>
              <a:ea typeface="楷体_GB2312" panose="02010609030101010101" pitchFamily="49" charset="-122"/>
            </a:endParaRPr>
          </a:p>
        </p:txBody>
      </p:sp>
      <p:sp>
        <p:nvSpPr>
          <p:cNvPr id="20" name="Text Box 18"/>
          <p:cNvSpPr txBox="1"/>
          <p:nvPr/>
        </p:nvSpPr>
        <p:spPr>
          <a:xfrm>
            <a:off x="4778375" y="1143000"/>
            <a:ext cx="3375025" cy="830263"/>
          </a:xfrm>
          <a:prstGeom prst="rect">
            <a:avLst/>
          </a:prstGeom>
          <a:noFill/>
          <a:ln w="9525">
            <a:noFill/>
          </a:ln>
        </p:spPr>
        <p:txBody>
          <a:bodyPr>
            <a:spAutoFit/>
          </a:bodyPr>
          <a:lstStyle/>
          <a:p>
            <a:pPr indent="262255"/>
            <a:r>
              <a:rPr lang="zh-CN" altLang="en-US" sz="2400" b="1" dirty="0">
                <a:solidFill>
                  <a:srgbClr val="008000"/>
                </a:solidFill>
                <a:latin typeface="Times New Roman" panose="02020603050405020304" pitchFamily="18" charset="0"/>
                <a:ea typeface="楷体_GB2312" panose="02010609030101010101" pitchFamily="49" charset="-122"/>
              </a:rPr>
              <a:t>并行存储器、多端口存储器、相联存储器等</a:t>
            </a:r>
            <a:endParaRPr lang="zh-CN" altLang="en-US" sz="2400" b="1" dirty="0">
              <a:solidFill>
                <a:srgbClr val="008000"/>
              </a:solidFill>
              <a:latin typeface="Times New Roman" panose="02020603050405020304" pitchFamily="18" charset="0"/>
              <a:ea typeface="楷体_GB2312" panose="02010609030101010101" pitchFamily="49" charset="-122"/>
            </a:endParaRPr>
          </a:p>
        </p:txBody>
      </p:sp>
      <p:sp>
        <p:nvSpPr>
          <p:cNvPr id="21" name="Line 19"/>
          <p:cNvSpPr/>
          <p:nvPr/>
        </p:nvSpPr>
        <p:spPr>
          <a:xfrm flipH="1">
            <a:off x="6124575" y="1985963"/>
            <a:ext cx="123825" cy="485775"/>
          </a:xfrm>
          <a:prstGeom prst="line">
            <a:avLst/>
          </a:prstGeom>
          <a:ln w="38100" cap="flat" cmpd="sng">
            <a:solidFill>
              <a:srgbClr val="008000"/>
            </a:solidFill>
            <a:prstDash val="solid"/>
            <a:headEnd type="none" w="med" len="med"/>
            <a:tailEnd type="triangle" w="med" len="med"/>
          </a:ln>
        </p:spPr>
      </p:sp>
      <p:sp>
        <p:nvSpPr>
          <p:cNvPr id="22" name="日期占位符 3"/>
          <p:cNvSpPr txBox="1">
            <a:spLocks noGrp="1"/>
          </p:cNvSpPr>
          <p:nvPr>
            <p:ph type="dt" sz="half" idx="12"/>
          </p:nvPr>
        </p:nvSpPr>
        <p:spPr bwMode="auto"/>
        <p:txBody>
          <a:bodyPr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23" name="灯片编号占位符 4"/>
          <p:cNvSpPr txBox="1">
            <a:spLocks noGrp="1"/>
          </p:cNvSpPr>
          <p:nvPr>
            <p:ph type="sldNum" sz="quarter" idx="13"/>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24" name="页脚占位符 5"/>
          <p:cNvSpPr txBox="1">
            <a:spLocks noGrp="1"/>
          </p:cNvSpPr>
          <p:nvPr>
            <p:ph type="ftr" sz="quarter" idx="14"/>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797"/>
                                        </p:tgtEl>
                                        <p:attrNameLst>
                                          <p:attrName>style.visibility</p:attrName>
                                        </p:attrNameLst>
                                      </p:cBhvr>
                                      <p:to>
                                        <p:strVal val="visible"/>
                                      </p:to>
                                    </p:set>
                                    <p:animEffect transition="in" filter="dissolve">
                                      <p:cBhvr>
                                        <p:cTn id="7" dur="500"/>
                                        <p:tgtEl>
                                          <p:spTgt spid="3379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802"/>
                                        </p:tgtEl>
                                        <p:attrNameLst>
                                          <p:attrName>style.visibility</p:attrName>
                                        </p:attrNameLst>
                                      </p:cBhvr>
                                      <p:to>
                                        <p:strVal val="visible"/>
                                      </p:to>
                                    </p:set>
                                    <p:animEffect transition="in" filter="dissolve">
                                      <p:cBhvr>
                                        <p:cTn id="17" dur="500"/>
                                        <p:tgtEl>
                                          <p:spTgt spid="3380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3800"/>
                                        </p:tgtEl>
                                        <p:attrNameLst>
                                          <p:attrName>style.visibility</p:attrName>
                                        </p:attrNameLst>
                                      </p:cBhvr>
                                      <p:to>
                                        <p:strVal val="visible"/>
                                      </p:to>
                                    </p:set>
                                    <p:animEffect transition="in" filter="dissolve">
                                      <p:cBhvr>
                                        <p:cTn id="22" dur="500"/>
                                        <p:tgtEl>
                                          <p:spTgt spid="3380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3803"/>
                                        </p:tgtEl>
                                        <p:attrNameLst>
                                          <p:attrName>style.visibility</p:attrName>
                                        </p:attrNameLst>
                                      </p:cBhvr>
                                      <p:to>
                                        <p:strVal val="visible"/>
                                      </p:to>
                                    </p:set>
                                    <p:animEffect transition="in" filter="dissolve">
                                      <p:cBhvr>
                                        <p:cTn id="27" dur="500"/>
                                        <p:tgtEl>
                                          <p:spTgt spid="3380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3801"/>
                                        </p:tgtEl>
                                        <p:attrNameLst>
                                          <p:attrName>style.visibility</p:attrName>
                                        </p:attrNameLst>
                                      </p:cBhvr>
                                      <p:to>
                                        <p:strVal val="visible"/>
                                      </p:to>
                                    </p:set>
                                    <p:animEffect transition="in" filter="dissolve">
                                      <p:cBhvr>
                                        <p:cTn id="32" dur="500"/>
                                        <p:tgtEl>
                                          <p:spTgt spid="33801"/>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slide(fromBottom)">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3814">
                                            <p:txEl>
                                              <p:pRg st="0" end="0"/>
                                            </p:txEl>
                                          </p:spTgt>
                                        </p:tgtEl>
                                        <p:attrNameLst>
                                          <p:attrName>style.visibility</p:attrName>
                                        </p:attrNameLst>
                                      </p:cBhvr>
                                      <p:to>
                                        <p:strVal val="visible"/>
                                      </p:to>
                                    </p:set>
                                    <p:animEffect transition="in" filter="dissolve">
                                      <p:cBhvr>
                                        <p:cTn id="42" dur="500"/>
                                        <p:tgtEl>
                                          <p:spTgt spid="33814">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slide(fromBottom)">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3814">
                                            <p:txEl>
                                              <p:pRg st="1" end="1"/>
                                            </p:txEl>
                                          </p:spTgt>
                                        </p:tgtEl>
                                        <p:attrNameLst>
                                          <p:attrName>style.visibility</p:attrName>
                                        </p:attrNameLst>
                                      </p:cBhvr>
                                      <p:to>
                                        <p:strVal val="visible"/>
                                      </p:to>
                                    </p:set>
                                    <p:animEffect transition="in" filter="dissolve">
                                      <p:cBhvr>
                                        <p:cTn id="52" dur="500"/>
                                        <p:tgtEl>
                                          <p:spTgt spid="33814">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p:bldP spid="33800" grpId="0"/>
      <p:bldP spid="33801" grpId="0"/>
      <p:bldP spid="33814" grpId="0" build="p"/>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p:cNvSpPr>
          <p:nvPr>
            <p:ph type="title"/>
          </p:nvPr>
        </p:nvSpPr>
        <p:spPr>
          <a:xfrm>
            <a:off x="457200" y="0"/>
            <a:ext cx="7772400" cy="749300"/>
          </a:xfrm>
        </p:spPr>
        <p:txBody>
          <a:bodyPr vert="horz" wrap="square" lIns="91440" tIns="45720" rIns="91440" bIns="45720" anchor="ctr"/>
          <a:lstStyle/>
          <a:p>
            <a:pPr eaLnBrk="1" hangingPunct="1"/>
            <a:r>
              <a:rPr lang="zh-CN" altLang="en-US" sz="3200" dirty="0">
                <a:latin typeface="Comic Sans MS" panose="030F0702030302020204" pitchFamily="66" charset="0"/>
                <a:ea typeface="隶书" panose="02010509060101010101" pitchFamily="49" charset="-122"/>
              </a:rPr>
              <a:t>存储芯片的位扩展</a:t>
            </a:r>
            <a:endParaRPr lang="zh-CN" altLang="en-US" sz="3200" dirty="0">
              <a:latin typeface="Comic Sans MS" panose="030F0702030302020204" pitchFamily="66" charset="0"/>
              <a:ea typeface="隶书" panose="02010509060101010101" pitchFamily="49" charset="-122"/>
            </a:endParaRPr>
          </a:p>
        </p:txBody>
      </p:sp>
      <p:grpSp>
        <p:nvGrpSpPr>
          <p:cNvPr id="2" name="Group 62"/>
          <p:cNvGrpSpPr/>
          <p:nvPr/>
        </p:nvGrpSpPr>
        <p:grpSpPr>
          <a:xfrm>
            <a:off x="1531938" y="1966913"/>
            <a:ext cx="3409950" cy="1955800"/>
            <a:chOff x="965" y="1660"/>
            <a:chExt cx="2148" cy="1232"/>
          </a:xfrm>
        </p:grpSpPr>
        <p:sp>
          <p:nvSpPr>
            <p:cNvPr id="39995" name="Text Box 6"/>
            <p:cNvSpPr txBox="1"/>
            <p:nvPr/>
          </p:nvSpPr>
          <p:spPr>
            <a:xfrm>
              <a:off x="2383" y="1660"/>
              <a:ext cx="730" cy="534"/>
            </a:xfrm>
            <a:prstGeom prst="rect">
              <a:avLst/>
            </a:prstGeom>
            <a:solidFill>
              <a:schemeClr val="bg1"/>
            </a:solidFill>
            <a:ln w="28575" cap="flat" cmpd="sng">
              <a:solidFill>
                <a:schemeClr val="tx1"/>
              </a:solidFill>
              <a:prstDash val="solid"/>
              <a:miter/>
              <a:headEnd type="none" w="med" len="med"/>
              <a:tailEnd type="none" w="med" len="med"/>
            </a:ln>
          </p:spPr>
          <p:txBody>
            <a:bodyPr lIns="0" tIns="0" rIns="0" bIns="0"/>
            <a:lstStyle/>
            <a:p>
              <a:pPr algn="r" eaLnBrk="0" hangingPunct="0">
                <a:lnSpc>
                  <a:spcPct val="96000"/>
                </a:lnSpc>
              </a:pPr>
              <a:r>
                <a:rPr lang="en-US" altLang="zh-CN" sz="1600" b="1">
                  <a:latin typeface="楷体_GB2312" panose="02010609030101010101" pitchFamily="49" charset="-122"/>
                  <a:ea typeface="楷体_GB2312" panose="02010609030101010101" pitchFamily="49" charset="-122"/>
                </a:rPr>
                <a:t>⑧</a:t>
              </a:r>
              <a:endParaRPr lang="en-US" altLang="zh-CN" sz="1600" b="1">
                <a:latin typeface="Times New Roman" panose="02020603050405020304" pitchFamily="18" charset="0"/>
                <a:ea typeface="楷体_GB2312" panose="02010609030101010101" pitchFamily="49" charset="-122"/>
              </a:endParaRPr>
            </a:p>
            <a:p>
              <a:pPr algn="ctr" eaLnBrk="0" hangingPunct="0">
                <a:lnSpc>
                  <a:spcPct val="96000"/>
                </a:lnSpc>
              </a:pPr>
              <a:r>
                <a:rPr lang="en-US" altLang="zh-CN" sz="1600" b="1">
                  <a:latin typeface="Times New Roman" panose="02020603050405020304" pitchFamily="18" charset="0"/>
                  <a:ea typeface="楷体_GB2312" panose="02010609030101010101" pitchFamily="49" charset="-122"/>
                </a:rPr>
                <a:t>64K*1</a:t>
              </a:r>
              <a:endParaRPr lang="en-US" altLang="zh-CN" sz="1600" b="1">
                <a:latin typeface="Times New Roman" panose="02020603050405020304" pitchFamily="18" charset="0"/>
                <a:ea typeface="楷体_GB2312" panose="02010609030101010101" pitchFamily="49" charset="-122"/>
              </a:endParaRPr>
            </a:p>
            <a:p>
              <a:pPr algn="r" eaLnBrk="0" hangingPunct="0">
                <a:lnSpc>
                  <a:spcPct val="96000"/>
                </a:lnSpc>
              </a:pPr>
              <a:r>
                <a:rPr lang="en-US" altLang="zh-CN" sz="1600" b="1">
                  <a:latin typeface="Times New Roman" panose="02020603050405020304" pitchFamily="18" charset="0"/>
                  <a:ea typeface="楷体_GB2312" panose="02010609030101010101" pitchFamily="49" charset="-122"/>
                </a:rPr>
                <a:t>I/O</a:t>
              </a:r>
              <a:endParaRPr lang="en-US" altLang="zh-CN" sz="1600" b="1">
                <a:latin typeface="Times New Roman" panose="02020603050405020304" pitchFamily="18" charset="0"/>
                <a:ea typeface="楷体_GB2312" panose="02010609030101010101" pitchFamily="49" charset="-122"/>
              </a:endParaRPr>
            </a:p>
          </p:txBody>
        </p:sp>
        <p:sp>
          <p:nvSpPr>
            <p:cNvPr id="39996" name="Text Box 7"/>
            <p:cNvSpPr txBox="1"/>
            <p:nvPr/>
          </p:nvSpPr>
          <p:spPr>
            <a:xfrm>
              <a:off x="2174" y="1758"/>
              <a:ext cx="729" cy="534"/>
            </a:xfrm>
            <a:prstGeom prst="rect">
              <a:avLst/>
            </a:prstGeom>
            <a:solidFill>
              <a:schemeClr val="bg1"/>
            </a:solidFill>
            <a:ln w="28575" cap="flat" cmpd="sng">
              <a:solidFill>
                <a:schemeClr val="tx1"/>
              </a:solidFill>
              <a:prstDash val="solid"/>
              <a:miter/>
              <a:headEnd type="none" w="med" len="med"/>
              <a:tailEnd type="none" w="med" len="med"/>
            </a:ln>
          </p:spPr>
          <p:txBody>
            <a:bodyPr lIns="0" tIns="0" rIns="0" bIns="0"/>
            <a:lstStyle/>
            <a:p>
              <a:pPr algn="r" eaLnBrk="0" hangingPunct="0">
                <a:lnSpc>
                  <a:spcPct val="96000"/>
                </a:lnSpc>
              </a:pPr>
              <a:r>
                <a:rPr lang="en-US" altLang="zh-CN" sz="1600" b="1">
                  <a:latin typeface="楷体_GB2312" panose="02010609030101010101" pitchFamily="49" charset="-122"/>
                  <a:ea typeface="楷体_GB2312" panose="02010609030101010101" pitchFamily="49" charset="-122"/>
                </a:rPr>
                <a:t>⑦</a:t>
              </a:r>
              <a:endParaRPr lang="en-US" altLang="zh-CN" sz="1600" b="1">
                <a:latin typeface="Times New Roman" panose="02020603050405020304" pitchFamily="18" charset="0"/>
                <a:ea typeface="楷体_GB2312" panose="02010609030101010101" pitchFamily="49" charset="-122"/>
              </a:endParaRPr>
            </a:p>
            <a:p>
              <a:pPr algn="ctr" eaLnBrk="0" hangingPunct="0">
                <a:lnSpc>
                  <a:spcPct val="96000"/>
                </a:lnSpc>
              </a:pPr>
              <a:r>
                <a:rPr lang="en-US" altLang="zh-CN" sz="1600" b="1">
                  <a:latin typeface="Times New Roman" panose="02020603050405020304" pitchFamily="18" charset="0"/>
                  <a:ea typeface="楷体_GB2312" panose="02010609030101010101" pitchFamily="49" charset="-122"/>
                </a:rPr>
                <a:t>64K*1</a:t>
              </a:r>
              <a:endParaRPr lang="en-US" altLang="zh-CN" sz="1600" b="1">
                <a:latin typeface="Times New Roman" panose="02020603050405020304" pitchFamily="18" charset="0"/>
                <a:ea typeface="楷体_GB2312" panose="02010609030101010101" pitchFamily="49" charset="-122"/>
              </a:endParaRPr>
            </a:p>
            <a:p>
              <a:pPr algn="r" eaLnBrk="0" hangingPunct="0">
                <a:lnSpc>
                  <a:spcPct val="96000"/>
                </a:lnSpc>
              </a:pPr>
              <a:r>
                <a:rPr lang="en-US" altLang="zh-CN" sz="1600" b="1">
                  <a:latin typeface="Times New Roman" panose="02020603050405020304" pitchFamily="18" charset="0"/>
                  <a:ea typeface="楷体_GB2312" panose="02010609030101010101" pitchFamily="49" charset="-122"/>
                </a:rPr>
                <a:t>I/O</a:t>
              </a:r>
              <a:endParaRPr lang="en-US" altLang="zh-CN" sz="1600" b="1">
                <a:latin typeface="Times New Roman" panose="02020603050405020304" pitchFamily="18" charset="0"/>
                <a:ea typeface="楷体_GB2312" panose="02010609030101010101" pitchFamily="49" charset="-122"/>
              </a:endParaRPr>
            </a:p>
          </p:txBody>
        </p:sp>
        <p:sp>
          <p:nvSpPr>
            <p:cNvPr id="39997" name="Text Box 8"/>
            <p:cNvSpPr txBox="1"/>
            <p:nvPr/>
          </p:nvSpPr>
          <p:spPr>
            <a:xfrm>
              <a:off x="1967" y="1867"/>
              <a:ext cx="730" cy="534"/>
            </a:xfrm>
            <a:prstGeom prst="rect">
              <a:avLst/>
            </a:prstGeom>
            <a:solidFill>
              <a:schemeClr val="bg1"/>
            </a:solidFill>
            <a:ln w="28575" cap="flat" cmpd="sng">
              <a:solidFill>
                <a:schemeClr val="tx1"/>
              </a:solidFill>
              <a:prstDash val="solid"/>
              <a:miter/>
              <a:headEnd type="none" w="med" len="med"/>
              <a:tailEnd type="none" w="med" len="med"/>
            </a:ln>
          </p:spPr>
          <p:txBody>
            <a:bodyPr lIns="0" tIns="0" rIns="0" bIns="0"/>
            <a:lstStyle/>
            <a:p>
              <a:pPr algn="r" eaLnBrk="0" hangingPunct="0">
                <a:lnSpc>
                  <a:spcPct val="96000"/>
                </a:lnSpc>
              </a:pPr>
              <a:r>
                <a:rPr lang="en-US" altLang="zh-CN" sz="1600" b="1">
                  <a:latin typeface="楷体_GB2312" panose="02010609030101010101" pitchFamily="49" charset="-122"/>
                  <a:ea typeface="楷体_GB2312" panose="02010609030101010101" pitchFamily="49" charset="-122"/>
                </a:rPr>
                <a:t>⑥</a:t>
              </a:r>
              <a:endParaRPr lang="en-US" altLang="zh-CN" sz="1600" b="1">
                <a:latin typeface="Times New Roman" panose="02020603050405020304" pitchFamily="18" charset="0"/>
                <a:ea typeface="楷体_GB2312" panose="02010609030101010101" pitchFamily="49" charset="-122"/>
              </a:endParaRPr>
            </a:p>
            <a:p>
              <a:pPr algn="ctr" eaLnBrk="0" hangingPunct="0">
                <a:lnSpc>
                  <a:spcPct val="96000"/>
                </a:lnSpc>
              </a:pPr>
              <a:r>
                <a:rPr lang="en-US" altLang="zh-CN" sz="1600" b="1">
                  <a:latin typeface="Times New Roman" panose="02020603050405020304" pitchFamily="18" charset="0"/>
                  <a:ea typeface="楷体_GB2312" panose="02010609030101010101" pitchFamily="49" charset="-122"/>
                </a:rPr>
                <a:t>64K*1</a:t>
              </a:r>
              <a:endParaRPr lang="en-US" altLang="zh-CN" sz="1600" b="1">
                <a:latin typeface="Times New Roman" panose="02020603050405020304" pitchFamily="18" charset="0"/>
                <a:ea typeface="楷体_GB2312" panose="02010609030101010101" pitchFamily="49" charset="-122"/>
              </a:endParaRPr>
            </a:p>
            <a:p>
              <a:pPr algn="r" eaLnBrk="0" hangingPunct="0">
                <a:lnSpc>
                  <a:spcPct val="96000"/>
                </a:lnSpc>
              </a:pPr>
              <a:r>
                <a:rPr lang="en-US" altLang="zh-CN" sz="1600" b="1">
                  <a:latin typeface="Times New Roman" panose="02020603050405020304" pitchFamily="18" charset="0"/>
                  <a:ea typeface="楷体_GB2312" panose="02010609030101010101" pitchFamily="49" charset="-122"/>
                </a:rPr>
                <a:t>I/O</a:t>
              </a:r>
              <a:endParaRPr lang="en-US" altLang="zh-CN" sz="1600" b="1">
                <a:latin typeface="Times New Roman" panose="02020603050405020304" pitchFamily="18" charset="0"/>
                <a:ea typeface="楷体_GB2312" panose="02010609030101010101" pitchFamily="49" charset="-122"/>
              </a:endParaRPr>
            </a:p>
          </p:txBody>
        </p:sp>
        <p:sp>
          <p:nvSpPr>
            <p:cNvPr id="39998" name="Text Box 9"/>
            <p:cNvSpPr txBox="1"/>
            <p:nvPr/>
          </p:nvSpPr>
          <p:spPr>
            <a:xfrm>
              <a:off x="1760" y="1954"/>
              <a:ext cx="729" cy="534"/>
            </a:xfrm>
            <a:prstGeom prst="rect">
              <a:avLst/>
            </a:prstGeom>
            <a:solidFill>
              <a:schemeClr val="bg1"/>
            </a:solidFill>
            <a:ln w="28575" cap="flat" cmpd="sng">
              <a:solidFill>
                <a:schemeClr val="tx1"/>
              </a:solidFill>
              <a:prstDash val="solid"/>
              <a:miter/>
              <a:headEnd type="none" w="med" len="med"/>
              <a:tailEnd type="none" w="med" len="med"/>
            </a:ln>
          </p:spPr>
          <p:txBody>
            <a:bodyPr lIns="0" tIns="0" rIns="0" bIns="0"/>
            <a:lstStyle/>
            <a:p>
              <a:pPr algn="r" eaLnBrk="0" hangingPunct="0">
                <a:lnSpc>
                  <a:spcPct val="96000"/>
                </a:lnSpc>
              </a:pPr>
              <a:r>
                <a:rPr lang="en-US" altLang="zh-CN" sz="1600" b="1">
                  <a:latin typeface="楷体_GB2312" panose="02010609030101010101" pitchFamily="49" charset="-122"/>
                  <a:ea typeface="楷体_GB2312" panose="02010609030101010101" pitchFamily="49" charset="-122"/>
                </a:rPr>
                <a:t>⑤</a:t>
              </a:r>
              <a:endParaRPr lang="en-US" altLang="zh-CN" sz="1600" b="1">
                <a:latin typeface="Times New Roman" panose="02020603050405020304" pitchFamily="18" charset="0"/>
                <a:ea typeface="楷体_GB2312" panose="02010609030101010101" pitchFamily="49" charset="-122"/>
              </a:endParaRPr>
            </a:p>
            <a:p>
              <a:pPr algn="ctr" eaLnBrk="0" hangingPunct="0">
                <a:lnSpc>
                  <a:spcPct val="96000"/>
                </a:lnSpc>
              </a:pPr>
              <a:r>
                <a:rPr lang="en-US" altLang="zh-CN" sz="1600" b="1">
                  <a:latin typeface="Times New Roman" panose="02020603050405020304" pitchFamily="18" charset="0"/>
                  <a:ea typeface="楷体_GB2312" panose="02010609030101010101" pitchFamily="49" charset="-122"/>
                </a:rPr>
                <a:t>64K*1</a:t>
              </a:r>
              <a:endParaRPr lang="en-US" altLang="zh-CN" sz="1600" b="1">
                <a:latin typeface="Times New Roman" panose="02020603050405020304" pitchFamily="18" charset="0"/>
                <a:ea typeface="楷体_GB2312" panose="02010609030101010101" pitchFamily="49" charset="-122"/>
              </a:endParaRPr>
            </a:p>
            <a:p>
              <a:pPr algn="r" eaLnBrk="0" hangingPunct="0">
                <a:lnSpc>
                  <a:spcPct val="96000"/>
                </a:lnSpc>
              </a:pPr>
              <a:r>
                <a:rPr lang="en-US" altLang="zh-CN" sz="1600" b="1">
                  <a:latin typeface="Times New Roman" panose="02020603050405020304" pitchFamily="18" charset="0"/>
                  <a:ea typeface="楷体_GB2312" panose="02010609030101010101" pitchFamily="49" charset="-122"/>
                </a:rPr>
                <a:t>I/O</a:t>
              </a:r>
              <a:endParaRPr lang="en-US" altLang="zh-CN" sz="1600" b="1">
                <a:latin typeface="Times New Roman" panose="02020603050405020304" pitchFamily="18" charset="0"/>
                <a:ea typeface="楷体_GB2312" panose="02010609030101010101" pitchFamily="49" charset="-122"/>
              </a:endParaRPr>
            </a:p>
          </p:txBody>
        </p:sp>
        <p:sp>
          <p:nvSpPr>
            <p:cNvPr id="39999" name="Text Box 10"/>
            <p:cNvSpPr txBox="1"/>
            <p:nvPr/>
          </p:nvSpPr>
          <p:spPr>
            <a:xfrm>
              <a:off x="1588" y="2063"/>
              <a:ext cx="730" cy="535"/>
            </a:xfrm>
            <a:prstGeom prst="rect">
              <a:avLst/>
            </a:prstGeom>
            <a:solidFill>
              <a:schemeClr val="bg1"/>
            </a:solidFill>
            <a:ln w="28575" cap="flat" cmpd="sng">
              <a:solidFill>
                <a:schemeClr val="tx1"/>
              </a:solidFill>
              <a:prstDash val="solid"/>
              <a:miter/>
              <a:headEnd type="none" w="med" len="med"/>
              <a:tailEnd type="none" w="med" len="med"/>
            </a:ln>
          </p:spPr>
          <p:txBody>
            <a:bodyPr lIns="0" tIns="0" rIns="0" bIns="0"/>
            <a:lstStyle/>
            <a:p>
              <a:pPr algn="r" eaLnBrk="0" hangingPunct="0">
                <a:lnSpc>
                  <a:spcPct val="96000"/>
                </a:lnSpc>
              </a:pPr>
              <a:r>
                <a:rPr lang="en-US" altLang="zh-CN" sz="1600" b="1">
                  <a:latin typeface="楷体_GB2312" panose="02010609030101010101" pitchFamily="49" charset="-122"/>
                  <a:ea typeface="楷体_GB2312" panose="02010609030101010101" pitchFamily="49" charset="-122"/>
                </a:rPr>
                <a:t>④</a:t>
              </a:r>
              <a:endParaRPr lang="en-US" altLang="zh-CN" sz="1600" b="1">
                <a:latin typeface="Times New Roman" panose="02020603050405020304" pitchFamily="18" charset="0"/>
                <a:ea typeface="楷体_GB2312" panose="02010609030101010101" pitchFamily="49" charset="-122"/>
              </a:endParaRPr>
            </a:p>
            <a:p>
              <a:pPr algn="ctr" eaLnBrk="0" hangingPunct="0">
                <a:lnSpc>
                  <a:spcPct val="96000"/>
                </a:lnSpc>
              </a:pPr>
              <a:r>
                <a:rPr lang="en-US" altLang="zh-CN" sz="1600" b="1">
                  <a:latin typeface="Times New Roman" panose="02020603050405020304" pitchFamily="18" charset="0"/>
                  <a:ea typeface="楷体_GB2312" panose="02010609030101010101" pitchFamily="49" charset="-122"/>
                </a:rPr>
                <a:t>64K*1</a:t>
              </a:r>
              <a:endParaRPr lang="en-US" altLang="zh-CN" sz="1600" b="1">
                <a:latin typeface="Times New Roman" panose="02020603050405020304" pitchFamily="18" charset="0"/>
                <a:ea typeface="楷体_GB2312" panose="02010609030101010101" pitchFamily="49" charset="-122"/>
              </a:endParaRPr>
            </a:p>
            <a:p>
              <a:pPr algn="r" eaLnBrk="0" hangingPunct="0">
                <a:lnSpc>
                  <a:spcPct val="96000"/>
                </a:lnSpc>
              </a:pPr>
              <a:r>
                <a:rPr lang="en-US" altLang="zh-CN" sz="1600" b="1">
                  <a:latin typeface="Times New Roman" panose="02020603050405020304" pitchFamily="18" charset="0"/>
                  <a:ea typeface="楷体_GB2312" panose="02010609030101010101" pitchFamily="49" charset="-122"/>
                </a:rPr>
                <a:t>I/O</a:t>
              </a:r>
              <a:endParaRPr lang="en-US" altLang="zh-CN" sz="1600" b="1">
                <a:latin typeface="Times New Roman" panose="02020603050405020304" pitchFamily="18" charset="0"/>
                <a:ea typeface="楷体_GB2312" panose="02010609030101010101" pitchFamily="49" charset="-122"/>
              </a:endParaRPr>
            </a:p>
          </p:txBody>
        </p:sp>
        <p:sp>
          <p:nvSpPr>
            <p:cNvPr id="40000" name="Text Box 11"/>
            <p:cNvSpPr txBox="1"/>
            <p:nvPr/>
          </p:nvSpPr>
          <p:spPr>
            <a:xfrm>
              <a:off x="1379" y="2161"/>
              <a:ext cx="729" cy="535"/>
            </a:xfrm>
            <a:prstGeom prst="rect">
              <a:avLst/>
            </a:prstGeom>
            <a:solidFill>
              <a:schemeClr val="bg1"/>
            </a:solidFill>
            <a:ln w="28575" cap="flat" cmpd="sng">
              <a:solidFill>
                <a:schemeClr val="tx1"/>
              </a:solidFill>
              <a:prstDash val="solid"/>
              <a:miter/>
              <a:headEnd type="none" w="med" len="med"/>
              <a:tailEnd type="none" w="med" len="med"/>
            </a:ln>
          </p:spPr>
          <p:txBody>
            <a:bodyPr lIns="0" tIns="0" rIns="0" bIns="0"/>
            <a:lstStyle/>
            <a:p>
              <a:pPr algn="r" eaLnBrk="0" hangingPunct="0">
                <a:lnSpc>
                  <a:spcPct val="96000"/>
                </a:lnSpc>
              </a:pPr>
              <a:r>
                <a:rPr lang="en-US" altLang="zh-CN" sz="1600" b="1">
                  <a:latin typeface="楷体_GB2312" panose="02010609030101010101" pitchFamily="49" charset="-122"/>
                  <a:ea typeface="楷体_GB2312" panose="02010609030101010101" pitchFamily="49" charset="-122"/>
                </a:rPr>
                <a:t>③</a:t>
              </a:r>
              <a:endParaRPr lang="en-US" altLang="zh-CN" sz="1600" b="1">
                <a:latin typeface="Times New Roman" panose="02020603050405020304" pitchFamily="18" charset="0"/>
                <a:ea typeface="楷体_GB2312" panose="02010609030101010101" pitchFamily="49" charset="-122"/>
              </a:endParaRPr>
            </a:p>
            <a:p>
              <a:pPr algn="ctr" eaLnBrk="0" hangingPunct="0">
                <a:lnSpc>
                  <a:spcPct val="96000"/>
                </a:lnSpc>
              </a:pPr>
              <a:r>
                <a:rPr lang="en-US" altLang="zh-CN" sz="1600" b="1">
                  <a:latin typeface="Times New Roman" panose="02020603050405020304" pitchFamily="18" charset="0"/>
                  <a:ea typeface="楷体_GB2312" panose="02010609030101010101" pitchFamily="49" charset="-122"/>
                </a:rPr>
                <a:t>64K*1</a:t>
              </a:r>
              <a:endParaRPr lang="en-US" altLang="zh-CN" sz="1600" b="1">
                <a:latin typeface="Times New Roman" panose="02020603050405020304" pitchFamily="18" charset="0"/>
                <a:ea typeface="楷体_GB2312" panose="02010609030101010101" pitchFamily="49" charset="-122"/>
              </a:endParaRPr>
            </a:p>
            <a:p>
              <a:pPr algn="r" eaLnBrk="0" hangingPunct="0">
                <a:lnSpc>
                  <a:spcPct val="96000"/>
                </a:lnSpc>
              </a:pPr>
              <a:r>
                <a:rPr lang="en-US" altLang="zh-CN" sz="1600" b="1">
                  <a:latin typeface="Times New Roman" panose="02020603050405020304" pitchFamily="18" charset="0"/>
                  <a:ea typeface="楷体_GB2312" panose="02010609030101010101" pitchFamily="49" charset="-122"/>
                </a:rPr>
                <a:t>I/O</a:t>
              </a:r>
              <a:endParaRPr lang="en-US" altLang="zh-CN" sz="1600" b="1">
                <a:latin typeface="Times New Roman" panose="02020603050405020304" pitchFamily="18" charset="0"/>
                <a:ea typeface="楷体_GB2312" panose="02010609030101010101" pitchFamily="49" charset="-122"/>
              </a:endParaRPr>
            </a:p>
          </p:txBody>
        </p:sp>
        <p:sp>
          <p:nvSpPr>
            <p:cNvPr id="40001" name="Text Box 12"/>
            <p:cNvSpPr txBox="1"/>
            <p:nvPr/>
          </p:nvSpPr>
          <p:spPr>
            <a:xfrm>
              <a:off x="1173" y="2270"/>
              <a:ext cx="729" cy="535"/>
            </a:xfrm>
            <a:prstGeom prst="rect">
              <a:avLst/>
            </a:prstGeom>
            <a:solidFill>
              <a:schemeClr val="bg1"/>
            </a:solidFill>
            <a:ln w="28575" cap="flat" cmpd="sng">
              <a:solidFill>
                <a:schemeClr val="tx1"/>
              </a:solidFill>
              <a:prstDash val="solid"/>
              <a:miter/>
              <a:headEnd type="none" w="med" len="med"/>
              <a:tailEnd type="none" w="med" len="med"/>
            </a:ln>
          </p:spPr>
          <p:txBody>
            <a:bodyPr lIns="0" tIns="0" rIns="0" bIns="0"/>
            <a:lstStyle/>
            <a:p>
              <a:pPr algn="r" eaLnBrk="0" hangingPunct="0">
                <a:lnSpc>
                  <a:spcPct val="96000"/>
                </a:lnSpc>
              </a:pPr>
              <a:r>
                <a:rPr lang="en-US" altLang="zh-CN" sz="1600" b="1">
                  <a:latin typeface="楷体_GB2312" panose="02010609030101010101" pitchFamily="49" charset="-122"/>
                  <a:ea typeface="楷体_GB2312" panose="02010609030101010101" pitchFamily="49" charset="-122"/>
                </a:rPr>
                <a:t>②</a:t>
              </a:r>
              <a:endParaRPr lang="en-US" altLang="zh-CN" sz="1600" b="1">
                <a:latin typeface="Times New Roman" panose="02020603050405020304" pitchFamily="18" charset="0"/>
                <a:ea typeface="楷体_GB2312" panose="02010609030101010101" pitchFamily="49" charset="-122"/>
              </a:endParaRPr>
            </a:p>
            <a:p>
              <a:pPr algn="ctr" eaLnBrk="0" hangingPunct="0">
                <a:lnSpc>
                  <a:spcPct val="96000"/>
                </a:lnSpc>
              </a:pPr>
              <a:r>
                <a:rPr lang="en-US" altLang="zh-CN" sz="1600" b="1">
                  <a:latin typeface="Times New Roman" panose="02020603050405020304" pitchFamily="18" charset="0"/>
                  <a:ea typeface="楷体_GB2312" panose="02010609030101010101" pitchFamily="49" charset="-122"/>
                </a:rPr>
                <a:t>64K*1</a:t>
              </a:r>
              <a:endParaRPr lang="en-US" altLang="zh-CN" sz="1600" b="1">
                <a:latin typeface="Times New Roman" panose="02020603050405020304" pitchFamily="18" charset="0"/>
                <a:ea typeface="楷体_GB2312" panose="02010609030101010101" pitchFamily="49" charset="-122"/>
              </a:endParaRPr>
            </a:p>
            <a:p>
              <a:pPr algn="r" eaLnBrk="0" hangingPunct="0">
                <a:lnSpc>
                  <a:spcPct val="96000"/>
                </a:lnSpc>
              </a:pPr>
              <a:r>
                <a:rPr lang="en-US" altLang="zh-CN" sz="1600" b="1">
                  <a:latin typeface="Times New Roman" panose="02020603050405020304" pitchFamily="18" charset="0"/>
                  <a:ea typeface="楷体_GB2312" panose="02010609030101010101" pitchFamily="49" charset="-122"/>
                </a:rPr>
                <a:t>I/O</a:t>
              </a:r>
              <a:endParaRPr lang="en-US" altLang="zh-CN" sz="1600" b="1">
                <a:latin typeface="Times New Roman" panose="02020603050405020304" pitchFamily="18" charset="0"/>
                <a:ea typeface="楷体_GB2312" panose="02010609030101010101" pitchFamily="49" charset="-122"/>
              </a:endParaRPr>
            </a:p>
          </p:txBody>
        </p:sp>
        <p:sp>
          <p:nvSpPr>
            <p:cNvPr id="40002" name="Text Box 13"/>
            <p:cNvSpPr txBox="1"/>
            <p:nvPr/>
          </p:nvSpPr>
          <p:spPr>
            <a:xfrm>
              <a:off x="965" y="2358"/>
              <a:ext cx="729" cy="534"/>
            </a:xfrm>
            <a:prstGeom prst="rect">
              <a:avLst/>
            </a:prstGeom>
            <a:solidFill>
              <a:schemeClr val="bg1"/>
            </a:solidFill>
            <a:ln w="28575" cap="flat" cmpd="sng">
              <a:solidFill>
                <a:schemeClr val="tx1"/>
              </a:solidFill>
              <a:prstDash val="solid"/>
              <a:miter/>
              <a:headEnd type="none" w="med" len="med"/>
              <a:tailEnd type="none" w="med" len="med"/>
            </a:ln>
          </p:spPr>
          <p:txBody>
            <a:bodyPr lIns="0" tIns="0" rIns="0" bIns="0"/>
            <a:lstStyle/>
            <a:p>
              <a:pPr algn="r" eaLnBrk="0" hangingPunct="0">
                <a:lnSpc>
                  <a:spcPct val="96000"/>
                </a:lnSpc>
              </a:pPr>
              <a:r>
                <a:rPr lang="en-US" altLang="zh-CN" sz="1600" b="1">
                  <a:latin typeface="楷体_GB2312" panose="02010609030101010101" pitchFamily="49" charset="-122"/>
                  <a:ea typeface="楷体_GB2312" panose="02010609030101010101" pitchFamily="49" charset="-122"/>
                </a:rPr>
                <a:t>①</a:t>
              </a:r>
              <a:endParaRPr lang="en-US" altLang="zh-CN" sz="1600" b="1">
                <a:latin typeface="Times New Roman" panose="02020603050405020304" pitchFamily="18" charset="0"/>
                <a:ea typeface="楷体_GB2312" panose="02010609030101010101" pitchFamily="49" charset="-122"/>
              </a:endParaRPr>
            </a:p>
            <a:p>
              <a:pPr algn="ctr" eaLnBrk="0" hangingPunct="0">
                <a:lnSpc>
                  <a:spcPct val="96000"/>
                </a:lnSpc>
              </a:pPr>
              <a:r>
                <a:rPr lang="en-US" altLang="zh-CN" sz="1600" b="1">
                  <a:latin typeface="Times New Roman" panose="02020603050405020304" pitchFamily="18" charset="0"/>
                  <a:ea typeface="楷体_GB2312" panose="02010609030101010101" pitchFamily="49" charset="-122"/>
                </a:rPr>
                <a:t>64K*1</a:t>
              </a:r>
              <a:endParaRPr lang="en-US" altLang="zh-CN" sz="1600" b="1">
                <a:latin typeface="Times New Roman" panose="02020603050405020304" pitchFamily="18" charset="0"/>
                <a:ea typeface="楷体_GB2312" panose="02010609030101010101" pitchFamily="49" charset="-122"/>
              </a:endParaRPr>
            </a:p>
            <a:p>
              <a:pPr algn="r" eaLnBrk="0" hangingPunct="0">
                <a:lnSpc>
                  <a:spcPct val="96000"/>
                </a:lnSpc>
              </a:pPr>
              <a:r>
                <a:rPr lang="en-US" altLang="zh-CN" sz="1600" b="1">
                  <a:latin typeface="Times New Roman" panose="02020603050405020304" pitchFamily="18" charset="0"/>
                  <a:ea typeface="楷体_GB2312" panose="02010609030101010101" pitchFamily="49" charset="-122"/>
                </a:rPr>
                <a:t>I/O</a:t>
              </a:r>
              <a:endParaRPr lang="en-US" altLang="zh-CN" sz="1600" b="1">
                <a:latin typeface="Times New Roman" panose="02020603050405020304" pitchFamily="18" charset="0"/>
                <a:ea typeface="楷体_GB2312" panose="02010609030101010101" pitchFamily="49" charset="-122"/>
              </a:endParaRPr>
            </a:p>
          </p:txBody>
        </p:sp>
      </p:grpSp>
      <p:grpSp>
        <p:nvGrpSpPr>
          <p:cNvPr id="3" name="Group 64"/>
          <p:cNvGrpSpPr/>
          <p:nvPr/>
        </p:nvGrpSpPr>
        <p:grpSpPr>
          <a:xfrm>
            <a:off x="-14287" y="2981325"/>
            <a:ext cx="1527175" cy="976313"/>
            <a:chOff x="-9" y="2299"/>
            <a:chExt cx="962" cy="615"/>
          </a:xfrm>
        </p:grpSpPr>
        <p:sp>
          <p:nvSpPr>
            <p:cNvPr id="39988" name="AutoShape 14"/>
            <p:cNvSpPr/>
            <p:nvPr/>
          </p:nvSpPr>
          <p:spPr>
            <a:xfrm>
              <a:off x="497" y="2332"/>
              <a:ext cx="446" cy="208"/>
            </a:xfrm>
            <a:prstGeom prst="rightArrow">
              <a:avLst>
                <a:gd name="adj1" fmla="val 50000"/>
                <a:gd name="adj2" fmla="val 53605"/>
              </a:avLst>
            </a:prstGeom>
            <a:noFill/>
            <a:ln w="28575" cap="flat" cmpd="sng">
              <a:solidFill>
                <a:schemeClr val="tx1"/>
              </a:solidFill>
              <a:prstDash val="solid"/>
              <a:miter/>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39989" name="Line 15"/>
            <p:cNvSpPr/>
            <p:nvPr/>
          </p:nvSpPr>
          <p:spPr>
            <a:xfrm>
              <a:off x="497" y="2630"/>
              <a:ext cx="456" cy="0"/>
            </a:xfrm>
            <a:prstGeom prst="line">
              <a:avLst/>
            </a:prstGeom>
            <a:ln w="28575" cap="flat" cmpd="sng">
              <a:solidFill>
                <a:schemeClr val="tx1"/>
              </a:solidFill>
              <a:prstDash val="solid"/>
              <a:headEnd type="none" w="med" len="med"/>
              <a:tailEnd type="triangle" w="med" len="med"/>
            </a:ln>
          </p:spPr>
        </p:sp>
        <p:sp>
          <p:nvSpPr>
            <p:cNvPr id="39990" name="Line 16"/>
            <p:cNvSpPr/>
            <p:nvPr/>
          </p:nvSpPr>
          <p:spPr>
            <a:xfrm>
              <a:off x="497" y="2816"/>
              <a:ext cx="456" cy="0"/>
            </a:xfrm>
            <a:prstGeom prst="line">
              <a:avLst/>
            </a:prstGeom>
            <a:ln w="28575" cap="flat" cmpd="sng">
              <a:solidFill>
                <a:schemeClr val="tx1"/>
              </a:solidFill>
              <a:prstDash val="solid"/>
              <a:headEnd type="none" w="med" len="med"/>
              <a:tailEnd type="triangle" w="med" len="med"/>
            </a:ln>
          </p:spPr>
        </p:sp>
        <p:sp>
          <p:nvSpPr>
            <p:cNvPr id="39991" name="Text Box 41"/>
            <p:cNvSpPr txBox="1"/>
            <p:nvPr/>
          </p:nvSpPr>
          <p:spPr>
            <a:xfrm>
              <a:off x="-9" y="2299"/>
              <a:ext cx="481" cy="207"/>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a:t>
              </a:r>
              <a:r>
                <a:rPr lang="en-US" altLang="zh-CN" sz="1600" b="1" baseline="-25000">
                  <a:latin typeface="Times New Roman" panose="02020603050405020304" pitchFamily="18" charset="0"/>
                  <a:ea typeface="楷体_GB2312" panose="02010609030101010101" pitchFamily="49" charset="-122"/>
                </a:rPr>
                <a:t>0</a:t>
              </a:r>
              <a:r>
                <a:rPr lang="en-US" altLang="zh-CN" sz="1600" b="1">
                  <a:latin typeface="Times New Roman" panose="02020603050405020304" pitchFamily="18" charset="0"/>
                  <a:ea typeface="楷体_GB2312" panose="02010609030101010101" pitchFamily="49" charset="-122"/>
                </a:rPr>
                <a:t> ~ A</a:t>
              </a:r>
              <a:r>
                <a:rPr lang="en-US" altLang="zh-CN" sz="1600" b="1" baseline="-25000">
                  <a:latin typeface="Times New Roman" panose="02020603050405020304" pitchFamily="18" charset="0"/>
                  <a:ea typeface="楷体_GB2312" panose="02010609030101010101" pitchFamily="49" charset="-122"/>
                </a:rPr>
                <a:t>15</a:t>
              </a:r>
              <a:endParaRPr lang="en-US" altLang="zh-CN" sz="1600" b="1">
                <a:latin typeface="Times New Roman" panose="02020603050405020304" pitchFamily="18" charset="0"/>
                <a:ea typeface="楷体_GB2312" panose="02010609030101010101" pitchFamily="49" charset="-122"/>
              </a:endParaRPr>
            </a:p>
          </p:txBody>
        </p:sp>
        <p:sp>
          <p:nvSpPr>
            <p:cNvPr id="39992" name="Text Box 42"/>
            <p:cNvSpPr txBox="1"/>
            <p:nvPr/>
          </p:nvSpPr>
          <p:spPr>
            <a:xfrm>
              <a:off x="158" y="2543"/>
              <a:ext cx="317" cy="164"/>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R/W</a:t>
              </a:r>
              <a:endParaRPr lang="en-US" altLang="zh-CN" sz="1600" b="1">
                <a:latin typeface="Times New Roman" panose="02020603050405020304" pitchFamily="18" charset="0"/>
                <a:ea typeface="楷体_GB2312" panose="02010609030101010101" pitchFamily="49" charset="-122"/>
              </a:endParaRPr>
            </a:p>
          </p:txBody>
        </p:sp>
        <p:sp>
          <p:nvSpPr>
            <p:cNvPr id="39993" name="Text Box 43"/>
            <p:cNvSpPr txBox="1"/>
            <p:nvPr/>
          </p:nvSpPr>
          <p:spPr>
            <a:xfrm>
              <a:off x="222" y="2728"/>
              <a:ext cx="208" cy="186"/>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CS</a:t>
              </a:r>
              <a:endParaRPr lang="en-US" altLang="zh-CN" sz="1600" b="1">
                <a:latin typeface="Times New Roman" panose="02020603050405020304" pitchFamily="18" charset="0"/>
                <a:ea typeface="楷体_GB2312" panose="02010609030101010101" pitchFamily="49" charset="-122"/>
              </a:endParaRPr>
            </a:p>
          </p:txBody>
        </p:sp>
        <p:sp>
          <p:nvSpPr>
            <p:cNvPr id="39994" name="Line 45"/>
            <p:cNvSpPr/>
            <p:nvPr/>
          </p:nvSpPr>
          <p:spPr>
            <a:xfrm flipH="1">
              <a:off x="212" y="2729"/>
              <a:ext cx="152" cy="0"/>
            </a:xfrm>
            <a:prstGeom prst="line">
              <a:avLst/>
            </a:prstGeom>
            <a:ln w="28575" cap="flat" cmpd="sng">
              <a:solidFill>
                <a:schemeClr val="tx1"/>
              </a:solidFill>
              <a:prstDash val="solid"/>
              <a:headEnd type="none" w="med" len="med"/>
              <a:tailEnd type="none" w="med" len="med"/>
            </a:ln>
          </p:spPr>
        </p:sp>
      </p:grpSp>
      <p:grpSp>
        <p:nvGrpSpPr>
          <p:cNvPr id="4" name="Group 63"/>
          <p:cNvGrpSpPr/>
          <p:nvPr/>
        </p:nvGrpSpPr>
        <p:grpSpPr>
          <a:xfrm>
            <a:off x="282575" y="2814638"/>
            <a:ext cx="5108575" cy="2184400"/>
            <a:chOff x="178" y="2194"/>
            <a:chExt cx="3218" cy="1376"/>
          </a:xfrm>
        </p:grpSpPr>
        <p:sp>
          <p:nvSpPr>
            <p:cNvPr id="39961" name="Line 17"/>
            <p:cNvSpPr/>
            <p:nvPr/>
          </p:nvSpPr>
          <p:spPr>
            <a:xfrm>
              <a:off x="540" y="2979"/>
              <a:ext cx="2855" cy="0"/>
            </a:xfrm>
            <a:prstGeom prst="line">
              <a:avLst/>
            </a:prstGeom>
            <a:ln w="28575" cap="flat" cmpd="sng">
              <a:solidFill>
                <a:schemeClr val="tx1"/>
              </a:solidFill>
              <a:prstDash val="solid"/>
              <a:headEnd type="none" w="med" len="med"/>
              <a:tailEnd type="none" w="med" len="med"/>
            </a:ln>
          </p:spPr>
        </p:sp>
        <p:sp>
          <p:nvSpPr>
            <p:cNvPr id="39962" name="Line 18"/>
            <p:cNvSpPr/>
            <p:nvPr/>
          </p:nvSpPr>
          <p:spPr>
            <a:xfrm>
              <a:off x="540" y="3052"/>
              <a:ext cx="2855" cy="0"/>
            </a:xfrm>
            <a:prstGeom prst="line">
              <a:avLst/>
            </a:prstGeom>
            <a:ln w="28575" cap="flat" cmpd="sng">
              <a:solidFill>
                <a:schemeClr val="tx1"/>
              </a:solidFill>
              <a:prstDash val="solid"/>
              <a:headEnd type="none" w="med" len="med"/>
              <a:tailEnd type="none" w="med" len="med"/>
            </a:ln>
          </p:spPr>
        </p:sp>
        <p:sp>
          <p:nvSpPr>
            <p:cNvPr id="39963" name="Line 19"/>
            <p:cNvSpPr/>
            <p:nvPr/>
          </p:nvSpPr>
          <p:spPr>
            <a:xfrm>
              <a:off x="540" y="3200"/>
              <a:ext cx="2855" cy="0"/>
            </a:xfrm>
            <a:prstGeom prst="line">
              <a:avLst/>
            </a:prstGeom>
            <a:ln w="28575" cap="flat" cmpd="sng">
              <a:solidFill>
                <a:schemeClr val="tx1"/>
              </a:solidFill>
              <a:prstDash val="solid"/>
              <a:headEnd type="none" w="med" len="med"/>
              <a:tailEnd type="none" w="med" len="med"/>
            </a:ln>
          </p:spPr>
        </p:sp>
        <p:sp>
          <p:nvSpPr>
            <p:cNvPr id="39964" name="Line 20"/>
            <p:cNvSpPr/>
            <p:nvPr/>
          </p:nvSpPr>
          <p:spPr>
            <a:xfrm>
              <a:off x="542" y="3333"/>
              <a:ext cx="2854" cy="0"/>
            </a:xfrm>
            <a:prstGeom prst="line">
              <a:avLst/>
            </a:prstGeom>
            <a:ln w="28575" cap="flat" cmpd="sng">
              <a:solidFill>
                <a:schemeClr val="tx1"/>
              </a:solidFill>
              <a:prstDash val="solid"/>
              <a:headEnd type="none" w="med" len="med"/>
              <a:tailEnd type="none" w="med" len="med"/>
            </a:ln>
          </p:spPr>
        </p:sp>
        <p:sp>
          <p:nvSpPr>
            <p:cNvPr id="39965" name="Line 21"/>
            <p:cNvSpPr/>
            <p:nvPr/>
          </p:nvSpPr>
          <p:spPr>
            <a:xfrm>
              <a:off x="540" y="3405"/>
              <a:ext cx="2855" cy="0"/>
            </a:xfrm>
            <a:prstGeom prst="line">
              <a:avLst/>
            </a:prstGeom>
            <a:ln w="28575" cap="flat" cmpd="sng">
              <a:solidFill>
                <a:schemeClr val="tx1"/>
              </a:solidFill>
              <a:prstDash val="solid"/>
              <a:headEnd type="none" w="med" len="med"/>
              <a:tailEnd type="none" w="med" len="med"/>
            </a:ln>
          </p:spPr>
        </p:sp>
        <p:sp>
          <p:nvSpPr>
            <p:cNvPr id="39966" name="Line 22"/>
            <p:cNvSpPr/>
            <p:nvPr/>
          </p:nvSpPr>
          <p:spPr>
            <a:xfrm>
              <a:off x="540" y="3124"/>
              <a:ext cx="2855" cy="0"/>
            </a:xfrm>
            <a:prstGeom prst="line">
              <a:avLst/>
            </a:prstGeom>
            <a:ln w="28575" cap="flat" cmpd="sng">
              <a:solidFill>
                <a:schemeClr val="tx1"/>
              </a:solidFill>
              <a:prstDash val="solid"/>
              <a:headEnd type="none" w="med" len="med"/>
              <a:tailEnd type="none" w="med" len="med"/>
            </a:ln>
          </p:spPr>
        </p:sp>
        <p:sp>
          <p:nvSpPr>
            <p:cNvPr id="39967" name="Line 23"/>
            <p:cNvSpPr/>
            <p:nvPr/>
          </p:nvSpPr>
          <p:spPr>
            <a:xfrm>
              <a:off x="542" y="3265"/>
              <a:ext cx="2854" cy="0"/>
            </a:xfrm>
            <a:prstGeom prst="line">
              <a:avLst/>
            </a:prstGeom>
            <a:ln w="28575" cap="flat" cmpd="sng">
              <a:solidFill>
                <a:schemeClr val="tx1"/>
              </a:solidFill>
              <a:prstDash val="solid"/>
              <a:headEnd type="none" w="med" len="med"/>
              <a:tailEnd type="none" w="med" len="med"/>
            </a:ln>
          </p:spPr>
        </p:sp>
        <p:sp>
          <p:nvSpPr>
            <p:cNvPr id="39968" name="Line 24"/>
            <p:cNvSpPr/>
            <p:nvPr/>
          </p:nvSpPr>
          <p:spPr>
            <a:xfrm>
              <a:off x="540" y="3479"/>
              <a:ext cx="2855" cy="0"/>
            </a:xfrm>
            <a:prstGeom prst="line">
              <a:avLst/>
            </a:prstGeom>
            <a:ln w="28575" cap="flat" cmpd="sng">
              <a:solidFill>
                <a:schemeClr val="tx1"/>
              </a:solidFill>
              <a:prstDash val="solid"/>
              <a:headEnd type="none" w="med" len="med"/>
              <a:tailEnd type="none" w="med" len="med"/>
            </a:ln>
          </p:spPr>
        </p:sp>
        <p:sp>
          <p:nvSpPr>
            <p:cNvPr id="39969" name="Line 25"/>
            <p:cNvSpPr/>
            <p:nvPr/>
          </p:nvSpPr>
          <p:spPr>
            <a:xfrm>
              <a:off x="1597" y="2887"/>
              <a:ext cx="0" cy="88"/>
            </a:xfrm>
            <a:prstGeom prst="line">
              <a:avLst/>
            </a:prstGeom>
            <a:ln w="28575" cap="flat" cmpd="sng">
              <a:solidFill>
                <a:schemeClr val="tx1"/>
              </a:solidFill>
              <a:prstDash val="solid"/>
              <a:headEnd type="none" w="med" len="med"/>
              <a:tailEnd type="none" w="med" len="med"/>
            </a:ln>
          </p:spPr>
        </p:sp>
        <p:sp>
          <p:nvSpPr>
            <p:cNvPr id="39970" name="Line 26"/>
            <p:cNvSpPr/>
            <p:nvPr/>
          </p:nvSpPr>
          <p:spPr>
            <a:xfrm>
              <a:off x="1809" y="2805"/>
              <a:ext cx="0" cy="224"/>
            </a:xfrm>
            <a:prstGeom prst="line">
              <a:avLst/>
            </a:prstGeom>
            <a:ln w="28575" cap="flat" cmpd="sng">
              <a:solidFill>
                <a:schemeClr val="tx1"/>
              </a:solidFill>
              <a:prstDash val="solid"/>
              <a:headEnd type="none" w="med" len="med"/>
              <a:tailEnd type="none" w="med" len="med"/>
            </a:ln>
          </p:spPr>
        </p:sp>
        <p:sp>
          <p:nvSpPr>
            <p:cNvPr id="39971" name="Line 27"/>
            <p:cNvSpPr/>
            <p:nvPr/>
          </p:nvSpPr>
          <p:spPr>
            <a:xfrm>
              <a:off x="2039" y="2691"/>
              <a:ext cx="0" cy="424"/>
            </a:xfrm>
            <a:prstGeom prst="line">
              <a:avLst/>
            </a:prstGeom>
            <a:ln w="28575" cap="flat" cmpd="sng">
              <a:solidFill>
                <a:schemeClr val="tx1"/>
              </a:solidFill>
              <a:prstDash val="solid"/>
              <a:headEnd type="none" w="med" len="med"/>
              <a:tailEnd type="none" w="med" len="med"/>
            </a:ln>
          </p:spPr>
        </p:sp>
        <p:sp>
          <p:nvSpPr>
            <p:cNvPr id="39972" name="Line 28"/>
            <p:cNvSpPr/>
            <p:nvPr/>
          </p:nvSpPr>
          <p:spPr>
            <a:xfrm>
              <a:off x="2244" y="2593"/>
              <a:ext cx="0" cy="582"/>
            </a:xfrm>
            <a:prstGeom prst="line">
              <a:avLst/>
            </a:prstGeom>
            <a:ln w="28575" cap="flat" cmpd="sng">
              <a:solidFill>
                <a:schemeClr val="tx1"/>
              </a:solidFill>
              <a:prstDash val="solid"/>
              <a:headEnd type="none" w="med" len="med"/>
              <a:tailEnd type="none" w="med" len="med"/>
            </a:ln>
          </p:spPr>
        </p:sp>
        <p:sp>
          <p:nvSpPr>
            <p:cNvPr id="39973" name="Line 29"/>
            <p:cNvSpPr/>
            <p:nvPr/>
          </p:nvSpPr>
          <p:spPr>
            <a:xfrm>
              <a:off x="2441" y="2488"/>
              <a:ext cx="0" cy="784"/>
            </a:xfrm>
            <a:prstGeom prst="line">
              <a:avLst/>
            </a:prstGeom>
            <a:ln w="28575" cap="flat" cmpd="sng">
              <a:solidFill>
                <a:schemeClr val="tx1"/>
              </a:solidFill>
              <a:prstDash val="solid"/>
              <a:headEnd type="none" w="med" len="med"/>
              <a:tailEnd type="none" w="med" len="med"/>
            </a:ln>
          </p:spPr>
        </p:sp>
        <p:sp>
          <p:nvSpPr>
            <p:cNvPr id="39974" name="Line 30"/>
            <p:cNvSpPr/>
            <p:nvPr/>
          </p:nvSpPr>
          <p:spPr>
            <a:xfrm>
              <a:off x="2643" y="2390"/>
              <a:ext cx="0" cy="937"/>
            </a:xfrm>
            <a:prstGeom prst="line">
              <a:avLst/>
            </a:prstGeom>
            <a:ln w="28575" cap="flat" cmpd="sng">
              <a:solidFill>
                <a:schemeClr val="tx1"/>
              </a:solidFill>
              <a:prstDash val="solid"/>
              <a:headEnd type="none" w="med" len="med"/>
              <a:tailEnd type="none" w="med" len="med"/>
            </a:ln>
          </p:spPr>
        </p:sp>
        <p:sp>
          <p:nvSpPr>
            <p:cNvPr id="39975" name="Line 31"/>
            <p:cNvSpPr/>
            <p:nvPr/>
          </p:nvSpPr>
          <p:spPr>
            <a:xfrm>
              <a:off x="2855" y="2292"/>
              <a:ext cx="0" cy="1096"/>
            </a:xfrm>
            <a:prstGeom prst="line">
              <a:avLst/>
            </a:prstGeom>
            <a:ln w="28575" cap="flat" cmpd="sng">
              <a:solidFill>
                <a:schemeClr val="tx1"/>
              </a:solidFill>
              <a:prstDash val="solid"/>
              <a:headEnd type="none" w="med" len="med"/>
              <a:tailEnd type="none" w="med" len="med"/>
            </a:ln>
          </p:spPr>
        </p:sp>
        <p:sp>
          <p:nvSpPr>
            <p:cNvPr id="39976" name="Line 32"/>
            <p:cNvSpPr/>
            <p:nvPr/>
          </p:nvSpPr>
          <p:spPr>
            <a:xfrm>
              <a:off x="3036" y="2194"/>
              <a:ext cx="0" cy="1280"/>
            </a:xfrm>
            <a:prstGeom prst="line">
              <a:avLst/>
            </a:prstGeom>
            <a:ln w="28575" cap="flat" cmpd="sng">
              <a:solidFill>
                <a:schemeClr val="tx1"/>
              </a:solidFill>
              <a:prstDash val="solid"/>
              <a:headEnd type="none" w="med" len="med"/>
              <a:tailEnd type="none" w="med" len="med"/>
            </a:ln>
          </p:spPr>
        </p:sp>
        <p:sp>
          <p:nvSpPr>
            <p:cNvPr id="39977" name="AutoShape 33"/>
            <p:cNvSpPr/>
            <p:nvPr/>
          </p:nvSpPr>
          <p:spPr>
            <a:xfrm>
              <a:off x="1581" y="2969"/>
              <a:ext cx="26" cy="21"/>
            </a:xfrm>
            <a:prstGeom prst="flowChartConnector">
              <a:avLst/>
            </a:prstGeom>
            <a:noFill/>
            <a:ln w="28575" cap="flat" cmpd="sng">
              <a:solidFill>
                <a:schemeClr val="tx1"/>
              </a:solidFill>
              <a:prstDash val="solid"/>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39978" name="AutoShape 34"/>
            <p:cNvSpPr/>
            <p:nvPr/>
          </p:nvSpPr>
          <p:spPr>
            <a:xfrm>
              <a:off x="1799" y="3036"/>
              <a:ext cx="26" cy="22"/>
            </a:xfrm>
            <a:prstGeom prst="flowChartConnector">
              <a:avLst/>
            </a:prstGeom>
            <a:noFill/>
            <a:ln w="28575" cap="flat" cmpd="sng">
              <a:solidFill>
                <a:schemeClr val="tx1"/>
              </a:solidFill>
              <a:prstDash val="solid"/>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39979" name="AutoShape 35"/>
            <p:cNvSpPr/>
            <p:nvPr/>
          </p:nvSpPr>
          <p:spPr>
            <a:xfrm>
              <a:off x="2026" y="3110"/>
              <a:ext cx="26" cy="22"/>
            </a:xfrm>
            <a:prstGeom prst="flowChartConnector">
              <a:avLst/>
            </a:prstGeom>
            <a:noFill/>
            <a:ln w="28575" cap="flat" cmpd="sng">
              <a:solidFill>
                <a:schemeClr val="tx1"/>
              </a:solidFill>
              <a:prstDash val="solid"/>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39980" name="AutoShape 36"/>
            <p:cNvSpPr/>
            <p:nvPr/>
          </p:nvSpPr>
          <p:spPr>
            <a:xfrm>
              <a:off x="2232" y="3158"/>
              <a:ext cx="26" cy="22"/>
            </a:xfrm>
            <a:prstGeom prst="flowChartConnector">
              <a:avLst/>
            </a:prstGeom>
            <a:noFill/>
            <a:ln w="28575" cap="flat" cmpd="sng">
              <a:solidFill>
                <a:schemeClr val="tx1"/>
              </a:solidFill>
              <a:prstDash val="solid"/>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39981" name="AutoShape 37"/>
            <p:cNvSpPr/>
            <p:nvPr/>
          </p:nvSpPr>
          <p:spPr>
            <a:xfrm>
              <a:off x="2431" y="3254"/>
              <a:ext cx="26" cy="22"/>
            </a:xfrm>
            <a:prstGeom prst="flowChartConnector">
              <a:avLst/>
            </a:prstGeom>
            <a:noFill/>
            <a:ln w="28575" cap="flat" cmpd="sng">
              <a:solidFill>
                <a:schemeClr val="tx1"/>
              </a:solidFill>
              <a:prstDash val="solid"/>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39982" name="AutoShape 38"/>
            <p:cNvSpPr/>
            <p:nvPr/>
          </p:nvSpPr>
          <p:spPr>
            <a:xfrm>
              <a:off x="2639" y="3318"/>
              <a:ext cx="26" cy="21"/>
            </a:xfrm>
            <a:prstGeom prst="flowChartConnector">
              <a:avLst/>
            </a:prstGeom>
            <a:noFill/>
            <a:ln w="28575" cap="flat" cmpd="sng">
              <a:solidFill>
                <a:schemeClr val="tx1"/>
              </a:solidFill>
              <a:prstDash val="solid"/>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39983" name="AutoShape 39"/>
            <p:cNvSpPr/>
            <p:nvPr/>
          </p:nvSpPr>
          <p:spPr>
            <a:xfrm>
              <a:off x="2839" y="3390"/>
              <a:ext cx="27" cy="21"/>
            </a:xfrm>
            <a:prstGeom prst="flowChartConnector">
              <a:avLst/>
            </a:prstGeom>
            <a:noFill/>
            <a:ln w="28575" cap="flat" cmpd="sng">
              <a:solidFill>
                <a:schemeClr val="tx1"/>
              </a:solidFill>
              <a:prstDash val="solid"/>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39984" name="AutoShape 40"/>
            <p:cNvSpPr/>
            <p:nvPr/>
          </p:nvSpPr>
          <p:spPr>
            <a:xfrm>
              <a:off x="3014" y="3457"/>
              <a:ext cx="26" cy="22"/>
            </a:xfrm>
            <a:prstGeom prst="flowChartConnector">
              <a:avLst/>
            </a:prstGeom>
            <a:noFill/>
            <a:ln w="28575" cap="flat" cmpd="sng">
              <a:solidFill>
                <a:schemeClr val="tx1"/>
              </a:solidFill>
              <a:prstDash val="solid"/>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39985" name="Text Box 44"/>
            <p:cNvSpPr txBox="1"/>
            <p:nvPr/>
          </p:nvSpPr>
          <p:spPr>
            <a:xfrm>
              <a:off x="245" y="2903"/>
              <a:ext cx="176" cy="185"/>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D</a:t>
              </a:r>
              <a:r>
                <a:rPr lang="en-US" altLang="zh-CN" sz="1600" b="1" baseline="-25000">
                  <a:latin typeface="Times New Roman" panose="02020603050405020304" pitchFamily="18" charset="0"/>
                  <a:ea typeface="楷体_GB2312" panose="02010609030101010101" pitchFamily="49" charset="-122"/>
                </a:rPr>
                <a:t>0</a:t>
              </a:r>
              <a:endParaRPr lang="en-US" altLang="zh-CN" sz="1600" b="1">
                <a:latin typeface="Times New Roman" panose="02020603050405020304" pitchFamily="18" charset="0"/>
                <a:ea typeface="楷体_GB2312" panose="02010609030101010101" pitchFamily="49" charset="-122"/>
              </a:endParaRPr>
            </a:p>
          </p:txBody>
        </p:sp>
        <p:sp>
          <p:nvSpPr>
            <p:cNvPr id="39986" name="Text Box 46"/>
            <p:cNvSpPr txBox="1"/>
            <p:nvPr/>
          </p:nvSpPr>
          <p:spPr>
            <a:xfrm>
              <a:off x="245" y="3385"/>
              <a:ext cx="176" cy="185"/>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D</a:t>
              </a:r>
              <a:r>
                <a:rPr lang="en-US" altLang="zh-CN" sz="1600" b="1" baseline="-25000">
                  <a:latin typeface="Times New Roman" panose="02020603050405020304" pitchFamily="18" charset="0"/>
                  <a:ea typeface="楷体_GB2312" panose="02010609030101010101" pitchFamily="49" charset="-122"/>
                </a:rPr>
                <a:t>7</a:t>
              </a:r>
              <a:endParaRPr lang="en-US" altLang="zh-CN" sz="1600" b="1">
                <a:latin typeface="Times New Roman" panose="02020603050405020304" pitchFamily="18" charset="0"/>
                <a:ea typeface="楷体_GB2312" panose="02010609030101010101" pitchFamily="49" charset="-122"/>
              </a:endParaRPr>
            </a:p>
          </p:txBody>
        </p:sp>
        <p:sp>
          <p:nvSpPr>
            <p:cNvPr id="39987" name="Text Box 47"/>
            <p:cNvSpPr txBox="1"/>
            <p:nvPr/>
          </p:nvSpPr>
          <p:spPr>
            <a:xfrm>
              <a:off x="178" y="3132"/>
              <a:ext cx="240" cy="174"/>
            </a:xfrm>
            <a:prstGeom prst="rect">
              <a:avLst/>
            </a:prstGeom>
            <a:noFill/>
            <a:ln w="28575">
              <a:noFill/>
            </a:ln>
          </p:spPr>
          <p:txBody>
            <a:bodyPr vert="eaVert"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t>
              </a:r>
              <a:endParaRPr lang="en-US" altLang="zh-CN" sz="1600" b="1">
                <a:latin typeface="Times New Roman" panose="02020603050405020304" pitchFamily="18" charset="0"/>
                <a:ea typeface="楷体_GB2312" panose="02010609030101010101" pitchFamily="49" charset="-122"/>
              </a:endParaRPr>
            </a:p>
          </p:txBody>
        </p:sp>
      </p:grpSp>
      <p:grpSp>
        <p:nvGrpSpPr>
          <p:cNvPr id="5" name="Group 65"/>
          <p:cNvGrpSpPr/>
          <p:nvPr/>
        </p:nvGrpSpPr>
        <p:grpSpPr>
          <a:xfrm>
            <a:off x="5218113" y="2600325"/>
            <a:ext cx="3810000" cy="1701800"/>
            <a:chOff x="3383" y="2059"/>
            <a:chExt cx="2400" cy="1072"/>
          </a:xfrm>
        </p:grpSpPr>
        <p:sp>
          <p:nvSpPr>
            <p:cNvPr id="39949" name="AutoShape 48"/>
            <p:cNvSpPr/>
            <p:nvPr/>
          </p:nvSpPr>
          <p:spPr>
            <a:xfrm>
              <a:off x="3383" y="2281"/>
              <a:ext cx="479" cy="502"/>
            </a:xfrm>
            <a:prstGeom prst="rightArrow">
              <a:avLst>
                <a:gd name="adj1" fmla="val 50000"/>
                <a:gd name="adj2" fmla="val 25000"/>
              </a:avLst>
            </a:prstGeom>
            <a:noFill/>
            <a:ln w="28575" cap="flat" cmpd="sng">
              <a:solidFill>
                <a:schemeClr val="tx1"/>
              </a:solidFill>
              <a:prstDash val="solid"/>
              <a:miter/>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39950" name="Text Box 49"/>
            <p:cNvSpPr txBox="1"/>
            <p:nvPr/>
          </p:nvSpPr>
          <p:spPr>
            <a:xfrm>
              <a:off x="3446" y="2419"/>
              <a:ext cx="438" cy="196"/>
            </a:xfrm>
            <a:prstGeom prst="rect">
              <a:avLst/>
            </a:prstGeom>
            <a:noFill/>
            <a:ln w="28575">
              <a:noFill/>
            </a:ln>
          </p:spPr>
          <p:txBody>
            <a:bodyPr lIns="0" tIns="0" rIns="0" bIns="0"/>
            <a:lstStyle/>
            <a:p>
              <a:pPr algn="just" eaLnBrk="0" hangingPunct="0"/>
              <a:r>
                <a:rPr lang="zh-CN" altLang="en-US" sz="1600" b="1" dirty="0">
                  <a:latin typeface="Times New Roman" panose="02020603050405020304" pitchFamily="18" charset="0"/>
                  <a:ea typeface="楷体_GB2312" panose="02010609030101010101" pitchFamily="49" charset="-122"/>
                </a:rPr>
                <a:t>等效为</a:t>
              </a:r>
              <a:endParaRPr lang="zh-CN" altLang="en-US" sz="1600" b="1" dirty="0">
                <a:latin typeface="Times New Roman" panose="02020603050405020304" pitchFamily="18" charset="0"/>
                <a:ea typeface="楷体_GB2312" panose="02010609030101010101" pitchFamily="49" charset="-122"/>
              </a:endParaRPr>
            </a:p>
          </p:txBody>
        </p:sp>
        <p:sp>
          <p:nvSpPr>
            <p:cNvPr id="39951" name="Text Box 51"/>
            <p:cNvSpPr txBox="1"/>
            <p:nvPr/>
          </p:nvSpPr>
          <p:spPr>
            <a:xfrm>
              <a:off x="4618" y="2118"/>
              <a:ext cx="729" cy="1013"/>
            </a:xfrm>
            <a:prstGeom prst="rect">
              <a:avLst/>
            </a:prstGeom>
            <a:solidFill>
              <a:schemeClr val="bg1"/>
            </a:solidFill>
            <a:ln w="28575" cap="flat" cmpd="sng">
              <a:solidFill>
                <a:schemeClr val="tx1"/>
              </a:solidFill>
              <a:prstDash val="solid"/>
              <a:miter/>
              <a:headEnd type="none" w="med" len="med"/>
              <a:tailEnd type="none" w="med" len="med"/>
            </a:ln>
          </p:spPr>
          <p:txBody>
            <a:bodyPr lIns="0" tIns="0" rIns="0" bIns="0"/>
            <a:lstStyle/>
            <a:p>
              <a:pPr algn="r" eaLnBrk="0" hangingPunct="0">
                <a:lnSpc>
                  <a:spcPct val="96000"/>
                </a:lnSpc>
              </a:pPr>
              <a:endParaRPr lang="en-US" altLang="zh-CN" sz="1600" b="1">
                <a:latin typeface="Times New Roman" panose="02020603050405020304" pitchFamily="18" charset="0"/>
                <a:ea typeface="楷体_GB2312" panose="02010609030101010101" pitchFamily="49" charset="-122"/>
              </a:endParaRPr>
            </a:p>
            <a:p>
              <a:pPr algn="ctr" eaLnBrk="0" hangingPunct="0">
                <a:lnSpc>
                  <a:spcPct val="96000"/>
                </a:lnSpc>
              </a:pPr>
              <a:endParaRPr lang="en-US" altLang="zh-CN" sz="1600" b="1">
                <a:latin typeface="Times New Roman" panose="02020603050405020304" pitchFamily="18" charset="0"/>
                <a:ea typeface="楷体_GB2312" panose="02010609030101010101" pitchFamily="49" charset="-122"/>
              </a:endParaRPr>
            </a:p>
            <a:p>
              <a:pPr algn="ctr" eaLnBrk="0" hangingPunct="0">
                <a:lnSpc>
                  <a:spcPct val="96000"/>
                </a:lnSpc>
              </a:pPr>
              <a:r>
                <a:rPr lang="en-US" altLang="zh-CN" b="1">
                  <a:latin typeface="Times New Roman" panose="02020603050405020304" pitchFamily="18" charset="0"/>
                  <a:ea typeface="楷体_GB2312" panose="02010609030101010101" pitchFamily="49" charset="-122"/>
                </a:rPr>
                <a:t>64K*8</a:t>
              </a:r>
              <a:endParaRPr lang="en-US" altLang="zh-CN" b="1">
                <a:latin typeface="Times New Roman" panose="02020603050405020304" pitchFamily="18" charset="0"/>
                <a:ea typeface="楷体_GB2312" panose="02010609030101010101" pitchFamily="49" charset="-122"/>
              </a:endParaRPr>
            </a:p>
            <a:p>
              <a:pPr algn="r" eaLnBrk="0" hangingPunct="0">
                <a:lnSpc>
                  <a:spcPct val="96000"/>
                </a:lnSpc>
              </a:pPr>
              <a:endParaRPr lang="en-US" altLang="zh-CN" sz="1600" b="1">
                <a:latin typeface="Times New Roman" panose="02020603050405020304" pitchFamily="18" charset="0"/>
                <a:ea typeface="楷体_GB2312" panose="02010609030101010101" pitchFamily="49" charset="-122"/>
              </a:endParaRPr>
            </a:p>
          </p:txBody>
        </p:sp>
        <p:sp>
          <p:nvSpPr>
            <p:cNvPr id="39952" name="AutoShape 52"/>
            <p:cNvSpPr/>
            <p:nvPr/>
          </p:nvSpPr>
          <p:spPr>
            <a:xfrm>
              <a:off x="4160" y="2246"/>
              <a:ext cx="446" cy="209"/>
            </a:xfrm>
            <a:prstGeom prst="rightArrow">
              <a:avLst>
                <a:gd name="adj1" fmla="val 50000"/>
                <a:gd name="adj2" fmla="val 53349"/>
              </a:avLst>
            </a:prstGeom>
            <a:noFill/>
            <a:ln w="28575" cap="flat" cmpd="sng">
              <a:solidFill>
                <a:schemeClr val="tx1"/>
              </a:solidFill>
              <a:prstDash val="solid"/>
              <a:miter/>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39953" name="Text Box 53"/>
            <p:cNvSpPr txBox="1"/>
            <p:nvPr/>
          </p:nvSpPr>
          <p:spPr>
            <a:xfrm>
              <a:off x="4003" y="2059"/>
              <a:ext cx="481" cy="207"/>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a:t>
              </a:r>
              <a:r>
                <a:rPr lang="en-US" altLang="zh-CN" sz="1600" b="1" baseline="-25000">
                  <a:latin typeface="Times New Roman" panose="02020603050405020304" pitchFamily="18" charset="0"/>
                  <a:ea typeface="楷体_GB2312" panose="02010609030101010101" pitchFamily="49" charset="-122"/>
                </a:rPr>
                <a:t>0</a:t>
              </a:r>
              <a:r>
                <a:rPr lang="en-US" altLang="zh-CN" sz="1600" b="1">
                  <a:latin typeface="Times New Roman" panose="02020603050405020304" pitchFamily="18" charset="0"/>
                  <a:ea typeface="楷体_GB2312" panose="02010609030101010101" pitchFamily="49" charset="-122"/>
                </a:rPr>
                <a:t> ~ A</a:t>
              </a:r>
              <a:r>
                <a:rPr lang="en-US" altLang="zh-CN" sz="1600" b="1" baseline="-25000">
                  <a:latin typeface="Times New Roman" panose="02020603050405020304" pitchFamily="18" charset="0"/>
                  <a:ea typeface="楷体_GB2312" panose="02010609030101010101" pitchFamily="49" charset="-122"/>
                </a:rPr>
                <a:t>15</a:t>
              </a:r>
              <a:endParaRPr lang="en-US" altLang="zh-CN" sz="1600" b="1">
                <a:latin typeface="Times New Roman" panose="02020603050405020304" pitchFamily="18" charset="0"/>
                <a:ea typeface="楷体_GB2312" panose="02010609030101010101" pitchFamily="49" charset="-122"/>
              </a:endParaRPr>
            </a:p>
          </p:txBody>
        </p:sp>
        <p:sp>
          <p:nvSpPr>
            <p:cNvPr id="39954" name="AutoShape 54"/>
            <p:cNvSpPr/>
            <p:nvPr/>
          </p:nvSpPr>
          <p:spPr>
            <a:xfrm>
              <a:off x="4160" y="2758"/>
              <a:ext cx="446" cy="166"/>
            </a:xfrm>
            <a:prstGeom prst="rightArrow">
              <a:avLst>
                <a:gd name="adj1" fmla="val 50000"/>
                <a:gd name="adj2" fmla="val 67168"/>
              </a:avLst>
            </a:prstGeom>
            <a:noFill/>
            <a:ln w="28575" cap="flat" cmpd="sng">
              <a:solidFill>
                <a:schemeClr val="tx1"/>
              </a:solidFill>
              <a:prstDash val="solid"/>
              <a:miter/>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39955" name="Text Box 55"/>
            <p:cNvSpPr txBox="1"/>
            <p:nvPr/>
          </p:nvSpPr>
          <p:spPr>
            <a:xfrm>
              <a:off x="4003" y="2571"/>
              <a:ext cx="481" cy="207"/>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D</a:t>
              </a:r>
              <a:r>
                <a:rPr lang="en-US" altLang="zh-CN" sz="1600" b="1" baseline="-25000">
                  <a:latin typeface="Times New Roman" panose="02020603050405020304" pitchFamily="18" charset="0"/>
                  <a:ea typeface="楷体_GB2312" panose="02010609030101010101" pitchFamily="49" charset="-122"/>
                </a:rPr>
                <a:t>0</a:t>
              </a:r>
              <a:r>
                <a:rPr lang="en-US" altLang="zh-CN" sz="1600" b="1">
                  <a:latin typeface="Times New Roman" panose="02020603050405020304" pitchFamily="18" charset="0"/>
                  <a:ea typeface="楷体_GB2312" panose="02010609030101010101" pitchFamily="49" charset="-122"/>
                </a:rPr>
                <a:t> ~ D</a:t>
              </a:r>
              <a:r>
                <a:rPr lang="en-US" altLang="zh-CN" sz="1600" b="1" baseline="-25000">
                  <a:latin typeface="Times New Roman" panose="02020603050405020304" pitchFamily="18" charset="0"/>
                  <a:ea typeface="楷体_GB2312" panose="02010609030101010101" pitchFamily="49" charset="-122"/>
                </a:rPr>
                <a:t>7</a:t>
              </a:r>
              <a:endParaRPr lang="en-US" altLang="zh-CN" sz="1600" b="1">
                <a:latin typeface="Times New Roman" panose="02020603050405020304" pitchFamily="18" charset="0"/>
                <a:ea typeface="楷体_GB2312" panose="02010609030101010101" pitchFamily="49" charset="-122"/>
              </a:endParaRPr>
            </a:p>
          </p:txBody>
        </p:sp>
        <p:sp>
          <p:nvSpPr>
            <p:cNvPr id="39956" name="Line 56"/>
            <p:cNvSpPr/>
            <p:nvPr/>
          </p:nvSpPr>
          <p:spPr>
            <a:xfrm flipH="1">
              <a:off x="5346" y="2303"/>
              <a:ext cx="370" cy="0"/>
            </a:xfrm>
            <a:prstGeom prst="line">
              <a:avLst/>
            </a:prstGeom>
            <a:ln w="28575" cap="flat" cmpd="sng">
              <a:solidFill>
                <a:schemeClr val="tx1"/>
              </a:solidFill>
              <a:prstDash val="solid"/>
              <a:headEnd type="none" w="med" len="med"/>
              <a:tailEnd type="triangle" w="med" len="med"/>
            </a:ln>
          </p:spPr>
        </p:sp>
        <p:sp>
          <p:nvSpPr>
            <p:cNvPr id="39957" name="Line 57"/>
            <p:cNvSpPr/>
            <p:nvPr/>
          </p:nvSpPr>
          <p:spPr>
            <a:xfrm flipH="1">
              <a:off x="5346" y="2826"/>
              <a:ext cx="370" cy="0"/>
            </a:xfrm>
            <a:prstGeom prst="line">
              <a:avLst/>
            </a:prstGeom>
            <a:ln w="28575" cap="flat" cmpd="sng">
              <a:solidFill>
                <a:schemeClr val="tx1"/>
              </a:solidFill>
              <a:prstDash val="solid"/>
              <a:headEnd type="none" w="med" len="med"/>
              <a:tailEnd type="triangle" w="med" len="med"/>
            </a:ln>
          </p:spPr>
        </p:sp>
        <p:sp>
          <p:nvSpPr>
            <p:cNvPr id="39958" name="Text Box 58"/>
            <p:cNvSpPr txBox="1"/>
            <p:nvPr/>
          </p:nvSpPr>
          <p:spPr>
            <a:xfrm>
              <a:off x="5466" y="2096"/>
              <a:ext cx="317" cy="163"/>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R/W</a:t>
              </a:r>
              <a:endParaRPr lang="en-US" altLang="zh-CN" sz="1600" b="1">
                <a:latin typeface="Times New Roman" panose="02020603050405020304" pitchFamily="18" charset="0"/>
                <a:ea typeface="楷体_GB2312" panose="02010609030101010101" pitchFamily="49" charset="-122"/>
              </a:endParaRPr>
            </a:p>
          </p:txBody>
        </p:sp>
        <p:sp>
          <p:nvSpPr>
            <p:cNvPr id="39959" name="Text Box 59"/>
            <p:cNvSpPr txBox="1"/>
            <p:nvPr/>
          </p:nvSpPr>
          <p:spPr>
            <a:xfrm>
              <a:off x="5487" y="2608"/>
              <a:ext cx="207" cy="185"/>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CS</a:t>
              </a:r>
              <a:endParaRPr lang="en-US" altLang="zh-CN" sz="1600" b="1">
                <a:latin typeface="Times New Roman" panose="02020603050405020304" pitchFamily="18" charset="0"/>
                <a:ea typeface="楷体_GB2312" panose="02010609030101010101" pitchFamily="49" charset="-122"/>
              </a:endParaRPr>
            </a:p>
          </p:txBody>
        </p:sp>
        <p:sp>
          <p:nvSpPr>
            <p:cNvPr id="39960" name="Line 60"/>
            <p:cNvSpPr/>
            <p:nvPr/>
          </p:nvSpPr>
          <p:spPr>
            <a:xfrm flipH="1">
              <a:off x="5476" y="2611"/>
              <a:ext cx="175" cy="0"/>
            </a:xfrm>
            <a:prstGeom prst="line">
              <a:avLst/>
            </a:prstGeom>
            <a:ln w="28575" cap="flat" cmpd="sng">
              <a:solidFill>
                <a:schemeClr val="tx1"/>
              </a:solidFill>
              <a:prstDash val="solid"/>
              <a:headEnd type="none" w="med" len="med"/>
              <a:tailEnd type="none" w="med" len="med"/>
            </a:ln>
          </p:spPr>
        </p:sp>
      </p:grpSp>
      <p:sp>
        <p:nvSpPr>
          <p:cNvPr id="35901" name="Text Box 61"/>
          <p:cNvSpPr txBox="1"/>
          <p:nvPr/>
        </p:nvSpPr>
        <p:spPr>
          <a:xfrm>
            <a:off x="1025843" y="749300"/>
            <a:ext cx="7319962" cy="398463"/>
          </a:xfrm>
          <a:prstGeom prst="rect">
            <a:avLst/>
          </a:prstGeom>
          <a:noFill/>
          <a:ln w="28575">
            <a:noFill/>
          </a:ln>
        </p:spPr>
        <p:txBody>
          <a:bodyPr lIns="0" tIns="0" rIns="0" bIns="0"/>
          <a:lstStyle/>
          <a:p>
            <a:pPr algn="ctr" eaLnBrk="0" hangingPunct="0"/>
            <a:r>
              <a:rPr lang="zh-CN" altLang="en-US" sz="2800" b="1" dirty="0">
                <a:latin typeface="Times New Roman" panose="02020603050405020304" pitchFamily="18" charset="0"/>
                <a:ea typeface="楷体_GB2312" panose="02010609030101010101" pitchFamily="49" charset="-122"/>
              </a:rPr>
              <a:t>用</a:t>
            </a:r>
            <a:r>
              <a:rPr lang="en-US" altLang="zh-CN" sz="2800" b="1">
                <a:solidFill>
                  <a:srgbClr val="FF0000"/>
                </a:solidFill>
                <a:latin typeface="Times New Roman" panose="02020603050405020304" pitchFamily="18" charset="0"/>
                <a:ea typeface="楷体_GB2312" panose="02010609030101010101" pitchFamily="49" charset="-122"/>
              </a:rPr>
              <a:t>64K×1bit</a:t>
            </a:r>
            <a:r>
              <a:rPr lang="zh-CN" altLang="en-US" sz="2800" b="1" dirty="0">
                <a:latin typeface="Times New Roman" panose="02020603050405020304" pitchFamily="18" charset="0"/>
                <a:ea typeface="楷体_GB2312" panose="02010609030101010101" pitchFamily="49" charset="-122"/>
              </a:rPr>
              <a:t>的芯片扩展实现</a:t>
            </a:r>
            <a:r>
              <a:rPr lang="en-US" altLang="zh-CN" sz="2800" b="1">
                <a:solidFill>
                  <a:srgbClr val="FF0000"/>
                </a:solidFill>
                <a:latin typeface="Times New Roman" panose="02020603050405020304" pitchFamily="18" charset="0"/>
                <a:ea typeface="楷体_GB2312" panose="02010609030101010101" pitchFamily="49" charset="-122"/>
              </a:rPr>
              <a:t>64KB</a:t>
            </a:r>
            <a:r>
              <a:rPr lang="zh-CN" altLang="en-US" sz="2800" b="1" dirty="0">
                <a:latin typeface="Times New Roman" panose="02020603050405020304" pitchFamily="18" charset="0"/>
                <a:ea typeface="楷体_GB2312" panose="02010609030101010101" pitchFamily="49" charset="-122"/>
              </a:rPr>
              <a:t>存储器</a:t>
            </a:r>
            <a:endParaRPr lang="zh-CN" altLang="en-US" sz="2800" b="1" dirty="0">
              <a:latin typeface="Times New Roman" panose="02020603050405020304" pitchFamily="18" charset="0"/>
              <a:ea typeface="楷体_GB2312" panose="02010609030101010101" pitchFamily="49" charset="-122"/>
            </a:endParaRPr>
          </a:p>
        </p:txBody>
      </p:sp>
      <p:sp>
        <p:nvSpPr>
          <p:cNvPr id="35906" name="Rectangle 66"/>
          <p:cNvSpPr/>
          <p:nvPr/>
        </p:nvSpPr>
        <p:spPr>
          <a:xfrm>
            <a:off x="462280" y="5300980"/>
            <a:ext cx="8509000" cy="1200150"/>
          </a:xfrm>
          <a:prstGeom prst="rect">
            <a:avLst/>
          </a:prstGeom>
          <a:noFill/>
          <a:ln w="9525">
            <a:noFill/>
          </a:ln>
        </p:spPr>
        <p:txBody>
          <a:bodyPr>
            <a:spAutoFit/>
          </a:bodyPr>
          <a:lstStyle/>
          <a:p>
            <a:r>
              <a:rPr lang="en-US" altLang="zh-CN" b="1">
                <a:latin typeface="Times New Roman" panose="02020603050405020304" pitchFamily="18" charset="0"/>
                <a:ea typeface="楷体_GB2312" panose="02010609030101010101" pitchFamily="49" charset="-122"/>
              </a:rPr>
              <a:t>            </a:t>
            </a:r>
            <a:r>
              <a:rPr lang="zh-CN" altLang="en-US" sz="2400" b="1" dirty="0">
                <a:latin typeface="Times New Roman" panose="02020603050405020304" pitchFamily="18" charset="0"/>
                <a:ea typeface="楷体_GB2312" panose="02010609030101010101" pitchFamily="49" charset="-122"/>
              </a:rPr>
              <a:t>进行位扩展时，模块中所有芯片的</a:t>
            </a:r>
            <a:r>
              <a:rPr lang="zh-CN" altLang="en-US" sz="2400" b="1" dirty="0">
                <a:solidFill>
                  <a:srgbClr val="FF0000"/>
                </a:solidFill>
                <a:latin typeface="Times New Roman" panose="02020603050405020304" pitchFamily="18" charset="0"/>
                <a:ea typeface="楷体_GB2312" panose="02010609030101010101" pitchFamily="49" charset="-122"/>
              </a:rPr>
              <a:t>地址线和控制线互连</a:t>
            </a:r>
            <a:r>
              <a:rPr lang="zh-CN" altLang="en-US" sz="2400" b="1" dirty="0">
                <a:latin typeface="Times New Roman" panose="02020603050405020304" pitchFamily="18" charset="0"/>
                <a:ea typeface="楷体_GB2312" panose="02010609030101010101" pitchFamily="49" charset="-122"/>
              </a:rPr>
              <a:t>形成整个模块的地址线和控制线，而各芯片的</a:t>
            </a:r>
            <a:r>
              <a:rPr lang="zh-CN" altLang="en-US" sz="2400" b="1" dirty="0">
                <a:solidFill>
                  <a:srgbClr val="FF0000"/>
                </a:solidFill>
                <a:latin typeface="Times New Roman" panose="02020603050405020304" pitchFamily="18" charset="0"/>
                <a:ea typeface="楷体_GB2312" panose="02010609030101010101" pitchFamily="49" charset="-122"/>
              </a:rPr>
              <a:t>数据线并列（位线扩展）</a:t>
            </a:r>
            <a:r>
              <a:rPr lang="zh-CN" altLang="en-US" sz="2400" b="1" dirty="0">
                <a:latin typeface="Times New Roman" panose="02020603050405020304" pitchFamily="18" charset="0"/>
                <a:ea typeface="楷体_GB2312" panose="02010609030101010101" pitchFamily="49" charset="-122"/>
              </a:rPr>
              <a:t>形成整个模块的数据线（</a:t>
            </a:r>
            <a:r>
              <a:rPr lang="en-US" altLang="zh-CN" sz="2400" b="1">
                <a:latin typeface="Times New Roman" panose="02020603050405020304" pitchFamily="18" charset="0"/>
                <a:ea typeface="楷体_GB2312" panose="02010609030101010101" pitchFamily="49" charset="-122"/>
              </a:rPr>
              <a:t>8bit</a:t>
            </a:r>
            <a:r>
              <a:rPr lang="zh-CN" altLang="en-US" sz="2400" b="1" dirty="0">
                <a:latin typeface="Times New Roman" panose="02020603050405020304" pitchFamily="18" charset="0"/>
                <a:ea typeface="楷体_GB2312" panose="02010609030101010101" pitchFamily="49" charset="-122"/>
              </a:rPr>
              <a:t>宽度）。</a:t>
            </a:r>
            <a:r>
              <a:rPr lang="zh-CN" altLang="en-US" sz="1300" dirty="0">
                <a:latin typeface="Times New Roman" panose="02020603050405020304" pitchFamily="18" charset="0"/>
                <a:ea typeface="楷体_GB2312" panose="02010609030101010101" pitchFamily="49" charset="-122"/>
              </a:rPr>
              <a:t> </a:t>
            </a:r>
            <a:endParaRPr lang="zh-CN" altLang="en-US" sz="2400" b="1" dirty="0">
              <a:solidFill>
                <a:srgbClr val="FF0000"/>
              </a:solidFill>
              <a:latin typeface="Times New Roman" panose="02020603050405020304" pitchFamily="18" charset="0"/>
              <a:ea typeface="楷体_GB2312" panose="02010609030101010101" pitchFamily="49" charset="-122"/>
            </a:endParaRPr>
          </a:p>
        </p:txBody>
      </p:sp>
      <p:sp>
        <p:nvSpPr>
          <p:cNvPr id="39945" name="矩形 5"/>
          <p:cNvSpPr/>
          <p:nvPr/>
        </p:nvSpPr>
        <p:spPr>
          <a:xfrm>
            <a:off x="8358188" y="6500813"/>
            <a:ext cx="665162" cy="338137"/>
          </a:xfrm>
          <a:prstGeom prst="rect">
            <a:avLst/>
          </a:prstGeom>
          <a:noFill/>
          <a:ln w="9525">
            <a:noFill/>
          </a:ln>
        </p:spPr>
        <p:txBody>
          <a:bodyPr wrap="none">
            <a:spAutoFit/>
          </a:bodyPr>
          <a:lstStyle/>
          <a:p>
            <a:fld id="{9A0DB2DC-4C9A-4742-B13C-FB6460FD3503}" type="slidenum">
              <a:rPr lang="en-US" altLang="zh-CN" sz="1600" b="1">
                <a:solidFill>
                  <a:srgbClr val="CDFFCD"/>
                </a:solidFill>
                <a:latin typeface="Arial" panose="020B0604020202020204" pitchFamily="34" charset="0"/>
                <a:ea typeface="华文宋体" panose="02010600040101010101" pitchFamily="2" charset="-122"/>
              </a:rPr>
            </a:fld>
            <a:r>
              <a:rPr lang="en-US" altLang="zh-CN" sz="1600" b="1">
                <a:solidFill>
                  <a:srgbClr val="CDFFCD"/>
                </a:solidFill>
                <a:latin typeface="Arial" panose="020B0604020202020204" pitchFamily="34" charset="0"/>
                <a:ea typeface="华文宋体" panose="02010600040101010101" pitchFamily="2" charset="-122"/>
              </a:rPr>
              <a:t>/42</a:t>
            </a:r>
            <a:endParaRPr lang="zh-CN" altLang="en-US" sz="1600" dirty="0">
              <a:latin typeface="Arial" panose="020B0604020202020204" pitchFamily="34" charset="0"/>
              <a:ea typeface="华文宋体" panose="02010600040101010101" pitchFamily="2" charset="-122"/>
            </a:endParaRPr>
          </a:p>
        </p:txBody>
      </p:sp>
      <p:sp>
        <p:nvSpPr>
          <p:cNvPr id="64" name="日期占位符 3"/>
          <p:cNvSpPr txBox="1">
            <a:spLocks noGrp="1"/>
          </p:cNvSpPr>
          <p:nvPr>
            <p:ph type="dt" sz="half" idx="12"/>
          </p:nvPr>
        </p:nvSpPr>
        <p:spPr bwMode="auto"/>
        <p:txBody>
          <a:bodyPr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65" name="灯片编号占位符 4"/>
          <p:cNvSpPr txBox="1">
            <a:spLocks noGrp="1"/>
          </p:cNvSpPr>
          <p:nvPr>
            <p:ph type="sldNum" sz="quarter" idx="13"/>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66" name="页脚占位符 5"/>
          <p:cNvSpPr txBox="1">
            <a:spLocks noGrp="1"/>
          </p:cNvSpPr>
          <p:nvPr>
            <p:ph type="ftr" sz="quarter" idx="14"/>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901"/>
                                        </p:tgtEl>
                                        <p:attrNameLst>
                                          <p:attrName>style.visibility</p:attrName>
                                        </p:attrNameLst>
                                      </p:cBhvr>
                                      <p:to>
                                        <p:strVal val="visible"/>
                                      </p:to>
                                    </p:set>
                                    <p:animEffect transition="in" filter="dissolve">
                                      <p:cBhvr>
                                        <p:cTn id="7" dur="500"/>
                                        <p:tgtEl>
                                          <p:spTgt spid="3590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lide(fromTo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5906"/>
                                        </p:tgtEl>
                                        <p:attrNameLst>
                                          <p:attrName>style.visibility</p:attrName>
                                        </p:attrNameLst>
                                      </p:cBhvr>
                                      <p:to>
                                        <p:strVal val="visible"/>
                                      </p:to>
                                    </p:set>
                                    <p:animEffect transition="in" filter="dissolve">
                                      <p:cBhvr>
                                        <p:cTn id="32" dur="500"/>
                                        <p:tgtEl>
                                          <p:spTgt spid="35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01" grpId="0"/>
      <p:bldP spid="3590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p:cNvSpPr>
          <p:nvPr>
            <p:ph type="title"/>
          </p:nvPr>
        </p:nvSpPr>
        <p:spPr>
          <a:xfrm>
            <a:off x="381000" y="76200"/>
            <a:ext cx="7772400" cy="723900"/>
          </a:xfrm>
        </p:spPr>
        <p:txBody>
          <a:bodyPr vert="horz" wrap="square" lIns="91440" tIns="45720" rIns="91440" bIns="45720" anchor="ctr"/>
          <a:lstStyle/>
          <a:p>
            <a:pPr eaLnBrk="1" hangingPunct="1"/>
            <a:r>
              <a:rPr lang="zh-CN" altLang="en-US" sz="3200" dirty="0">
                <a:latin typeface="Comic Sans MS" panose="030F0702030302020204" pitchFamily="66" charset="0"/>
                <a:ea typeface="隶书" panose="02010509060101010101" pitchFamily="49" charset="-122"/>
              </a:rPr>
              <a:t>存储芯片的字扩展</a:t>
            </a:r>
            <a:endParaRPr lang="zh-CN" altLang="en-US" sz="3200" dirty="0">
              <a:latin typeface="Comic Sans MS" panose="030F0702030302020204" pitchFamily="66" charset="0"/>
              <a:ea typeface="隶书" panose="02010509060101010101" pitchFamily="49" charset="-122"/>
            </a:endParaRPr>
          </a:p>
        </p:txBody>
      </p:sp>
      <p:sp>
        <p:nvSpPr>
          <p:cNvPr id="36881" name="Text Box 17"/>
          <p:cNvSpPr txBox="1"/>
          <p:nvPr/>
        </p:nvSpPr>
        <p:spPr>
          <a:xfrm>
            <a:off x="984250" y="1143000"/>
            <a:ext cx="7092950" cy="385763"/>
          </a:xfrm>
          <a:prstGeom prst="rect">
            <a:avLst/>
          </a:prstGeom>
          <a:noFill/>
          <a:ln w="28575">
            <a:noFill/>
          </a:ln>
        </p:spPr>
        <p:txBody>
          <a:bodyPr lIns="0" tIns="0" rIns="0" bIns="0"/>
          <a:lstStyle/>
          <a:p>
            <a:pPr algn="ctr" eaLnBrk="0" hangingPunct="0"/>
            <a:r>
              <a:rPr lang="zh-CN" altLang="en-US" sz="2800" b="1" dirty="0">
                <a:latin typeface="Times New Roman" panose="02020603050405020304" pitchFamily="18" charset="0"/>
                <a:ea typeface="楷体_GB2312" panose="02010609030101010101" pitchFamily="49" charset="-122"/>
              </a:rPr>
              <a:t>用</a:t>
            </a:r>
            <a:r>
              <a:rPr lang="en-US" altLang="zh-CN" sz="2800" b="1">
                <a:solidFill>
                  <a:srgbClr val="FF0000"/>
                </a:solidFill>
                <a:latin typeface="Times New Roman" panose="02020603050405020304" pitchFamily="18" charset="0"/>
                <a:ea typeface="楷体_GB2312" panose="02010609030101010101" pitchFamily="49" charset="-122"/>
              </a:rPr>
              <a:t>8K×8bit</a:t>
            </a:r>
            <a:r>
              <a:rPr lang="zh-CN" altLang="en-US" sz="2800" b="1" dirty="0">
                <a:latin typeface="Times New Roman" panose="02020603050405020304" pitchFamily="18" charset="0"/>
                <a:ea typeface="楷体_GB2312" panose="02010609030101010101" pitchFamily="49" charset="-122"/>
              </a:rPr>
              <a:t>的芯片扩展实现</a:t>
            </a:r>
            <a:r>
              <a:rPr lang="en-US" altLang="zh-CN" sz="2800" b="1">
                <a:solidFill>
                  <a:srgbClr val="FF0000"/>
                </a:solidFill>
                <a:latin typeface="Times New Roman" panose="02020603050405020304" pitchFamily="18" charset="0"/>
                <a:ea typeface="楷体_GB2312" panose="02010609030101010101" pitchFamily="49" charset="-122"/>
              </a:rPr>
              <a:t>64KB</a:t>
            </a:r>
            <a:r>
              <a:rPr lang="zh-CN" altLang="en-US" sz="2800" b="1" dirty="0">
                <a:latin typeface="Times New Roman" panose="02020603050405020304" pitchFamily="18" charset="0"/>
                <a:ea typeface="楷体_GB2312" panose="02010609030101010101" pitchFamily="49" charset="-122"/>
              </a:rPr>
              <a:t>存储器</a:t>
            </a:r>
            <a:endParaRPr lang="zh-CN" altLang="en-US" sz="2800" b="1" dirty="0">
              <a:latin typeface="Times New Roman" panose="02020603050405020304" pitchFamily="18" charset="0"/>
              <a:ea typeface="楷体_GB2312" panose="02010609030101010101" pitchFamily="49" charset="-122"/>
            </a:endParaRPr>
          </a:p>
        </p:txBody>
      </p:sp>
      <p:grpSp>
        <p:nvGrpSpPr>
          <p:cNvPr id="2" name="Group 84"/>
          <p:cNvGrpSpPr/>
          <p:nvPr/>
        </p:nvGrpSpPr>
        <p:grpSpPr>
          <a:xfrm>
            <a:off x="5421313" y="2571750"/>
            <a:ext cx="3692525" cy="1651000"/>
            <a:chOff x="3463" y="2222"/>
            <a:chExt cx="2326" cy="1040"/>
          </a:xfrm>
        </p:grpSpPr>
        <p:sp>
          <p:nvSpPr>
            <p:cNvPr id="41031" name="Text Box 7"/>
            <p:cNvSpPr txBox="1"/>
            <p:nvPr/>
          </p:nvSpPr>
          <p:spPr>
            <a:xfrm>
              <a:off x="4660" y="2279"/>
              <a:ext cx="707" cy="983"/>
            </a:xfrm>
            <a:prstGeom prst="rect">
              <a:avLst/>
            </a:prstGeom>
            <a:solidFill>
              <a:schemeClr val="bg1"/>
            </a:solidFill>
            <a:ln w="28575" cap="flat" cmpd="sng">
              <a:solidFill>
                <a:schemeClr val="tx1"/>
              </a:solidFill>
              <a:prstDash val="solid"/>
              <a:miter/>
              <a:headEnd type="none" w="med" len="med"/>
              <a:tailEnd type="none" w="med" len="med"/>
            </a:ln>
          </p:spPr>
          <p:txBody>
            <a:bodyPr lIns="0" tIns="0" rIns="0" bIns="0"/>
            <a:lstStyle/>
            <a:p>
              <a:pPr algn="r" eaLnBrk="0" hangingPunct="0">
                <a:lnSpc>
                  <a:spcPct val="96000"/>
                </a:lnSpc>
              </a:pPr>
              <a:endParaRPr lang="en-US" altLang="zh-CN" sz="1600" b="1">
                <a:latin typeface="Times New Roman" panose="02020603050405020304" pitchFamily="18" charset="0"/>
                <a:ea typeface="楷体_GB2312" panose="02010609030101010101" pitchFamily="49" charset="-122"/>
              </a:endParaRPr>
            </a:p>
            <a:p>
              <a:pPr algn="ctr" eaLnBrk="0" hangingPunct="0">
                <a:lnSpc>
                  <a:spcPct val="96000"/>
                </a:lnSpc>
              </a:pPr>
              <a:endParaRPr lang="en-US" altLang="zh-CN" sz="1600" b="1">
                <a:latin typeface="Times New Roman" panose="02020603050405020304" pitchFamily="18" charset="0"/>
                <a:ea typeface="楷体_GB2312" panose="02010609030101010101" pitchFamily="49" charset="-122"/>
              </a:endParaRPr>
            </a:p>
            <a:p>
              <a:pPr algn="ctr" eaLnBrk="0" hangingPunct="0">
                <a:lnSpc>
                  <a:spcPct val="96000"/>
                </a:lnSpc>
              </a:pPr>
              <a:r>
                <a:rPr lang="en-US" altLang="zh-CN" b="1">
                  <a:latin typeface="Times New Roman" panose="02020603050405020304" pitchFamily="18" charset="0"/>
                  <a:ea typeface="楷体_GB2312" panose="02010609030101010101" pitchFamily="49" charset="-122"/>
                </a:rPr>
                <a:t>64K*8</a:t>
              </a:r>
              <a:endParaRPr lang="en-US" altLang="zh-CN" b="1">
                <a:latin typeface="Times New Roman" panose="02020603050405020304" pitchFamily="18" charset="0"/>
                <a:ea typeface="楷体_GB2312" panose="02010609030101010101" pitchFamily="49" charset="-122"/>
              </a:endParaRPr>
            </a:p>
            <a:p>
              <a:pPr algn="r" eaLnBrk="0" hangingPunct="0">
                <a:lnSpc>
                  <a:spcPct val="96000"/>
                </a:lnSpc>
              </a:pPr>
              <a:endParaRPr lang="en-US" altLang="zh-CN" sz="1600" b="1">
                <a:latin typeface="Times New Roman" panose="02020603050405020304" pitchFamily="18" charset="0"/>
                <a:ea typeface="楷体_GB2312" panose="02010609030101010101" pitchFamily="49" charset="-122"/>
              </a:endParaRPr>
            </a:p>
          </p:txBody>
        </p:sp>
        <p:sp>
          <p:nvSpPr>
            <p:cNvPr id="41032" name="AutoShape 8"/>
            <p:cNvSpPr/>
            <p:nvPr/>
          </p:nvSpPr>
          <p:spPr>
            <a:xfrm>
              <a:off x="4216" y="2404"/>
              <a:ext cx="432" cy="202"/>
            </a:xfrm>
            <a:prstGeom prst="rightArrow">
              <a:avLst>
                <a:gd name="adj1" fmla="val 50000"/>
                <a:gd name="adj2" fmla="val 53465"/>
              </a:avLst>
            </a:prstGeom>
            <a:noFill/>
            <a:ln w="28575" cap="flat" cmpd="sng">
              <a:solidFill>
                <a:schemeClr val="tx1"/>
              </a:solidFill>
              <a:prstDash val="solid"/>
              <a:miter/>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1033" name="Text Box 9"/>
            <p:cNvSpPr txBox="1"/>
            <p:nvPr/>
          </p:nvSpPr>
          <p:spPr>
            <a:xfrm>
              <a:off x="4064" y="2222"/>
              <a:ext cx="466" cy="201"/>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a:t>
              </a:r>
              <a:r>
                <a:rPr lang="en-US" altLang="zh-CN" sz="1600" b="1" baseline="-25000">
                  <a:latin typeface="Times New Roman" panose="02020603050405020304" pitchFamily="18" charset="0"/>
                  <a:ea typeface="楷体_GB2312" panose="02010609030101010101" pitchFamily="49" charset="-122"/>
                </a:rPr>
                <a:t>0</a:t>
              </a:r>
              <a:r>
                <a:rPr lang="en-US" altLang="zh-CN" sz="1600" b="1">
                  <a:latin typeface="Times New Roman" panose="02020603050405020304" pitchFamily="18" charset="0"/>
                  <a:ea typeface="楷体_GB2312" panose="02010609030101010101" pitchFamily="49" charset="-122"/>
                </a:rPr>
                <a:t> ~ A</a:t>
              </a:r>
              <a:r>
                <a:rPr lang="en-US" altLang="zh-CN" sz="1600" b="1" baseline="-25000">
                  <a:latin typeface="Times New Roman" panose="02020603050405020304" pitchFamily="18" charset="0"/>
                  <a:ea typeface="楷体_GB2312" panose="02010609030101010101" pitchFamily="49" charset="-122"/>
                </a:rPr>
                <a:t>15</a:t>
              </a:r>
              <a:endParaRPr lang="en-US" altLang="zh-CN" sz="1600" b="1">
                <a:latin typeface="Times New Roman" panose="02020603050405020304" pitchFamily="18" charset="0"/>
                <a:ea typeface="楷体_GB2312" panose="02010609030101010101" pitchFamily="49" charset="-122"/>
              </a:endParaRPr>
            </a:p>
          </p:txBody>
        </p:sp>
        <p:sp>
          <p:nvSpPr>
            <p:cNvPr id="41034" name="AutoShape 10"/>
            <p:cNvSpPr/>
            <p:nvPr/>
          </p:nvSpPr>
          <p:spPr>
            <a:xfrm>
              <a:off x="4216" y="2901"/>
              <a:ext cx="432" cy="160"/>
            </a:xfrm>
            <a:prstGeom prst="rightArrow">
              <a:avLst>
                <a:gd name="adj1" fmla="val 50000"/>
                <a:gd name="adj2" fmla="val 67500"/>
              </a:avLst>
            </a:prstGeom>
            <a:noFill/>
            <a:ln w="28575" cap="flat" cmpd="sng">
              <a:solidFill>
                <a:schemeClr val="tx1"/>
              </a:solidFill>
              <a:prstDash val="solid"/>
              <a:miter/>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1035" name="Text Box 11"/>
            <p:cNvSpPr txBox="1"/>
            <p:nvPr/>
          </p:nvSpPr>
          <p:spPr>
            <a:xfrm>
              <a:off x="4064" y="2719"/>
              <a:ext cx="466" cy="201"/>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D</a:t>
              </a:r>
              <a:r>
                <a:rPr lang="en-US" altLang="zh-CN" sz="1600" b="1" baseline="-25000">
                  <a:latin typeface="Times New Roman" panose="02020603050405020304" pitchFamily="18" charset="0"/>
                  <a:ea typeface="楷体_GB2312" panose="02010609030101010101" pitchFamily="49" charset="-122"/>
                </a:rPr>
                <a:t>0</a:t>
              </a:r>
              <a:r>
                <a:rPr lang="en-US" altLang="zh-CN" sz="1600" b="1">
                  <a:latin typeface="Times New Roman" panose="02020603050405020304" pitchFamily="18" charset="0"/>
                  <a:ea typeface="楷体_GB2312" panose="02010609030101010101" pitchFamily="49" charset="-122"/>
                </a:rPr>
                <a:t> ~ D</a:t>
              </a:r>
              <a:r>
                <a:rPr lang="en-US" altLang="zh-CN" sz="1600" b="1" baseline="-25000">
                  <a:latin typeface="Times New Roman" panose="02020603050405020304" pitchFamily="18" charset="0"/>
                  <a:ea typeface="楷体_GB2312" panose="02010609030101010101" pitchFamily="49" charset="-122"/>
                </a:rPr>
                <a:t>7</a:t>
              </a:r>
              <a:endParaRPr lang="en-US" altLang="zh-CN" sz="1600" b="1">
                <a:latin typeface="Times New Roman" panose="02020603050405020304" pitchFamily="18" charset="0"/>
                <a:ea typeface="楷体_GB2312" panose="02010609030101010101" pitchFamily="49" charset="-122"/>
              </a:endParaRPr>
            </a:p>
          </p:txBody>
        </p:sp>
        <p:sp>
          <p:nvSpPr>
            <p:cNvPr id="41036" name="Line 12"/>
            <p:cNvSpPr/>
            <p:nvPr/>
          </p:nvSpPr>
          <p:spPr>
            <a:xfrm flipH="1">
              <a:off x="5365" y="2459"/>
              <a:ext cx="359" cy="0"/>
            </a:xfrm>
            <a:prstGeom prst="line">
              <a:avLst/>
            </a:prstGeom>
            <a:ln w="28575" cap="flat" cmpd="sng">
              <a:solidFill>
                <a:schemeClr val="tx1"/>
              </a:solidFill>
              <a:prstDash val="solid"/>
              <a:headEnd type="none" w="med" len="med"/>
              <a:tailEnd type="triangle" w="sm" len="med"/>
            </a:ln>
          </p:spPr>
        </p:sp>
        <p:sp>
          <p:nvSpPr>
            <p:cNvPr id="41037" name="Line 13"/>
            <p:cNvSpPr/>
            <p:nvPr/>
          </p:nvSpPr>
          <p:spPr>
            <a:xfrm flipH="1">
              <a:off x="5365" y="2966"/>
              <a:ext cx="359" cy="0"/>
            </a:xfrm>
            <a:prstGeom prst="line">
              <a:avLst/>
            </a:prstGeom>
            <a:ln w="28575" cap="flat" cmpd="sng">
              <a:solidFill>
                <a:schemeClr val="tx1"/>
              </a:solidFill>
              <a:prstDash val="solid"/>
              <a:headEnd type="none" w="med" len="med"/>
              <a:tailEnd type="triangle" w="sm" len="med"/>
            </a:ln>
          </p:spPr>
        </p:sp>
        <p:sp>
          <p:nvSpPr>
            <p:cNvPr id="41038" name="Text Box 14"/>
            <p:cNvSpPr txBox="1"/>
            <p:nvPr/>
          </p:nvSpPr>
          <p:spPr>
            <a:xfrm>
              <a:off x="5482" y="2258"/>
              <a:ext cx="307" cy="158"/>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R/W</a:t>
              </a:r>
              <a:endParaRPr lang="en-US" altLang="zh-CN" sz="1600" b="1">
                <a:latin typeface="Times New Roman" panose="02020603050405020304" pitchFamily="18" charset="0"/>
                <a:ea typeface="楷体_GB2312" panose="02010609030101010101" pitchFamily="49" charset="-122"/>
              </a:endParaRPr>
            </a:p>
          </p:txBody>
        </p:sp>
        <p:sp>
          <p:nvSpPr>
            <p:cNvPr id="41039" name="Text Box 15"/>
            <p:cNvSpPr txBox="1"/>
            <p:nvPr/>
          </p:nvSpPr>
          <p:spPr>
            <a:xfrm>
              <a:off x="5502" y="2755"/>
              <a:ext cx="201" cy="179"/>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CS</a:t>
              </a:r>
              <a:endParaRPr lang="en-US" altLang="zh-CN" sz="1600" b="1">
                <a:latin typeface="Times New Roman" panose="02020603050405020304" pitchFamily="18" charset="0"/>
                <a:ea typeface="楷体_GB2312" panose="02010609030101010101" pitchFamily="49" charset="-122"/>
              </a:endParaRPr>
            </a:p>
          </p:txBody>
        </p:sp>
        <p:sp>
          <p:nvSpPr>
            <p:cNvPr id="41040" name="Line 16"/>
            <p:cNvSpPr/>
            <p:nvPr/>
          </p:nvSpPr>
          <p:spPr>
            <a:xfrm flipH="1">
              <a:off x="5484" y="2762"/>
              <a:ext cx="169" cy="1"/>
            </a:xfrm>
            <a:prstGeom prst="line">
              <a:avLst/>
            </a:prstGeom>
            <a:ln w="28575" cap="flat" cmpd="sng">
              <a:solidFill>
                <a:schemeClr val="tx1"/>
              </a:solidFill>
              <a:prstDash val="solid"/>
              <a:headEnd type="none" w="med" len="med"/>
              <a:tailEnd type="none" w="med" len="med"/>
            </a:ln>
          </p:spPr>
        </p:sp>
        <p:sp>
          <p:nvSpPr>
            <p:cNvPr id="41041" name="AutoShape 18"/>
            <p:cNvSpPr/>
            <p:nvPr/>
          </p:nvSpPr>
          <p:spPr>
            <a:xfrm>
              <a:off x="3463" y="2438"/>
              <a:ext cx="464" cy="486"/>
            </a:xfrm>
            <a:prstGeom prst="rightArrow">
              <a:avLst>
                <a:gd name="adj1" fmla="val 50000"/>
                <a:gd name="adj2" fmla="val 25000"/>
              </a:avLst>
            </a:prstGeom>
            <a:noFill/>
            <a:ln w="28575" cap="flat" cmpd="sng">
              <a:solidFill>
                <a:schemeClr val="tx1"/>
              </a:solidFill>
              <a:prstDash val="solid"/>
              <a:miter/>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1042" name="Text Box 19"/>
            <p:cNvSpPr txBox="1"/>
            <p:nvPr/>
          </p:nvSpPr>
          <p:spPr>
            <a:xfrm>
              <a:off x="3525" y="2571"/>
              <a:ext cx="424" cy="190"/>
            </a:xfrm>
            <a:prstGeom prst="rect">
              <a:avLst/>
            </a:prstGeom>
            <a:noFill/>
            <a:ln w="28575">
              <a:noFill/>
            </a:ln>
          </p:spPr>
          <p:txBody>
            <a:bodyPr lIns="0" tIns="0" rIns="0" bIns="0"/>
            <a:lstStyle/>
            <a:p>
              <a:pPr algn="just" eaLnBrk="0" hangingPunct="0"/>
              <a:r>
                <a:rPr lang="zh-CN" altLang="en-US" sz="1600" b="1" dirty="0">
                  <a:latin typeface="Times New Roman" panose="02020603050405020304" pitchFamily="18" charset="0"/>
                  <a:ea typeface="楷体_GB2312" panose="02010609030101010101" pitchFamily="49" charset="-122"/>
                </a:rPr>
                <a:t>等效为</a:t>
              </a:r>
              <a:endParaRPr lang="zh-CN" altLang="en-US" sz="1600" b="1" dirty="0">
                <a:latin typeface="Times New Roman" panose="02020603050405020304" pitchFamily="18" charset="0"/>
                <a:ea typeface="楷体_GB2312" panose="02010609030101010101" pitchFamily="49" charset="-122"/>
              </a:endParaRPr>
            </a:p>
          </p:txBody>
        </p:sp>
      </p:grpSp>
      <p:grpSp>
        <p:nvGrpSpPr>
          <p:cNvPr id="3" name="Group 83"/>
          <p:cNvGrpSpPr/>
          <p:nvPr/>
        </p:nvGrpSpPr>
        <p:grpSpPr>
          <a:xfrm>
            <a:off x="114300" y="3463925"/>
            <a:ext cx="1644650" cy="677863"/>
            <a:chOff x="72" y="2592"/>
            <a:chExt cx="1036" cy="427"/>
          </a:xfrm>
        </p:grpSpPr>
        <p:sp>
          <p:nvSpPr>
            <p:cNvPr id="41027" name="AutoShape 29"/>
            <p:cNvSpPr/>
            <p:nvPr/>
          </p:nvSpPr>
          <p:spPr>
            <a:xfrm>
              <a:off x="559" y="2647"/>
              <a:ext cx="549" cy="192"/>
            </a:xfrm>
            <a:prstGeom prst="rightArrow">
              <a:avLst>
                <a:gd name="adj1" fmla="val 50000"/>
                <a:gd name="adj2" fmla="val 71484"/>
              </a:avLst>
            </a:prstGeom>
            <a:noFill/>
            <a:ln w="28575" cap="flat" cmpd="sng">
              <a:solidFill>
                <a:schemeClr val="tx1"/>
              </a:solidFill>
              <a:prstDash val="solid"/>
              <a:miter/>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1028" name="Line 30"/>
            <p:cNvSpPr/>
            <p:nvPr/>
          </p:nvSpPr>
          <p:spPr>
            <a:xfrm>
              <a:off x="572" y="2913"/>
              <a:ext cx="536" cy="0"/>
            </a:xfrm>
            <a:prstGeom prst="line">
              <a:avLst/>
            </a:prstGeom>
            <a:ln w="28575" cap="flat" cmpd="sng">
              <a:solidFill>
                <a:schemeClr val="tx1"/>
              </a:solidFill>
              <a:prstDash val="solid"/>
              <a:headEnd type="none" w="med" len="med"/>
              <a:tailEnd type="triangle" w="sm" len="med"/>
            </a:ln>
          </p:spPr>
        </p:sp>
        <p:sp>
          <p:nvSpPr>
            <p:cNvPr id="41029" name="Text Box 31"/>
            <p:cNvSpPr txBox="1"/>
            <p:nvPr/>
          </p:nvSpPr>
          <p:spPr>
            <a:xfrm>
              <a:off x="72" y="2592"/>
              <a:ext cx="466" cy="201"/>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a:t>
              </a:r>
              <a:r>
                <a:rPr lang="en-US" altLang="zh-CN" sz="1600" b="1" baseline="-25000">
                  <a:latin typeface="Times New Roman" panose="02020603050405020304" pitchFamily="18" charset="0"/>
                  <a:ea typeface="楷体_GB2312" panose="02010609030101010101" pitchFamily="49" charset="-122"/>
                </a:rPr>
                <a:t>0</a:t>
              </a:r>
              <a:r>
                <a:rPr lang="en-US" altLang="zh-CN" sz="1600" b="1">
                  <a:latin typeface="Times New Roman" panose="02020603050405020304" pitchFamily="18" charset="0"/>
                  <a:ea typeface="楷体_GB2312" panose="02010609030101010101" pitchFamily="49" charset="-122"/>
                </a:rPr>
                <a:t> ~ A</a:t>
              </a:r>
              <a:r>
                <a:rPr lang="en-US" altLang="zh-CN" sz="1600" b="1" baseline="-25000">
                  <a:latin typeface="Times New Roman" panose="02020603050405020304" pitchFamily="18" charset="0"/>
                  <a:ea typeface="楷体_GB2312" panose="02010609030101010101" pitchFamily="49" charset="-122"/>
                </a:rPr>
                <a:t>12</a:t>
              </a:r>
              <a:endParaRPr lang="en-US" altLang="zh-CN" sz="1600" b="1">
                <a:latin typeface="Times New Roman" panose="02020603050405020304" pitchFamily="18" charset="0"/>
                <a:ea typeface="楷体_GB2312" panose="02010609030101010101" pitchFamily="49" charset="-122"/>
              </a:endParaRPr>
            </a:p>
          </p:txBody>
        </p:sp>
        <p:sp>
          <p:nvSpPr>
            <p:cNvPr id="41030" name="Text Box 32"/>
            <p:cNvSpPr txBox="1"/>
            <p:nvPr/>
          </p:nvSpPr>
          <p:spPr>
            <a:xfrm>
              <a:off x="210" y="2860"/>
              <a:ext cx="307" cy="159"/>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R/W</a:t>
              </a:r>
              <a:endParaRPr lang="en-US" altLang="zh-CN" sz="1600" b="1">
                <a:latin typeface="Times New Roman" panose="02020603050405020304" pitchFamily="18" charset="0"/>
                <a:ea typeface="楷体_GB2312" panose="02010609030101010101" pitchFamily="49" charset="-122"/>
              </a:endParaRPr>
            </a:p>
          </p:txBody>
        </p:sp>
      </p:grpSp>
      <p:grpSp>
        <p:nvGrpSpPr>
          <p:cNvPr id="4" name="Group 81"/>
          <p:cNvGrpSpPr/>
          <p:nvPr/>
        </p:nvGrpSpPr>
        <p:grpSpPr>
          <a:xfrm>
            <a:off x="163513" y="3101975"/>
            <a:ext cx="5619750" cy="1670050"/>
            <a:chOff x="103" y="2364"/>
            <a:chExt cx="3540" cy="1052"/>
          </a:xfrm>
        </p:grpSpPr>
        <p:sp>
          <p:nvSpPr>
            <p:cNvPr id="41017" name="Text Box 33"/>
            <p:cNvSpPr txBox="1"/>
            <p:nvPr/>
          </p:nvSpPr>
          <p:spPr>
            <a:xfrm>
              <a:off x="103" y="3215"/>
              <a:ext cx="466" cy="201"/>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D</a:t>
              </a:r>
              <a:r>
                <a:rPr lang="en-US" altLang="zh-CN" sz="1600" b="1" baseline="-25000">
                  <a:latin typeface="Times New Roman" panose="02020603050405020304" pitchFamily="18" charset="0"/>
                  <a:ea typeface="楷体_GB2312" panose="02010609030101010101" pitchFamily="49" charset="-122"/>
                </a:rPr>
                <a:t>0</a:t>
              </a:r>
              <a:r>
                <a:rPr lang="en-US" altLang="zh-CN" sz="1600" b="1">
                  <a:latin typeface="Times New Roman" panose="02020603050405020304" pitchFamily="18" charset="0"/>
                  <a:ea typeface="楷体_GB2312" panose="02010609030101010101" pitchFamily="49" charset="-122"/>
                </a:rPr>
                <a:t> ~ D</a:t>
              </a:r>
              <a:r>
                <a:rPr lang="en-US" altLang="zh-CN" sz="1600" b="1" baseline="-25000">
                  <a:latin typeface="Times New Roman" panose="02020603050405020304" pitchFamily="18" charset="0"/>
                  <a:ea typeface="楷体_GB2312" panose="02010609030101010101" pitchFamily="49" charset="-122"/>
                </a:rPr>
                <a:t>7</a:t>
              </a:r>
              <a:endParaRPr lang="en-US" altLang="zh-CN" sz="1600" b="1">
                <a:latin typeface="Times New Roman" panose="02020603050405020304" pitchFamily="18" charset="0"/>
                <a:ea typeface="楷体_GB2312" panose="02010609030101010101" pitchFamily="49" charset="-122"/>
              </a:endParaRPr>
            </a:p>
          </p:txBody>
        </p:sp>
        <p:sp>
          <p:nvSpPr>
            <p:cNvPr id="41018" name="AutoShape 34"/>
            <p:cNvSpPr/>
            <p:nvPr/>
          </p:nvSpPr>
          <p:spPr>
            <a:xfrm>
              <a:off x="592" y="3304"/>
              <a:ext cx="3051" cy="95"/>
            </a:xfrm>
            <a:prstGeom prst="leftRightArrow">
              <a:avLst>
                <a:gd name="adj1" fmla="val 58787"/>
                <a:gd name="adj2" fmla="val 147494"/>
              </a:avLst>
            </a:prstGeom>
            <a:noFill/>
            <a:ln w="28575" cap="flat" cmpd="sng">
              <a:solidFill>
                <a:schemeClr val="tx1"/>
              </a:solidFill>
              <a:prstDash val="solid"/>
              <a:miter/>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1019" name="AutoShape 35"/>
            <p:cNvSpPr/>
            <p:nvPr/>
          </p:nvSpPr>
          <p:spPr>
            <a:xfrm>
              <a:off x="3081" y="2364"/>
              <a:ext cx="87" cy="961"/>
            </a:xfrm>
            <a:prstGeom prst="upDownArrow">
              <a:avLst>
                <a:gd name="adj1" fmla="val 50000"/>
                <a:gd name="adj2" fmla="val 116289"/>
              </a:avLst>
            </a:prstGeom>
            <a:noFill/>
            <a:ln w="28575" cap="flat" cmpd="sng">
              <a:solidFill>
                <a:schemeClr val="tx1"/>
              </a:solidFill>
              <a:prstDash val="solid"/>
              <a:miter/>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1020" name="AutoShape 36"/>
            <p:cNvSpPr/>
            <p:nvPr/>
          </p:nvSpPr>
          <p:spPr>
            <a:xfrm>
              <a:off x="2895" y="2454"/>
              <a:ext cx="88" cy="867"/>
            </a:xfrm>
            <a:prstGeom prst="upDownArrow">
              <a:avLst>
                <a:gd name="adj1" fmla="val 50000"/>
                <a:gd name="adj2" fmla="val 103722"/>
              </a:avLst>
            </a:prstGeom>
            <a:noFill/>
            <a:ln w="28575" cap="flat" cmpd="sng">
              <a:solidFill>
                <a:schemeClr val="tx1"/>
              </a:solidFill>
              <a:prstDash val="solid"/>
              <a:miter/>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1021" name="AutoShape 37"/>
            <p:cNvSpPr/>
            <p:nvPr/>
          </p:nvSpPr>
          <p:spPr>
            <a:xfrm>
              <a:off x="2673" y="2560"/>
              <a:ext cx="98" cy="761"/>
            </a:xfrm>
            <a:prstGeom prst="upDownArrow">
              <a:avLst>
                <a:gd name="adj1" fmla="val 50000"/>
                <a:gd name="adj2" fmla="val 81751"/>
              </a:avLst>
            </a:prstGeom>
            <a:noFill/>
            <a:ln w="28575" cap="flat" cmpd="sng">
              <a:solidFill>
                <a:schemeClr val="tx1"/>
              </a:solidFill>
              <a:prstDash val="solid"/>
              <a:miter/>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1022" name="AutoShape 38"/>
            <p:cNvSpPr/>
            <p:nvPr/>
          </p:nvSpPr>
          <p:spPr>
            <a:xfrm>
              <a:off x="2493" y="2629"/>
              <a:ext cx="88" cy="692"/>
            </a:xfrm>
            <a:prstGeom prst="upDownArrow">
              <a:avLst>
                <a:gd name="adj1" fmla="val 50000"/>
                <a:gd name="adj2" fmla="val 82786"/>
              </a:avLst>
            </a:prstGeom>
            <a:noFill/>
            <a:ln w="28575" cap="flat" cmpd="sng">
              <a:solidFill>
                <a:schemeClr val="tx1"/>
              </a:solidFill>
              <a:prstDash val="solid"/>
              <a:miter/>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1023" name="AutoShape 39"/>
            <p:cNvSpPr/>
            <p:nvPr/>
          </p:nvSpPr>
          <p:spPr>
            <a:xfrm>
              <a:off x="2293" y="2740"/>
              <a:ext cx="98" cy="581"/>
            </a:xfrm>
            <a:prstGeom prst="upDownArrow">
              <a:avLst>
                <a:gd name="adj1" fmla="val 50000"/>
                <a:gd name="adj2" fmla="val 62414"/>
              </a:avLst>
            </a:prstGeom>
            <a:noFill/>
            <a:ln w="28575" cap="flat" cmpd="sng">
              <a:solidFill>
                <a:schemeClr val="tx1"/>
              </a:solidFill>
              <a:prstDash val="solid"/>
              <a:miter/>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1024" name="AutoShape 40"/>
            <p:cNvSpPr/>
            <p:nvPr/>
          </p:nvSpPr>
          <p:spPr>
            <a:xfrm>
              <a:off x="1681" y="3036"/>
              <a:ext cx="78" cy="285"/>
            </a:xfrm>
            <a:prstGeom prst="upDownArrow">
              <a:avLst>
                <a:gd name="adj1" fmla="val 57925"/>
                <a:gd name="adj2" fmla="val 92919"/>
              </a:avLst>
            </a:prstGeom>
            <a:noFill/>
            <a:ln w="28575" cap="flat" cmpd="sng">
              <a:solidFill>
                <a:schemeClr val="tx1"/>
              </a:solidFill>
              <a:prstDash val="solid"/>
              <a:miter/>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1025" name="AutoShape 41"/>
            <p:cNvSpPr/>
            <p:nvPr/>
          </p:nvSpPr>
          <p:spPr>
            <a:xfrm>
              <a:off x="1877" y="2943"/>
              <a:ext cx="67" cy="370"/>
            </a:xfrm>
            <a:prstGeom prst="upDownArrow">
              <a:avLst>
                <a:gd name="adj1" fmla="val 57925"/>
                <a:gd name="adj2" fmla="val 140437"/>
              </a:avLst>
            </a:prstGeom>
            <a:noFill/>
            <a:ln w="28575" cap="flat" cmpd="sng">
              <a:solidFill>
                <a:schemeClr val="tx1"/>
              </a:solidFill>
              <a:prstDash val="solid"/>
              <a:miter/>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1026" name="AutoShape 42"/>
            <p:cNvSpPr/>
            <p:nvPr/>
          </p:nvSpPr>
          <p:spPr>
            <a:xfrm>
              <a:off x="2099" y="2830"/>
              <a:ext cx="84" cy="491"/>
            </a:xfrm>
            <a:prstGeom prst="upDownArrow">
              <a:avLst>
                <a:gd name="adj1" fmla="val 48685"/>
                <a:gd name="adj2" fmla="val 112033"/>
              </a:avLst>
            </a:prstGeom>
            <a:noFill/>
            <a:ln w="28575" cap="flat" cmpd="sng">
              <a:solidFill>
                <a:schemeClr val="tx1"/>
              </a:solidFill>
              <a:prstDash val="solid"/>
              <a:miter/>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grpSp>
      <p:grpSp>
        <p:nvGrpSpPr>
          <p:cNvPr id="5" name="Group 80"/>
          <p:cNvGrpSpPr/>
          <p:nvPr/>
        </p:nvGrpSpPr>
        <p:grpSpPr>
          <a:xfrm>
            <a:off x="1778000" y="2262188"/>
            <a:ext cx="3303588" cy="1895475"/>
            <a:chOff x="1120" y="1835"/>
            <a:chExt cx="2081" cy="1194"/>
          </a:xfrm>
        </p:grpSpPr>
        <p:sp>
          <p:nvSpPr>
            <p:cNvPr id="41008" name="Text Box 21"/>
            <p:cNvSpPr txBox="1"/>
            <p:nvPr/>
          </p:nvSpPr>
          <p:spPr>
            <a:xfrm>
              <a:off x="2494" y="1835"/>
              <a:ext cx="707" cy="518"/>
            </a:xfrm>
            <a:prstGeom prst="rect">
              <a:avLst/>
            </a:prstGeom>
            <a:solidFill>
              <a:schemeClr val="bg1"/>
            </a:solidFill>
            <a:ln w="28575" cap="flat" cmpd="sng">
              <a:solidFill>
                <a:schemeClr val="tx1"/>
              </a:solidFill>
              <a:prstDash val="solid"/>
              <a:miter/>
              <a:headEnd type="none" w="med" len="med"/>
              <a:tailEnd type="none" w="med" len="med"/>
            </a:ln>
          </p:spPr>
          <p:txBody>
            <a:bodyPr lIns="0" tIns="0" rIns="0" bIns="0"/>
            <a:lstStyle/>
            <a:p>
              <a:pPr algn="r" eaLnBrk="0" hangingPunct="0">
                <a:lnSpc>
                  <a:spcPct val="96000"/>
                </a:lnSpc>
              </a:pPr>
              <a:r>
                <a:rPr lang="en-US" altLang="zh-CN" sz="1600" b="1">
                  <a:latin typeface="楷体_GB2312" panose="02010609030101010101" pitchFamily="49" charset="-122"/>
                  <a:ea typeface="楷体_GB2312" panose="02010609030101010101" pitchFamily="49" charset="-122"/>
                </a:rPr>
                <a:t>⑧</a:t>
              </a:r>
              <a:endParaRPr lang="en-US" altLang="zh-CN" sz="1600" b="1">
                <a:latin typeface="Times New Roman" panose="02020603050405020304" pitchFamily="18" charset="0"/>
                <a:ea typeface="楷体_GB2312" panose="02010609030101010101" pitchFamily="49" charset="-122"/>
              </a:endParaRPr>
            </a:p>
            <a:p>
              <a:pPr algn="ctr" eaLnBrk="0" hangingPunct="0">
                <a:lnSpc>
                  <a:spcPct val="96000"/>
                </a:lnSpc>
              </a:pPr>
              <a:r>
                <a:rPr lang="en-US" altLang="zh-CN" sz="1600" b="1">
                  <a:latin typeface="Times New Roman" panose="02020603050405020304" pitchFamily="18" charset="0"/>
                  <a:ea typeface="楷体_GB2312" panose="02010609030101010101" pitchFamily="49" charset="-122"/>
                </a:rPr>
                <a:t>64K*1</a:t>
              </a:r>
              <a:endParaRPr lang="en-US" altLang="zh-CN" sz="1600" b="1">
                <a:latin typeface="Times New Roman" panose="02020603050405020304" pitchFamily="18" charset="0"/>
                <a:ea typeface="楷体_GB2312" panose="02010609030101010101" pitchFamily="49" charset="-122"/>
              </a:endParaRPr>
            </a:p>
            <a:p>
              <a:pPr algn="r" eaLnBrk="0" hangingPunct="0">
                <a:lnSpc>
                  <a:spcPct val="96000"/>
                </a:lnSpc>
              </a:pPr>
              <a:r>
                <a:rPr lang="en-US" altLang="zh-CN" sz="1600" b="1">
                  <a:latin typeface="Times New Roman" panose="02020603050405020304" pitchFamily="18" charset="0"/>
                  <a:ea typeface="楷体_GB2312" panose="02010609030101010101" pitchFamily="49" charset="-122"/>
                </a:rPr>
                <a:t>D</a:t>
              </a:r>
              <a:r>
                <a:rPr lang="en-US" altLang="zh-CN" sz="1600" b="1" baseline="-25000">
                  <a:latin typeface="Times New Roman" panose="02020603050405020304" pitchFamily="18" charset="0"/>
                  <a:ea typeface="楷体_GB2312" panose="02010609030101010101" pitchFamily="49" charset="-122"/>
                </a:rPr>
                <a:t>0~7</a:t>
              </a:r>
              <a:endParaRPr lang="en-US" altLang="zh-CN" sz="1600" b="1">
                <a:latin typeface="Times New Roman" panose="02020603050405020304" pitchFamily="18" charset="0"/>
                <a:ea typeface="楷体_GB2312" panose="02010609030101010101" pitchFamily="49" charset="-122"/>
              </a:endParaRPr>
            </a:p>
          </p:txBody>
        </p:sp>
        <p:sp>
          <p:nvSpPr>
            <p:cNvPr id="41009" name="Text Box 22"/>
            <p:cNvSpPr txBox="1"/>
            <p:nvPr/>
          </p:nvSpPr>
          <p:spPr>
            <a:xfrm>
              <a:off x="2291" y="1930"/>
              <a:ext cx="707" cy="518"/>
            </a:xfrm>
            <a:prstGeom prst="rect">
              <a:avLst/>
            </a:prstGeom>
            <a:solidFill>
              <a:schemeClr val="bg1"/>
            </a:solidFill>
            <a:ln w="28575" cap="flat" cmpd="sng">
              <a:solidFill>
                <a:schemeClr val="tx1"/>
              </a:solidFill>
              <a:prstDash val="solid"/>
              <a:miter/>
              <a:headEnd type="none" w="med" len="med"/>
              <a:tailEnd type="none" w="med" len="med"/>
            </a:ln>
          </p:spPr>
          <p:txBody>
            <a:bodyPr lIns="0" tIns="0" rIns="0" bIns="0"/>
            <a:lstStyle/>
            <a:p>
              <a:pPr algn="r" eaLnBrk="0" hangingPunct="0">
                <a:lnSpc>
                  <a:spcPct val="96000"/>
                </a:lnSpc>
              </a:pPr>
              <a:r>
                <a:rPr lang="en-US" altLang="zh-CN" sz="1600" b="1">
                  <a:latin typeface="楷体_GB2312" panose="02010609030101010101" pitchFamily="49" charset="-122"/>
                  <a:ea typeface="楷体_GB2312" panose="02010609030101010101" pitchFamily="49" charset="-122"/>
                </a:rPr>
                <a:t>⑦</a:t>
              </a:r>
              <a:endParaRPr lang="en-US" altLang="zh-CN" sz="1600" b="1">
                <a:latin typeface="Times New Roman" panose="02020603050405020304" pitchFamily="18" charset="0"/>
                <a:ea typeface="楷体_GB2312" panose="02010609030101010101" pitchFamily="49" charset="-122"/>
              </a:endParaRPr>
            </a:p>
            <a:p>
              <a:pPr algn="ctr" eaLnBrk="0" hangingPunct="0">
                <a:lnSpc>
                  <a:spcPct val="96000"/>
                </a:lnSpc>
              </a:pPr>
              <a:r>
                <a:rPr lang="en-US" altLang="zh-CN" sz="1600" b="1">
                  <a:latin typeface="Times New Roman" panose="02020603050405020304" pitchFamily="18" charset="0"/>
                  <a:ea typeface="楷体_GB2312" panose="02010609030101010101" pitchFamily="49" charset="-122"/>
                </a:rPr>
                <a:t>64K*1</a:t>
              </a:r>
              <a:endParaRPr lang="en-US" altLang="zh-CN" sz="1600" b="1">
                <a:latin typeface="Times New Roman" panose="02020603050405020304" pitchFamily="18" charset="0"/>
                <a:ea typeface="楷体_GB2312" panose="02010609030101010101" pitchFamily="49" charset="-122"/>
              </a:endParaRPr>
            </a:p>
            <a:p>
              <a:pPr algn="r" eaLnBrk="0" hangingPunct="0">
                <a:lnSpc>
                  <a:spcPct val="96000"/>
                </a:lnSpc>
              </a:pPr>
              <a:r>
                <a:rPr lang="en-US" altLang="zh-CN" sz="1600" b="1">
                  <a:latin typeface="Times New Roman" panose="02020603050405020304" pitchFamily="18" charset="0"/>
                  <a:ea typeface="楷体_GB2312" panose="02010609030101010101" pitchFamily="49" charset="-122"/>
                </a:rPr>
                <a:t>D</a:t>
              </a:r>
              <a:r>
                <a:rPr lang="en-US" altLang="zh-CN" sz="1600" b="1" baseline="-25000">
                  <a:latin typeface="Times New Roman" panose="02020603050405020304" pitchFamily="18" charset="0"/>
                  <a:ea typeface="楷体_GB2312" panose="02010609030101010101" pitchFamily="49" charset="-122"/>
                </a:rPr>
                <a:t>0~7</a:t>
              </a:r>
              <a:endParaRPr lang="en-US" altLang="zh-CN" sz="1600" b="1">
                <a:latin typeface="Times New Roman" panose="02020603050405020304" pitchFamily="18" charset="0"/>
                <a:ea typeface="楷体_GB2312" panose="02010609030101010101" pitchFamily="49" charset="-122"/>
              </a:endParaRPr>
            </a:p>
          </p:txBody>
        </p:sp>
        <p:sp>
          <p:nvSpPr>
            <p:cNvPr id="41010" name="Text Box 23"/>
            <p:cNvSpPr txBox="1"/>
            <p:nvPr/>
          </p:nvSpPr>
          <p:spPr>
            <a:xfrm>
              <a:off x="2091" y="2036"/>
              <a:ext cx="707" cy="518"/>
            </a:xfrm>
            <a:prstGeom prst="rect">
              <a:avLst/>
            </a:prstGeom>
            <a:solidFill>
              <a:schemeClr val="bg1"/>
            </a:solidFill>
            <a:ln w="28575" cap="flat" cmpd="sng">
              <a:solidFill>
                <a:schemeClr val="tx1"/>
              </a:solidFill>
              <a:prstDash val="solid"/>
              <a:miter/>
              <a:headEnd type="none" w="med" len="med"/>
              <a:tailEnd type="none" w="med" len="med"/>
            </a:ln>
          </p:spPr>
          <p:txBody>
            <a:bodyPr lIns="0" tIns="0" rIns="0" bIns="0"/>
            <a:lstStyle/>
            <a:p>
              <a:pPr algn="r" eaLnBrk="0" hangingPunct="0">
                <a:lnSpc>
                  <a:spcPct val="96000"/>
                </a:lnSpc>
              </a:pPr>
              <a:r>
                <a:rPr lang="en-US" altLang="zh-CN" sz="1600" b="1">
                  <a:latin typeface="楷体_GB2312" panose="02010609030101010101" pitchFamily="49" charset="-122"/>
                  <a:ea typeface="楷体_GB2312" panose="02010609030101010101" pitchFamily="49" charset="-122"/>
                </a:rPr>
                <a:t>⑥</a:t>
              </a:r>
              <a:endParaRPr lang="en-US" altLang="zh-CN" sz="1600" b="1">
                <a:latin typeface="Times New Roman" panose="02020603050405020304" pitchFamily="18" charset="0"/>
                <a:ea typeface="楷体_GB2312" panose="02010609030101010101" pitchFamily="49" charset="-122"/>
              </a:endParaRPr>
            </a:p>
            <a:p>
              <a:pPr algn="ctr" eaLnBrk="0" hangingPunct="0">
                <a:lnSpc>
                  <a:spcPct val="96000"/>
                </a:lnSpc>
              </a:pPr>
              <a:r>
                <a:rPr lang="en-US" altLang="zh-CN" sz="1600" b="1">
                  <a:latin typeface="Times New Roman" panose="02020603050405020304" pitchFamily="18" charset="0"/>
                  <a:ea typeface="楷体_GB2312" panose="02010609030101010101" pitchFamily="49" charset="-122"/>
                </a:rPr>
                <a:t>64K*1</a:t>
              </a:r>
              <a:endParaRPr lang="en-US" altLang="zh-CN" sz="1600" b="1">
                <a:latin typeface="Times New Roman" panose="02020603050405020304" pitchFamily="18" charset="0"/>
                <a:ea typeface="楷体_GB2312" panose="02010609030101010101" pitchFamily="49" charset="-122"/>
              </a:endParaRPr>
            </a:p>
            <a:p>
              <a:pPr algn="r" eaLnBrk="0" hangingPunct="0">
                <a:lnSpc>
                  <a:spcPct val="96000"/>
                </a:lnSpc>
              </a:pPr>
              <a:r>
                <a:rPr lang="en-US" altLang="zh-CN" sz="1600" b="1">
                  <a:latin typeface="Times New Roman" panose="02020603050405020304" pitchFamily="18" charset="0"/>
                  <a:ea typeface="楷体_GB2312" panose="02010609030101010101" pitchFamily="49" charset="-122"/>
                </a:rPr>
                <a:t>D</a:t>
              </a:r>
              <a:r>
                <a:rPr lang="en-US" altLang="zh-CN" sz="1600" b="1" baseline="-25000">
                  <a:latin typeface="Times New Roman" panose="02020603050405020304" pitchFamily="18" charset="0"/>
                  <a:ea typeface="楷体_GB2312" panose="02010609030101010101" pitchFamily="49" charset="-122"/>
                </a:rPr>
                <a:t>0~7</a:t>
              </a:r>
              <a:endParaRPr lang="en-US" altLang="zh-CN" sz="1600" b="1">
                <a:latin typeface="Times New Roman" panose="02020603050405020304" pitchFamily="18" charset="0"/>
                <a:ea typeface="楷体_GB2312" panose="02010609030101010101" pitchFamily="49" charset="-122"/>
              </a:endParaRPr>
            </a:p>
          </p:txBody>
        </p:sp>
        <p:sp>
          <p:nvSpPr>
            <p:cNvPr id="41011" name="Text Box 24"/>
            <p:cNvSpPr txBox="1"/>
            <p:nvPr/>
          </p:nvSpPr>
          <p:spPr>
            <a:xfrm>
              <a:off x="1890" y="2120"/>
              <a:ext cx="707" cy="518"/>
            </a:xfrm>
            <a:prstGeom prst="rect">
              <a:avLst/>
            </a:prstGeom>
            <a:solidFill>
              <a:schemeClr val="bg1"/>
            </a:solidFill>
            <a:ln w="28575" cap="flat" cmpd="sng">
              <a:solidFill>
                <a:schemeClr val="tx1"/>
              </a:solidFill>
              <a:prstDash val="solid"/>
              <a:miter/>
              <a:headEnd type="none" w="med" len="med"/>
              <a:tailEnd type="none" w="med" len="med"/>
            </a:ln>
          </p:spPr>
          <p:txBody>
            <a:bodyPr lIns="0" tIns="0" rIns="0" bIns="0"/>
            <a:lstStyle/>
            <a:p>
              <a:pPr algn="r" eaLnBrk="0" hangingPunct="0">
                <a:lnSpc>
                  <a:spcPct val="96000"/>
                </a:lnSpc>
              </a:pPr>
              <a:r>
                <a:rPr lang="en-US" altLang="zh-CN" sz="1600" b="1">
                  <a:latin typeface="楷体_GB2312" panose="02010609030101010101" pitchFamily="49" charset="-122"/>
                  <a:ea typeface="楷体_GB2312" panose="02010609030101010101" pitchFamily="49" charset="-122"/>
                </a:rPr>
                <a:t>⑤</a:t>
              </a:r>
              <a:endParaRPr lang="en-US" altLang="zh-CN" sz="1600" b="1">
                <a:latin typeface="Times New Roman" panose="02020603050405020304" pitchFamily="18" charset="0"/>
                <a:ea typeface="楷体_GB2312" panose="02010609030101010101" pitchFamily="49" charset="-122"/>
              </a:endParaRPr>
            </a:p>
            <a:p>
              <a:pPr algn="ctr" eaLnBrk="0" hangingPunct="0">
                <a:lnSpc>
                  <a:spcPct val="96000"/>
                </a:lnSpc>
              </a:pPr>
              <a:r>
                <a:rPr lang="en-US" altLang="zh-CN" sz="1600" b="1">
                  <a:latin typeface="Times New Roman" panose="02020603050405020304" pitchFamily="18" charset="0"/>
                  <a:ea typeface="楷体_GB2312" panose="02010609030101010101" pitchFamily="49" charset="-122"/>
                </a:rPr>
                <a:t>64K*1</a:t>
              </a:r>
              <a:endParaRPr lang="en-US" altLang="zh-CN" sz="1600" b="1">
                <a:latin typeface="Times New Roman" panose="02020603050405020304" pitchFamily="18" charset="0"/>
                <a:ea typeface="楷体_GB2312" panose="02010609030101010101" pitchFamily="49" charset="-122"/>
              </a:endParaRPr>
            </a:p>
            <a:p>
              <a:pPr algn="r" eaLnBrk="0" hangingPunct="0">
                <a:lnSpc>
                  <a:spcPct val="96000"/>
                </a:lnSpc>
              </a:pPr>
              <a:r>
                <a:rPr lang="en-US" altLang="zh-CN" sz="1600" b="1">
                  <a:latin typeface="Times New Roman" panose="02020603050405020304" pitchFamily="18" charset="0"/>
                  <a:ea typeface="楷体_GB2312" panose="02010609030101010101" pitchFamily="49" charset="-122"/>
                </a:rPr>
                <a:t>D</a:t>
              </a:r>
              <a:r>
                <a:rPr lang="en-US" altLang="zh-CN" sz="1600" b="1" baseline="-25000">
                  <a:latin typeface="Times New Roman" panose="02020603050405020304" pitchFamily="18" charset="0"/>
                  <a:ea typeface="楷体_GB2312" panose="02010609030101010101" pitchFamily="49" charset="-122"/>
                </a:rPr>
                <a:t>0~7</a:t>
              </a:r>
              <a:endParaRPr lang="en-US" altLang="zh-CN" sz="1600" b="1">
                <a:latin typeface="Times New Roman" panose="02020603050405020304" pitchFamily="18" charset="0"/>
                <a:ea typeface="楷体_GB2312" panose="02010609030101010101" pitchFamily="49" charset="-122"/>
              </a:endParaRPr>
            </a:p>
          </p:txBody>
        </p:sp>
        <p:sp>
          <p:nvSpPr>
            <p:cNvPr id="41012" name="Text Box 25"/>
            <p:cNvSpPr txBox="1"/>
            <p:nvPr/>
          </p:nvSpPr>
          <p:spPr>
            <a:xfrm>
              <a:off x="1724" y="2226"/>
              <a:ext cx="707" cy="518"/>
            </a:xfrm>
            <a:prstGeom prst="rect">
              <a:avLst/>
            </a:prstGeom>
            <a:solidFill>
              <a:schemeClr val="bg1"/>
            </a:solidFill>
            <a:ln w="28575" cap="flat" cmpd="sng">
              <a:solidFill>
                <a:schemeClr val="tx1"/>
              </a:solidFill>
              <a:prstDash val="solid"/>
              <a:miter/>
              <a:headEnd type="none" w="med" len="med"/>
              <a:tailEnd type="none" w="med" len="med"/>
            </a:ln>
          </p:spPr>
          <p:txBody>
            <a:bodyPr lIns="0" tIns="0" rIns="0" bIns="0"/>
            <a:lstStyle/>
            <a:p>
              <a:pPr algn="r" eaLnBrk="0" hangingPunct="0">
                <a:lnSpc>
                  <a:spcPct val="96000"/>
                </a:lnSpc>
              </a:pPr>
              <a:r>
                <a:rPr lang="en-US" altLang="zh-CN" sz="1600" b="1">
                  <a:latin typeface="楷体_GB2312" panose="02010609030101010101" pitchFamily="49" charset="-122"/>
                  <a:ea typeface="楷体_GB2312" panose="02010609030101010101" pitchFamily="49" charset="-122"/>
                </a:rPr>
                <a:t>④</a:t>
              </a:r>
              <a:endParaRPr lang="en-US" altLang="zh-CN" sz="1600" b="1">
                <a:latin typeface="Times New Roman" panose="02020603050405020304" pitchFamily="18" charset="0"/>
                <a:ea typeface="楷体_GB2312" panose="02010609030101010101" pitchFamily="49" charset="-122"/>
              </a:endParaRPr>
            </a:p>
            <a:p>
              <a:pPr algn="ctr" eaLnBrk="0" hangingPunct="0">
                <a:lnSpc>
                  <a:spcPct val="96000"/>
                </a:lnSpc>
              </a:pPr>
              <a:r>
                <a:rPr lang="en-US" altLang="zh-CN" sz="1600" b="1">
                  <a:latin typeface="Times New Roman" panose="02020603050405020304" pitchFamily="18" charset="0"/>
                  <a:ea typeface="楷体_GB2312" panose="02010609030101010101" pitchFamily="49" charset="-122"/>
                </a:rPr>
                <a:t>64K*1</a:t>
              </a:r>
              <a:endParaRPr lang="en-US" altLang="zh-CN" sz="1600" b="1">
                <a:latin typeface="Times New Roman" panose="02020603050405020304" pitchFamily="18" charset="0"/>
                <a:ea typeface="楷体_GB2312" panose="02010609030101010101" pitchFamily="49" charset="-122"/>
              </a:endParaRPr>
            </a:p>
            <a:p>
              <a:pPr algn="r" eaLnBrk="0" hangingPunct="0">
                <a:lnSpc>
                  <a:spcPct val="96000"/>
                </a:lnSpc>
              </a:pPr>
              <a:r>
                <a:rPr lang="en-US" altLang="zh-CN" sz="1600" b="1">
                  <a:latin typeface="Times New Roman" panose="02020603050405020304" pitchFamily="18" charset="0"/>
                  <a:ea typeface="楷体_GB2312" panose="02010609030101010101" pitchFamily="49" charset="-122"/>
                </a:rPr>
                <a:t>D</a:t>
              </a:r>
              <a:r>
                <a:rPr lang="en-US" altLang="zh-CN" sz="1600" b="1" baseline="-25000">
                  <a:latin typeface="Times New Roman" panose="02020603050405020304" pitchFamily="18" charset="0"/>
                  <a:ea typeface="楷体_GB2312" panose="02010609030101010101" pitchFamily="49" charset="-122"/>
                </a:rPr>
                <a:t>0~7</a:t>
              </a:r>
              <a:endParaRPr lang="en-US" altLang="zh-CN" sz="1600" b="1">
                <a:latin typeface="Times New Roman" panose="02020603050405020304" pitchFamily="18" charset="0"/>
                <a:ea typeface="楷体_GB2312" panose="02010609030101010101" pitchFamily="49" charset="-122"/>
              </a:endParaRPr>
            </a:p>
          </p:txBody>
        </p:sp>
        <p:sp>
          <p:nvSpPr>
            <p:cNvPr id="41013" name="Text Box 26"/>
            <p:cNvSpPr txBox="1"/>
            <p:nvPr/>
          </p:nvSpPr>
          <p:spPr>
            <a:xfrm>
              <a:off x="1521" y="2321"/>
              <a:ext cx="707" cy="518"/>
            </a:xfrm>
            <a:prstGeom prst="rect">
              <a:avLst/>
            </a:prstGeom>
            <a:solidFill>
              <a:schemeClr val="bg1"/>
            </a:solidFill>
            <a:ln w="28575" cap="flat" cmpd="sng">
              <a:solidFill>
                <a:schemeClr val="tx1"/>
              </a:solidFill>
              <a:prstDash val="solid"/>
              <a:miter/>
              <a:headEnd type="none" w="med" len="med"/>
              <a:tailEnd type="none" w="med" len="med"/>
            </a:ln>
          </p:spPr>
          <p:txBody>
            <a:bodyPr lIns="0" tIns="0" rIns="0" bIns="0"/>
            <a:lstStyle/>
            <a:p>
              <a:pPr algn="r" eaLnBrk="0" hangingPunct="0">
                <a:lnSpc>
                  <a:spcPct val="96000"/>
                </a:lnSpc>
              </a:pPr>
              <a:r>
                <a:rPr lang="en-US" altLang="zh-CN" sz="1600" b="1">
                  <a:latin typeface="楷体_GB2312" panose="02010609030101010101" pitchFamily="49" charset="-122"/>
                  <a:ea typeface="楷体_GB2312" panose="02010609030101010101" pitchFamily="49" charset="-122"/>
                </a:rPr>
                <a:t>③</a:t>
              </a:r>
              <a:endParaRPr lang="en-US" altLang="zh-CN" sz="1600" b="1">
                <a:latin typeface="Times New Roman" panose="02020603050405020304" pitchFamily="18" charset="0"/>
                <a:ea typeface="楷体_GB2312" panose="02010609030101010101" pitchFamily="49" charset="-122"/>
              </a:endParaRPr>
            </a:p>
            <a:p>
              <a:pPr algn="ctr" eaLnBrk="0" hangingPunct="0">
                <a:lnSpc>
                  <a:spcPct val="96000"/>
                </a:lnSpc>
              </a:pPr>
              <a:r>
                <a:rPr lang="en-US" altLang="zh-CN" sz="1600" b="1">
                  <a:latin typeface="Times New Roman" panose="02020603050405020304" pitchFamily="18" charset="0"/>
                  <a:ea typeface="楷体_GB2312" panose="02010609030101010101" pitchFamily="49" charset="-122"/>
                </a:rPr>
                <a:t>64K*1</a:t>
              </a:r>
              <a:endParaRPr lang="en-US" altLang="zh-CN" sz="1600" b="1">
                <a:latin typeface="Times New Roman" panose="02020603050405020304" pitchFamily="18" charset="0"/>
                <a:ea typeface="楷体_GB2312" panose="02010609030101010101" pitchFamily="49" charset="-122"/>
              </a:endParaRPr>
            </a:p>
            <a:p>
              <a:pPr algn="r" eaLnBrk="0" hangingPunct="0">
                <a:lnSpc>
                  <a:spcPct val="96000"/>
                </a:lnSpc>
              </a:pPr>
              <a:r>
                <a:rPr lang="en-US" altLang="zh-CN" sz="1600" b="1">
                  <a:latin typeface="Times New Roman" panose="02020603050405020304" pitchFamily="18" charset="0"/>
                  <a:ea typeface="楷体_GB2312" panose="02010609030101010101" pitchFamily="49" charset="-122"/>
                </a:rPr>
                <a:t>D</a:t>
              </a:r>
              <a:r>
                <a:rPr lang="en-US" altLang="zh-CN" sz="1600" b="1" baseline="-25000">
                  <a:latin typeface="Times New Roman" panose="02020603050405020304" pitchFamily="18" charset="0"/>
                  <a:ea typeface="楷体_GB2312" panose="02010609030101010101" pitchFamily="49" charset="-122"/>
                </a:rPr>
                <a:t>0~7</a:t>
              </a:r>
              <a:endParaRPr lang="en-US" altLang="zh-CN" sz="1600" b="1">
                <a:latin typeface="Times New Roman" panose="02020603050405020304" pitchFamily="18" charset="0"/>
                <a:ea typeface="楷体_GB2312" panose="02010609030101010101" pitchFamily="49" charset="-122"/>
              </a:endParaRPr>
            </a:p>
          </p:txBody>
        </p:sp>
        <p:sp>
          <p:nvSpPr>
            <p:cNvPr id="41014" name="Text Box 27"/>
            <p:cNvSpPr txBox="1"/>
            <p:nvPr/>
          </p:nvSpPr>
          <p:spPr>
            <a:xfrm>
              <a:off x="1321" y="2427"/>
              <a:ext cx="707" cy="518"/>
            </a:xfrm>
            <a:prstGeom prst="rect">
              <a:avLst/>
            </a:prstGeom>
            <a:solidFill>
              <a:schemeClr val="bg1"/>
            </a:solidFill>
            <a:ln w="28575" cap="flat" cmpd="sng">
              <a:solidFill>
                <a:schemeClr val="tx1"/>
              </a:solidFill>
              <a:prstDash val="solid"/>
              <a:miter/>
              <a:headEnd type="none" w="med" len="med"/>
              <a:tailEnd type="none" w="med" len="med"/>
            </a:ln>
          </p:spPr>
          <p:txBody>
            <a:bodyPr lIns="0" tIns="0" rIns="0" bIns="0"/>
            <a:lstStyle/>
            <a:p>
              <a:pPr algn="r" eaLnBrk="0" hangingPunct="0">
                <a:lnSpc>
                  <a:spcPct val="96000"/>
                </a:lnSpc>
              </a:pPr>
              <a:r>
                <a:rPr lang="en-US" altLang="zh-CN" sz="1600" b="1">
                  <a:latin typeface="楷体_GB2312" panose="02010609030101010101" pitchFamily="49" charset="-122"/>
                  <a:ea typeface="楷体_GB2312" panose="02010609030101010101" pitchFamily="49" charset="-122"/>
                </a:rPr>
                <a:t>②</a:t>
              </a:r>
              <a:endParaRPr lang="en-US" altLang="zh-CN" sz="1600" b="1">
                <a:latin typeface="Times New Roman" panose="02020603050405020304" pitchFamily="18" charset="0"/>
                <a:ea typeface="楷体_GB2312" panose="02010609030101010101" pitchFamily="49" charset="-122"/>
              </a:endParaRPr>
            </a:p>
            <a:p>
              <a:pPr algn="ctr" eaLnBrk="0" hangingPunct="0">
                <a:lnSpc>
                  <a:spcPct val="96000"/>
                </a:lnSpc>
              </a:pPr>
              <a:r>
                <a:rPr lang="en-US" altLang="zh-CN" sz="1600" b="1">
                  <a:latin typeface="Times New Roman" panose="02020603050405020304" pitchFamily="18" charset="0"/>
                  <a:ea typeface="楷体_GB2312" panose="02010609030101010101" pitchFamily="49" charset="-122"/>
                </a:rPr>
                <a:t>64K*1</a:t>
              </a:r>
              <a:endParaRPr lang="en-US" altLang="zh-CN" sz="1600" b="1">
                <a:latin typeface="Times New Roman" panose="02020603050405020304" pitchFamily="18" charset="0"/>
                <a:ea typeface="楷体_GB2312" panose="02010609030101010101" pitchFamily="49" charset="-122"/>
              </a:endParaRPr>
            </a:p>
            <a:p>
              <a:pPr algn="r" eaLnBrk="0" hangingPunct="0">
                <a:lnSpc>
                  <a:spcPct val="96000"/>
                </a:lnSpc>
              </a:pPr>
              <a:r>
                <a:rPr lang="en-US" altLang="zh-CN" sz="1600" b="1">
                  <a:latin typeface="Times New Roman" panose="02020603050405020304" pitchFamily="18" charset="0"/>
                  <a:ea typeface="楷体_GB2312" panose="02010609030101010101" pitchFamily="49" charset="-122"/>
                </a:rPr>
                <a:t>D</a:t>
              </a:r>
              <a:r>
                <a:rPr lang="en-US" altLang="zh-CN" sz="1600" b="1" baseline="-25000">
                  <a:latin typeface="Times New Roman" panose="02020603050405020304" pitchFamily="18" charset="0"/>
                  <a:ea typeface="楷体_GB2312" panose="02010609030101010101" pitchFamily="49" charset="-122"/>
                </a:rPr>
                <a:t>0~7</a:t>
              </a:r>
              <a:endParaRPr lang="en-US" altLang="zh-CN" sz="1600" b="1">
                <a:latin typeface="Times New Roman" panose="02020603050405020304" pitchFamily="18" charset="0"/>
                <a:ea typeface="楷体_GB2312" panose="02010609030101010101" pitchFamily="49" charset="-122"/>
              </a:endParaRPr>
            </a:p>
          </p:txBody>
        </p:sp>
        <p:sp>
          <p:nvSpPr>
            <p:cNvPr id="41015" name="Text Box 28"/>
            <p:cNvSpPr txBox="1"/>
            <p:nvPr/>
          </p:nvSpPr>
          <p:spPr>
            <a:xfrm>
              <a:off x="1120" y="2511"/>
              <a:ext cx="707" cy="518"/>
            </a:xfrm>
            <a:prstGeom prst="rect">
              <a:avLst/>
            </a:prstGeom>
            <a:solidFill>
              <a:schemeClr val="bg1"/>
            </a:solidFill>
            <a:ln w="28575" cap="flat" cmpd="sng">
              <a:solidFill>
                <a:schemeClr val="tx1"/>
              </a:solidFill>
              <a:prstDash val="solid"/>
              <a:miter/>
              <a:headEnd type="none" w="med" len="med"/>
              <a:tailEnd type="none" w="med" len="med"/>
            </a:ln>
          </p:spPr>
          <p:txBody>
            <a:bodyPr lIns="0" tIns="0" rIns="0" bIns="0"/>
            <a:lstStyle/>
            <a:p>
              <a:pPr algn="r" eaLnBrk="0" hangingPunct="0">
                <a:lnSpc>
                  <a:spcPct val="96000"/>
                </a:lnSpc>
              </a:pPr>
              <a:r>
                <a:rPr lang="en-US" altLang="zh-CN" sz="1600" b="1">
                  <a:latin typeface="楷体_GB2312" panose="02010609030101010101" pitchFamily="49" charset="-122"/>
                  <a:ea typeface="楷体_GB2312" panose="02010609030101010101" pitchFamily="49" charset="-122"/>
                </a:rPr>
                <a:t>CS1     ①</a:t>
              </a:r>
              <a:endParaRPr lang="en-US" altLang="zh-CN" sz="1600" b="1">
                <a:latin typeface="Times New Roman" panose="02020603050405020304" pitchFamily="18" charset="0"/>
                <a:ea typeface="楷体_GB2312" panose="02010609030101010101" pitchFamily="49" charset="-122"/>
              </a:endParaRPr>
            </a:p>
            <a:p>
              <a:pPr algn="ctr" eaLnBrk="0" hangingPunct="0">
                <a:lnSpc>
                  <a:spcPct val="96000"/>
                </a:lnSpc>
              </a:pPr>
              <a:r>
                <a:rPr lang="en-US" altLang="zh-CN" sz="1600" b="1">
                  <a:latin typeface="Times New Roman" panose="02020603050405020304" pitchFamily="18" charset="0"/>
                  <a:ea typeface="楷体_GB2312" panose="02010609030101010101" pitchFamily="49" charset="-122"/>
                </a:rPr>
                <a:t>8K*8</a:t>
              </a:r>
              <a:endParaRPr lang="en-US" altLang="zh-CN" sz="1600" b="1">
                <a:latin typeface="Times New Roman" panose="02020603050405020304" pitchFamily="18" charset="0"/>
                <a:ea typeface="楷体_GB2312" panose="02010609030101010101" pitchFamily="49" charset="-122"/>
              </a:endParaRPr>
            </a:p>
            <a:p>
              <a:pPr algn="r" eaLnBrk="0" hangingPunct="0">
                <a:lnSpc>
                  <a:spcPct val="96000"/>
                </a:lnSpc>
              </a:pPr>
              <a:r>
                <a:rPr lang="en-US" altLang="zh-CN" sz="1600" b="1">
                  <a:latin typeface="Times New Roman" panose="02020603050405020304" pitchFamily="18" charset="0"/>
                  <a:ea typeface="楷体_GB2312" panose="02010609030101010101" pitchFamily="49" charset="-122"/>
                </a:rPr>
                <a:t>D</a:t>
              </a:r>
              <a:r>
                <a:rPr lang="en-US" altLang="zh-CN" sz="1600" b="1" baseline="-25000">
                  <a:latin typeface="Times New Roman" panose="02020603050405020304" pitchFamily="18" charset="0"/>
                  <a:ea typeface="楷体_GB2312" panose="02010609030101010101" pitchFamily="49" charset="-122"/>
                </a:rPr>
                <a:t>0~7</a:t>
              </a:r>
              <a:endParaRPr lang="en-US" altLang="zh-CN" sz="1600" b="1">
                <a:latin typeface="Times New Roman" panose="02020603050405020304" pitchFamily="18" charset="0"/>
                <a:ea typeface="楷体_GB2312" panose="02010609030101010101" pitchFamily="49" charset="-122"/>
              </a:endParaRPr>
            </a:p>
          </p:txBody>
        </p:sp>
        <p:sp>
          <p:nvSpPr>
            <p:cNvPr id="41016" name="Line 76"/>
            <p:cNvSpPr/>
            <p:nvPr/>
          </p:nvSpPr>
          <p:spPr>
            <a:xfrm flipH="1">
              <a:off x="1164" y="2538"/>
              <a:ext cx="148" cy="0"/>
            </a:xfrm>
            <a:prstGeom prst="line">
              <a:avLst/>
            </a:prstGeom>
            <a:ln w="28575" cap="flat" cmpd="sng">
              <a:solidFill>
                <a:schemeClr val="tx1"/>
              </a:solidFill>
              <a:prstDash val="solid"/>
              <a:headEnd type="none" w="med" len="med"/>
              <a:tailEnd type="none" w="med" len="med"/>
            </a:ln>
          </p:spPr>
        </p:sp>
      </p:grpSp>
      <p:grpSp>
        <p:nvGrpSpPr>
          <p:cNvPr id="6" name="Group 85"/>
          <p:cNvGrpSpPr/>
          <p:nvPr/>
        </p:nvGrpSpPr>
        <p:grpSpPr>
          <a:xfrm>
            <a:off x="217488" y="1843088"/>
            <a:ext cx="3954462" cy="1670050"/>
            <a:chOff x="137" y="1571"/>
            <a:chExt cx="2491" cy="1052"/>
          </a:xfrm>
        </p:grpSpPr>
        <p:sp>
          <p:nvSpPr>
            <p:cNvPr id="40973" name="Text Box 74"/>
            <p:cNvSpPr txBox="1"/>
            <p:nvPr/>
          </p:nvSpPr>
          <p:spPr>
            <a:xfrm>
              <a:off x="158" y="2423"/>
              <a:ext cx="203" cy="200"/>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CS </a:t>
              </a:r>
              <a:endParaRPr lang="en-US" altLang="zh-CN" sz="1600" b="1">
                <a:latin typeface="Times New Roman" panose="02020603050405020304" pitchFamily="18" charset="0"/>
                <a:ea typeface="楷体_GB2312" panose="02010609030101010101" pitchFamily="49" charset="-122"/>
              </a:endParaRPr>
            </a:p>
          </p:txBody>
        </p:sp>
        <p:sp>
          <p:nvSpPr>
            <p:cNvPr id="40974" name="Text Box 44"/>
            <p:cNvSpPr txBox="1"/>
            <p:nvPr/>
          </p:nvSpPr>
          <p:spPr>
            <a:xfrm>
              <a:off x="611" y="1571"/>
              <a:ext cx="443" cy="835"/>
            </a:xfrm>
            <a:prstGeom prst="rect">
              <a:avLst/>
            </a:prstGeom>
            <a:noFill/>
            <a:ln w="28575" cap="flat" cmpd="sng">
              <a:solidFill>
                <a:schemeClr val="tx1"/>
              </a:solidFill>
              <a:prstDash val="solid"/>
              <a:miter/>
              <a:headEnd type="none" w="med" len="med"/>
              <a:tailEnd type="none" w="med" len="med"/>
            </a:ln>
          </p:spPr>
          <p:txBody>
            <a:bodyPr lIns="0" tIns="0" rIns="0" bIns="0"/>
            <a:lstStyle/>
            <a:p>
              <a:pPr algn="just" eaLnBrk="0" hangingPunct="0">
                <a:lnSpc>
                  <a:spcPct val="96000"/>
                </a:lnSpc>
              </a:pPr>
              <a:endParaRPr lang="zh-CN" altLang="zh-CN" sz="1600" b="1" dirty="0">
                <a:latin typeface="Times New Roman" panose="02020603050405020304" pitchFamily="18" charset="0"/>
                <a:ea typeface="楷体_GB2312" panose="02010609030101010101" pitchFamily="49" charset="-122"/>
              </a:endParaRPr>
            </a:p>
          </p:txBody>
        </p:sp>
        <p:sp>
          <p:nvSpPr>
            <p:cNvPr id="40975" name="Text Box 45"/>
            <p:cNvSpPr txBox="1"/>
            <p:nvPr/>
          </p:nvSpPr>
          <p:spPr>
            <a:xfrm>
              <a:off x="631" y="1666"/>
              <a:ext cx="174" cy="666"/>
            </a:xfrm>
            <a:prstGeom prst="rect">
              <a:avLst/>
            </a:prstGeom>
            <a:noFill/>
            <a:ln w="28575">
              <a:noFill/>
            </a:ln>
          </p:spPr>
          <p:txBody>
            <a:bodyPr lIns="0" tIns="0" rIns="0" bIns="0"/>
            <a:lstStyle/>
            <a:p>
              <a:pPr algn="ctr" eaLnBrk="0" hangingPunct="0">
                <a:lnSpc>
                  <a:spcPct val="96000"/>
                </a:lnSpc>
              </a:pPr>
              <a:r>
                <a:rPr lang="en-US" altLang="zh-CN" sz="1600" b="1">
                  <a:latin typeface="Times New Roman" panose="02020603050405020304" pitchFamily="18" charset="0"/>
                  <a:ea typeface="楷体_GB2312" panose="02010609030101010101" pitchFamily="49" charset="-122"/>
                </a:rPr>
                <a:t>3-8</a:t>
              </a:r>
              <a:r>
                <a:rPr lang="zh-CN" altLang="en-US" sz="1600" b="1" dirty="0">
                  <a:latin typeface="Times New Roman" panose="02020603050405020304" pitchFamily="18" charset="0"/>
                  <a:ea typeface="楷体_GB2312" panose="02010609030101010101" pitchFamily="49" charset="-122"/>
                </a:rPr>
                <a:t>译</a:t>
              </a:r>
              <a:endParaRPr lang="zh-CN" altLang="en-US" sz="1600" b="1" dirty="0">
                <a:latin typeface="Times New Roman" panose="02020603050405020304" pitchFamily="18" charset="0"/>
                <a:ea typeface="楷体_GB2312" panose="02010609030101010101" pitchFamily="49" charset="-122"/>
              </a:endParaRPr>
            </a:p>
            <a:p>
              <a:pPr algn="ctr" eaLnBrk="0" hangingPunct="0">
                <a:lnSpc>
                  <a:spcPct val="96000"/>
                </a:lnSpc>
              </a:pPr>
              <a:r>
                <a:rPr lang="zh-CN" altLang="en-US" sz="1600" b="1" dirty="0">
                  <a:latin typeface="Times New Roman" panose="02020603050405020304" pitchFamily="18" charset="0"/>
                  <a:ea typeface="楷体_GB2312" panose="02010609030101010101" pitchFamily="49" charset="-122"/>
                </a:rPr>
                <a:t>码</a:t>
              </a:r>
              <a:endParaRPr lang="zh-CN" altLang="en-US" sz="1600" b="1" dirty="0">
                <a:latin typeface="Times New Roman" panose="02020603050405020304" pitchFamily="18" charset="0"/>
                <a:ea typeface="楷体_GB2312" panose="02010609030101010101" pitchFamily="49" charset="-122"/>
              </a:endParaRPr>
            </a:p>
            <a:p>
              <a:pPr algn="ctr" eaLnBrk="0" hangingPunct="0"/>
              <a:r>
                <a:rPr lang="zh-CN" altLang="en-US" sz="1600" b="1" dirty="0">
                  <a:latin typeface="Times New Roman" panose="02020603050405020304" pitchFamily="18" charset="0"/>
                  <a:ea typeface="楷体_GB2312" panose="02010609030101010101" pitchFamily="49" charset="-122"/>
                </a:rPr>
                <a:t>器</a:t>
              </a:r>
              <a:endParaRPr lang="zh-CN" altLang="en-US" sz="1600" b="1" dirty="0">
                <a:latin typeface="Times New Roman" panose="02020603050405020304" pitchFamily="18" charset="0"/>
                <a:ea typeface="楷体_GB2312" panose="02010609030101010101" pitchFamily="49" charset="-122"/>
              </a:endParaRPr>
            </a:p>
          </p:txBody>
        </p:sp>
        <p:grpSp>
          <p:nvGrpSpPr>
            <p:cNvPr id="40976" name="Group 46"/>
            <p:cNvGrpSpPr/>
            <p:nvPr/>
          </p:nvGrpSpPr>
          <p:grpSpPr>
            <a:xfrm>
              <a:off x="907" y="2216"/>
              <a:ext cx="171" cy="179"/>
              <a:chOff x="2384" y="4845"/>
              <a:chExt cx="244" cy="255"/>
            </a:xfrm>
          </p:grpSpPr>
          <p:sp>
            <p:nvSpPr>
              <p:cNvPr id="41006" name="Text Box 47"/>
              <p:cNvSpPr txBox="1"/>
              <p:nvPr/>
            </p:nvSpPr>
            <p:spPr>
              <a:xfrm>
                <a:off x="2386" y="4845"/>
                <a:ext cx="242" cy="255"/>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Y</a:t>
                </a:r>
                <a:r>
                  <a:rPr lang="en-US" altLang="zh-CN" sz="1600" b="1" baseline="-25000">
                    <a:latin typeface="Times New Roman" panose="02020603050405020304" pitchFamily="18" charset="0"/>
                    <a:ea typeface="楷体_GB2312" panose="02010609030101010101" pitchFamily="49" charset="-122"/>
                  </a:rPr>
                  <a:t>0</a:t>
                </a:r>
                <a:endParaRPr lang="en-US" altLang="zh-CN" sz="1600" b="1">
                  <a:latin typeface="Times New Roman" panose="02020603050405020304" pitchFamily="18" charset="0"/>
                  <a:ea typeface="楷体_GB2312" panose="02010609030101010101" pitchFamily="49" charset="-122"/>
                </a:endParaRPr>
              </a:p>
            </p:txBody>
          </p:sp>
          <p:sp>
            <p:nvSpPr>
              <p:cNvPr id="41007" name="Line 48"/>
              <p:cNvSpPr/>
              <p:nvPr/>
            </p:nvSpPr>
            <p:spPr>
              <a:xfrm flipH="1">
                <a:off x="2384" y="4890"/>
                <a:ext cx="166" cy="0"/>
              </a:xfrm>
              <a:prstGeom prst="line">
                <a:avLst/>
              </a:prstGeom>
              <a:ln w="28575">
                <a:noFill/>
              </a:ln>
            </p:spPr>
          </p:sp>
        </p:grpSp>
        <p:grpSp>
          <p:nvGrpSpPr>
            <p:cNvPr id="40977" name="Group 49"/>
            <p:cNvGrpSpPr/>
            <p:nvPr/>
          </p:nvGrpSpPr>
          <p:grpSpPr>
            <a:xfrm>
              <a:off x="907" y="2036"/>
              <a:ext cx="171" cy="180"/>
              <a:chOff x="2384" y="4845"/>
              <a:chExt cx="244" cy="255"/>
            </a:xfrm>
          </p:grpSpPr>
          <p:sp>
            <p:nvSpPr>
              <p:cNvPr id="41004" name="Text Box 50"/>
              <p:cNvSpPr txBox="1"/>
              <p:nvPr/>
            </p:nvSpPr>
            <p:spPr>
              <a:xfrm>
                <a:off x="2386" y="4845"/>
                <a:ext cx="242" cy="255"/>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Y</a:t>
                </a:r>
                <a:r>
                  <a:rPr lang="en-US" altLang="zh-CN" sz="1600" b="1" baseline="-25000">
                    <a:latin typeface="Times New Roman" panose="02020603050405020304" pitchFamily="18" charset="0"/>
                    <a:ea typeface="楷体_GB2312" panose="02010609030101010101" pitchFamily="49" charset="-122"/>
                  </a:rPr>
                  <a:t>1</a:t>
                </a:r>
                <a:endParaRPr lang="en-US" altLang="zh-CN" sz="1600" b="1">
                  <a:latin typeface="Times New Roman" panose="02020603050405020304" pitchFamily="18" charset="0"/>
                  <a:ea typeface="楷体_GB2312" panose="02010609030101010101" pitchFamily="49" charset="-122"/>
                </a:endParaRPr>
              </a:p>
            </p:txBody>
          </p:sp>
          <p:sp>
            <p:nvSpPr>
              <p:cNvPr id="41005" name="Line 51"/>
              <p:cNvSpPr/>
              <p:nvPr/>
            </p:nvSpPr>
            <p:spPr>
              <a:xfrm flipH="1">
                <a:off x="2384" y="4890"/>
                <a:ext cx="166" cy="0"/>
              </a:xfrm>
              <a:prstGeom prst="line">
                <a:avLst/>
              </a:prstGeom>
              <a:ln w="28575">
                <a:noFill/>
              </a:ln>
            </p:spPr>
          </p:sp>
        </p:grpSp>
        <p:grpSp>
          <p:nvGrpSpPr>
            <p:cNvPr id="40978" name="Group 52"/>
            <p:cNvGrpSpPr/>
            <p:nvPr/>
          </p:nvGrpSpPr>
          <p:grpSpPr>
            <a:xfrm>
              <a:off x="907" y="1582"/>
              <a:ext cx="171" cy="179"/>
              <a:chOff x="2384" y="4845"/>
              <a:chExt cx="244" cy="255"/>
            </a:xfrm>
          </p:grpSpPr>
          <p:sp>
            <p:nvSpPr>
              <p:cNvPr id="41002" name="Text Box 53"/>
              <p:cNvSpPr txBox="1"/>
              <p:nvPr/>
            </p:nvSpPr>
            <p:spPr>
              <a:xfrm>
                <a:off x="2386" y="4845"/>
                <a:ext cx="242" cy="255"/>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Y</a:t>
                </a:r>
                <a:r>
                  <a:rPr lang="en-US" altLang="zh-CN" sz="1600" b="1" baseline="-25000">
                    <a:latin typeface="Times New Roman" panose="02020603050405020304" pitchFamily="18" charset="0"/>
                    <a:ea typeface="楷体_GB2312" panose="02010609030101010101" pitchFamily="49" charset="-122"/>
                  </a:rPr>
                  <a:t>7</a:t>
                </a:r>
                <a:endParaRPr lang="en-US" altLang="zh-CN" sz="1600" b="1">
                  <a:latin typeface="Times New Roman" panose="02020603050405020304" pitchFamily="18" charset="0"/>
                  <a:ea typeface="楷体_GB2312" panose="02010609030101010101" pitchFamily="49" charset="-122"/>
                </a:endParaRPr>
              </a:p>
            </p:txBody>
          </p:sp>
          <p:sp>
            <p:nvSpPr>
              <p:cNvPr id="41003" name="Line 54"/>
              <p:cNvSpPr/>
              <p:nvPr/>
            </p:nvSpPr>
            <p:spPr>
              <a:xfrm flipH="1">
                <a:off x="2384" y="4890"/>
                <a:ext cx="166" cy="0"/>
              </a:xfrm>
              <a:prstGeom prst="line">
                <a:avLst/>
              </a:prstGeom>
              <a:ln w="28575">
                <a:noFill/>
              </a:ln>
            </p:spPr>
          </p:sp>
        </p:grpSp>
        <p:sp>
          <p:nvSpPr>
            <p:cNvPr id="40979" name="Text Box 55"/>
            <p:cNvSpPr txBox="1"/>
            <p:nvPr/>
          </p:nvSpPr>
          <p:spPr>
            <a:xfrm>
              <a:off x="864" y="1835"/>
              <a:ext cx="233" cy="169"/>
            </a:xfrm>
            <a:prstGeom prst="rect">
              <a:avLst/>
            </a:prstGeom>
            <a:noFill/>
            <a:ln w="28575">
              <a:noFill/>
            </a:ln>
          </p:spPr>
          <p:txBody>
            <a:bodyPr vert="eaVert"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t>
              </a:r>
              <a:endParaRPr lang="en-US" altLang="zh-CN" sz="1600" b="1">
                <a:latin typeface="Times New Roman" panose="02020603050405020304" pitchFamily="18" charset="0"/>
                <a:ea typeface="楷体_GB2312" panose="02010609030101010101" pitchFamily="49" charset="-122"/>
              </a:endParaRPr>
            </a:p>
          </p:txBody>
        </p:sp>
        <p:sp>
          <p:nvSpPr>
            <p:cNvPr id="40980" name="AutoShape 56"/>
            <p:cNvSpPr/>
            <p:nvPr/>
          </p:nvSpPr>
          <p:spPr>
            <a:xfrm>
              <a:off x="1066" y="1666"/>
              <a:ext cx="42" cy="32"/>
            </a:xfrm>
            <a:prstGeom prst="flowChartConnector">
              <a:avLst/>
            </a:prstGeom>
            <a:noFill/>
            <a:ln w="28575">
              <a:noFill/>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0981" name="AutoShape 57"/>
            <p:cNvSpPr/>
            <p:nvPr/>
          </p:nvSpPr>
          <p:spPr>
            <a:xfrm>
              <a:off x="1066" y="2121"/>
              <a:ext cx="42" cy="31"/>
            </a:xfrm>
            <a:prstGeom prst="flowChartConnector">
              <a:avLst/>
            </a:prstGeom>
            <a:noFill/>
            <a:ln w="28575">
              <a:noFill/>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0982" name="AutoShape 58"/>
            <p:cNvSpPr/>
            <p:nvPr/>
          </p:nvSpPr>
          <p:spPr>
            <a:xfrm>
              <a:off x="1066" y="2300"/>
              <a:ext cx="42" cy="32"/>
            </a:xfrm>
            <a:prstGeom prst="flowChartConnector">
              <a:avLst/>
            </a:prstGeom>
            <a:noFill/>
            <a:ln w="28575">
              <a:noFill/>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0983" name="Line 59"/>
            <p:cNvSpPr/>
            <p:nvPr/>
          </p:nvSpPr>
          <p:spPr>
            <a:xfrm>
              <a:off x="1057" y="2321"/>
              <a:ext cx="139" cy="0"/>
            </a:xfrm>
            <a:prstGeom prst="line">
              <a:avLst/>
            </a:prstGeom>
            <a:ln w="28575" cap="flat" cmpd="sng">
              <a:solidFill>
                <a:schemeClr val="tx1"/>
              </a:solidFill>
              <a:prstDash val="solid"/>
              <a:headEnd type="none" w="med" len="med"/>
              <a:tailEnd type="none" w="med" len="med"/>
            </a:ln>
          </p:spPr>
        </p:sp>
        <p:sp>
          <p:nvSpPr>
            <p:cNvPr id="40984" name="Line 60"/>
            <p:cNvSpPr/>
            <p:nvPr/>
          </p:nvSpPr>
          <p:spPr>
            <a:xfrm>
              <a:off x="1054" y="2142"/>
              <a:ext cx="326" cy="0"/>
            </a:xfrm>
            <a:prstGeom prst="line">
              <a:avLst/>
            </a:prstGeom>
            <a:ln w="28575" cap="flat" cmpd="sng">
              <a:solidFill>
                <a:schemeClr val="tx1"/>
              </a:solidFill>
              <a:prstDash val="solid"/>
              <a:headEnd type="none" w="med" len="med"/>
              <a:tailEnd type="none" w="med" len="med"/>
            </a:ln>
          </p:spPr>
        </p:sp>
        <p:sp>
          <p:nvSpPr>
            <p:cNvPr id="40985" name="Line 61"/>
            <p:cNvSpPr/>
            <p:nvPr/>
          </p:nvSpPr>
          <p:spPr>
            <a:xfrm>
              <a:off x="1054" y="1687"/>
              <a:ext cx="1574" cy="0"/>
            </a:xfrm>
            <a:prstGeom prst="line">
              <a:avLst/>
            </a:prstGeom>
            <a:ln w="28575" cap="flat" cmpd="sng">
              <a:solidFill>
                <a:schemeClr val="tx1"/>
              </a:solidFill>
              <a:prstDash val="solid"/>
              <a:headEnd type="none" w="med" len="med"/>
              <a:tailEnd type="none" w="med" len="med"/>
            </a:ln>
          </p:spPr>
        </p:sp>
        <p:sp>
          <p:nvSpPr>
            <p:cNvPr id="40986" name="Line 62"/>
            <p:cNvSpPr/>
            <p:nvPr/>
          </p:nvSpPr>
          <p:spPr>
            <a:xfrm>
              <a:off x="1203" y="2297"/>
              <a:ext cx="0" cy="214"/>
            </a:xfrm>
            <a:prstGeom prst="line">
              <a:avLst/>
            </a:prstGeom>
            <a:ln w="28575" cap="flat" cmpd="sng">
              <a:solidFill>
                <a:schemeClr val="tx1"/>
              </a:solidFill>
              <a:prstDash val="solid"/>
              <a:headEnd type="none" w="med" len="med"/>
              <a:tailEnd type="none" w="med" len="med"/>
            </a:ln>
          </p:spPr>
        </p:sp>
        <p:sp>
          <p:nvSpPr>
            <p:cNvPr id="40987" name="Line 63"/>
            <p:cNvSpPr/>
            <p:nvPr/>
          </p:nvSpPr>
          <p:spPr>
            <a:xfrm>
              <a:off x="1382" y="2142"/>
              <a:ext cx="0" cy="285"/>
            </a:xfrm>
            <a:prstGeom prst="line">
              <a:avLst/>
            </a:prstGeom>
            <a:ln w="28575" cap="flat" cmpd="sng">
              <a:solidFill>
                <a:schemeClr val="tx1"/>
              </a:solidFill>
              <a:prstDash val="solid"/>
              <a:headEnd type="none" w="med" len="med"/>
              <a:tailEnd type="none" w="med" len="med"/>
            </a:ln>
          </p:spPr>
        </p:sp>
        <p:sp>
          <p:nvSpPr>
            <p:cNvPr id="40988" name="Line 64"/>
            <p:cNvSpPr/>
            <p:nvPr/>
          </p:nvSpPr>
          <p:spPr>
            <a:xfrm>
              <a:off x="2628" y="1687"/>
              <a:ext cx="0" cy="148"/>
            </a:xfrm>
            <a:prstGeom prst="line">
              <a:avLst/>
            </a:prstGeom>
            <a:ln w="28575" cap="flat" cmpd="sng">
              <a:solidFill>
                <a:schemeClr val="tx1"/>
              </a:solidFill>
              <a:prstDash val="solid"/>
              <a:headEnd type="none" w="med" len="med"/>
              <a:tailEnd type="none" w="med" len="med"/>
            </a:ln>
          </p:spPr>
        </p:sp>
        <p:sp>
          <p:nvSpPr>
            <p:cNvPr id="40989" name="Text Box 65"/>
            <p:cNvSpPr txBox="1"/>
            <p:nvPr/>
          </p:nvSpPr>
          <p:spPr>
            <a:xfrm>
              <a:off x="1360" y="1761"/>
              <a:ext cx="233" cy="317"/>
            </a:xfrm>
            <a:prstGeom prst="rect">
              <a:avLst/>
            </a:prstGeom>
            <a:noFill/>
            <a:ln w="28575">
              <a:noFill/>
            </a:ln>
          </p:spPr>
          <p:txBody>
            <a:bodyPr vert="eaVert"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t>
              </a:r>
              <a:endParaRPr lang="en-US" altLang="zh-CN" sz="1600" b="1">
                <a:latin typeface="Times New Roman" panose="02020603050405020304" pitchFamily="18" charset="0"/>
                <a:ea typeface="楷体_GB2312" panose="02010609030101010101" pitchFamily="49" charset="-122"/>
              </a:endParaRPr>
            </a:p>
          </p:txBody>
        </p:sp>
        <p:sp>
          <p:nvSpPr>
            <p:cNvPr id="40990" name="Text Box 66"/>
            <p:cNvSpPr txBox="1"/>
            <p:nvPr/>
          </p:nvSpPr>
          <p:spPr>
            <a:xfrm>
              <a:off x="137" y="2116"/>
              <a:ext cx="203" cy="201"/>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a:t>
              </a:r>
              <a:r>
                <a:rPr lang="en-US" altLang="zh-CN" sz="1600" b="1" baseline="-25000">
                  <a:latin typeface="Times New Roman" panose="02020603050405020304" pitchFamily="18" charset="0"/>
                  <a:ea typeface="楷体_GB2312" panose="02010609030101010101" pitchFamily="49" charset="-122"/>
                </a:rPr>
                <a:t>13</a:t>
              </a:r>
              <a:r>
                <a:rPr lang="en-US" altLang="zh-CN" sz="1600" b="1">
                  <a:latin typeface="Times New Roman" panose="02020603050405020304" pitchFamily="18" charset="0"/>
                  <a:ea typeface="楷体_GB2312" panose="02010609030101010101" pitchFamily="49" charset="-122"/>
                </a:rPr>
                <a:t> </a:t>
              </a:r>
              <a:endParaRPr lang="en-US" altLang="zh-CN" sz="1600" b="1">
                <a:latin typeface="Times New Roman" panose="02020603050405020304" pitchFamily="18" charset="0"/>
                <a:ea typeface="楷体_GB2312" panose="02010609030101010101" pitchFamily="49" charset="-122"/>
              </a:endParaRPr>
            </a:p>
          </p:txBody>
        </p:sp>
        <p:sp>
          <p:nvSpPr>
            <p:cNvPr id="40991" name="Line 67"/>
            <p:cNvSpPr/>
            <p:nvPr/>
          </p:nvSpPr>
          <p:spPr>
            <a:xfrm>
              <a:off x="347" y="1740"/>
              <a:ext cx="253" cy="0"/>
            </a:xfrm>
            <a:prstGeom prst="line">
              <a:avLst/>
            </a:prstGeom>
            <a:ln w="28575" cap="flat" cmpd="sng">
              <a:solidFill>
                <a:schemeClr val="tx1"/>
              </a:solidFill>
              <a:prstDash val="solid"/>
              <a:headEnd type="none" w="med" len="med"/>
              <a:tailEnd type="triangle" w="sm" len="med"/>
            </a:ln>
          </p:spPr>
        </p:sp>
        <p:sp>
          <p:nvSpPr>
            <p:cNvPr id="40992" name="Line 68"/>
            <p:cNvSpPr/>
            <p:nvPr/>
          </p:nvSpPr>
          <p:spPr>
            <a:xfrm>
              <a:off x="337" y="1962"/>
              <a:ext cx="263" cy="0"/>
            </a:xfrm>
            <a:prstGeom prst="line">
              <a:avLst/>
            </a:prstGeom>
            <a:ln w="28575" cap="flat" cmpd="sng">
              <a:solidFill>
                <a:schemeClr val="tx1"/>
              </a:solidFill>
              <a:prstDash val="solid"/>
              <a:headEnd type="none" w="med" len="med"/>
              <a:tailEnd type="triangle" w="sm" len="med"/>
            </a:ln>
          </p:spPr>
        </p:sp>
        <p:sp>
          <p:nvSpPr>
            <p:cNvPr id="40993" name="Line 69"/>
            <p:cNvSpPr/>
            <p:nvPr/>
          </p:nvSpPr>
          <p:spPr>
            <a:xfrm>
              <a:off x="325" y="2205"/>
              <a:ext cx="275" cy="0"/>
            </a:xfrm>
            <a:prstGeom prst="line">
              <a:avLst/>
            </a:prstGeom>
            <a:ln w="28575" cap="flat" cmpd="sng">
              <a:solidFill>
                <a:schemeClr val="tx1"/>
              </a:solidFill>
              <a:prstDash val="solid"/>
              <a:headEnd type="none" w="med" len="med"/>
              <a:tailEnd type="triangle" w="sm" len="med"/>
            </a:ln>
          </p:spPr>
        </p:sp>
        <p:sp>
          <p:nvSpPr>
            <p:cNvPr id="40994" name="Text Box 70"/>
            <p:cNvSpPr txBox="1"/>
            <p:nvPr/>
          </p:nvSpPr>
          <p:spPr>
            <a:xfrm>
              <a:off x="137" y="1863"/>
              <a:ext cx="203" cy="200"/>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a:t>
              </a:r>
              <a:r>
                <a:rPr lang="en-US" altLang="zh-CN" sz="1600" b="1" baseline="-25000">
                  <a:latin typeface="Times New Roman" panose="02020603050405020304" pitchFamily="18" charset="0"/>
                  <a:ea typeface="楷体_GB2312" panose="02010609030101010101" pitchFamily="49" charset="-122"/>
                </a:rPr>
                <a:t>14</a:t>
              </a:r>
              <a:r>
                <a:rPr lang="en-US" altLang="zh-CN" sz="1600" b="1">
                  <a:latin typeface="Times New Roman" panose="02020603050405020304" pitchFamily="18" charset="0"/>
                  <a:ea typeface="楷体_GB2312" panose="02010609030101010101" pitchFamily="49" charset="-122"/>
                </a:rPr>
                <a:t> </a:t>
              </a:r>
              <a:endParaRPr lang="en-US" altLang="zh-CN" sz="1600" b="1">
                <a:latin typeface="Times New Roman" panose="02020603050405020304" pitchFamily="18" charset="0"/>
                <a:ea typeface="楷体_GB2312" panose="02010609030101010101" pitchFamily="49" charset="-122"/>
              </a:endParaRPr>
            </a:p>
          </p:txBody>
        </p:sp>
        <p:sp>
          <p:nvSpPr>
            <p:cNvPr id="40995" name="Text Box 71"/>
            <p:cNvSpPr txBox="1"/>
            <p:nvPr/>
          </p:nvSpPr>
          <p:spPr>
            <a:xfrm>
              <a:off x="137" y="1598"/>
              <a:ext cx="203" cy="201"/>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a:t>
              </a:r>
              <a:r>
                <a:rPr lang="en-US" altLang="zh-CN" sz="1600" b="1" baseline="-25000">
                  <a:latin typeface="Times New Roman" panose="02020603050405020304" pitchFamily="18" charset="0"/>
                  <a:ea typeface="楷体_GB2312" panose="02010609030101010101" pitchFamily="49" charset="-122"/>
                </a:rPr>
                <a:t>15</a:t>
              </a:r>
              <a:r>
                <a:rPr lang="en-US" altLang="zh-CN" sz="1600" b="1">
                  <a:latin typeface="Times New Roman" panose="02020603050405020304" pitchFamily="18" charset="0"/>
                  <a:ea typeface="楷体_GB2312" panose="02010609030101010101" pitchFamily="49" charset="-122"/>
                </a:rPr>
                <a:t> </a:t>
              </a:r>
              <a:endParaRPr lang="en-US" altLang="zh-CN" sz="1600" b="1">
                <a:latin typeface="Times New Roman" panose="02020603050405020304" pitchFamily="18" charset="0"/>
                <a:ea typeface="楷体_GB2312" panose="02010609030101010101" pitchFamily="49" charset="-122"/>
              </a:endParaRPr>
            </a:p>
          </p:txBody>
        </p:sp>
        <p:sp>
          <p:nvSpPr>
            <p:cNvPr id="40996" name="Line 72"/>
            <p:cNvSpPr/>
            <p:nvPr/>
          </p:nvSpPr>
          <p:spPr>
            <a:xfrm>
              <a:off x="344" y="2537"/>
              <a:ext cx="486" cy="0"/>
            </a:xfrm>
            <a:prstGeom prst="line">
              <a:avLst/>
            </a:prstGeom>
            <a:ln w="28575" cap="flat" cmpd="sng">
              <a:solidFill>
                <a:schemeClr val="tx1"/>
              </a:solidFill>
              <a:prstDash val="solid"/>
              <a:headEnd type="none" w="med" len="med"/>
              <a:tailEnd type="none" w="med" len="med"/>
            </a:ln>
          </p:spPr>
        </p:sp>
        <p:sp>
          <p:nvSpPr>
            <p:cNvPr id="40997" name="Line 73"/>
            <p:cNvSpPr/>
            <p:nvPr/>
          </p:nvSpPr>
          <p:spPr>
            <a:xfrm flipV="1">
              <a:off x="830" y="2410"/>
              <a:ext cx="0" cy="127"/>
            </a:xfrm>
            <a:prstGeom prst="line">
              <a:avLst/>
            </a:prstGeom>
            <a:ln w="28575" cap="flat" cmpd="sng">
              <a:solidFill>
                <a:schemeClr val="tx1"/>
              </a:solidFill>
              <a:prstDash val="solid"/>
              <a:headEnd type="none" w="med" len="med"/>
              <a:tailEnd type="triangle" w="sm" len="med"/>
            </a:ln>
          </p:spPr>
        </p:sp>
        <p:sp>
          <p:nvSpPr>
            <p:cNvPr id="40998" name="Line 75"/>
            <p:cNvSpPr/>
            <p:nvPr/>
          </p:nvSpPr>
          <p:spPr>
            <a:xfrm flipH="1">
              <a:off x="142" y="2420"/>
              <a:ext cx="169" cy="0"/>
            </a:xfrm>
            <a:prstGeom prst="line">
              <a:avLst/>
            </a:prstGeom>
            <a:ln w="28575" cap="flat" cmpd="sng">
              <a:solidFill>
                <a:schemeClr val="tx1"/>
              </a:solidFill>
              <a:prstDash val="solid"/>
              <a:headEnd type="none" w="med" len="med"/>
              <a:tailEnd type="none" w="med" len="med"/>
            </a:ln>
          </p:spPr>
        </p:sp>
        <p:sp>
          <p:nvSpPr>
            <p:cNvPr id="40999" name="Line 77"/>
            <p:cNvSpPr/>
            <p:nvPr/>
          </p:nvSpPr>
          <p:spPr>
            <a:xfrm flipH="1">
              <a:off x="894" y="2220"/>
              <a:ext cx="145" cy="0"/>
            </a:xfrm>
            <a:prstGeom prst="line">
              <a:avLst/>
            </a:prstGeom>
            <a:ln w="28575" cap="flat" cmpd="sng">
              <a:solidFill>
                <a:schemeClr val="tx1"/>
              </a:solidFill>
              <a:prstDash val="solid"/>
              <a:headEnd type="none" w="med" len="med"/>
              <a:tailEnd type="none" w="med" len="med"/>
            </a:ln>
          </p:spPr>
        </p:sp>
        <p:sp>
          <p:nvSpPr>
            <p:cNvPr id="41000" name="Line 78"/>
            <p:cNvSpPr/>
            <p:nvPr/>
          </p:nvSpPr>
          <p:spPr>
            <a:xfrm flipH="1">
              <a:off x="894" y="2036"/>
              <a:ext cx="145" cy="0"/>
            </a:xfrm>
            <a:prstGeom prst="line">
              <a:avLst/>
            </a:prstGeom>
            <a:ln w="28575" cap="flat" cmpd="sng">
              <a:solidFill>
                <a:schemeClr val="tx1"/>
              </a:solidFill>
              <a:prstDash val="solid"/>
              <a:headEnd type="none" w="med" len="med"/>
              <a:tailEnd type="none" w="med" len="med"/>
            </a:ln>
          </p:spPr>
        </p:sp>
        <p:sp>
          <p:nvSpPr>
            <p:cNvPr id="41001" name="Line 79"/>
            <p:cNvSpPr/>
            <p:nvPr/>
          </p:nvSpPr>
          <p:spPr>
            <a:xfrm flipH="1">
              <a:off x="894" y="1596"/>
              <a:ext cx="145" cy="0"/>
            </a:xfrm>
            <a:prstGeom prst="line">
              <a:avLst/>
            </a:prstGeom>
            <a:ln w="28575" cap="flat" cmpd="sng">
              <a:solidFill>
                <a:schemeClr val="tx1"/>
              </a:solidFill>
              <a:prstDash val="solid"/>
              <a:headEnd type="none" w="med" len="med"/>
              <a:tailEnd type="none" w="med" len="med"/>
            </a:ln>
          </p:spPr>
        </p:sp>
      </p:grpSp>
      <p:sp>
        <p:nvSpPr>
          <p:cNvPr id="36950" name="Rectangle 86"/>
          <p:cNvSpPr/>
          <p:nvPr/>
        </p:nvSpPr>
        <p:spPr>
          <a:xfrm>
            <a:off x="533400" y="5105400"/>
            <a:ext cx="8493125" cy="1570038"/>
          </a:xfrm>
          <a:prstGeom prst="rect">
            <a:avLst/>
          </a:prstGeom>
          <a:noFill/>
          <a:ln w="9525">
            <a:noFill/>
          </a:ln>
        </p:spPr>
        <p:txBody>
          <a:bodyPr>
            <a:spAutoFit/>
          </a:bodyPr>
          <a:lstStyle/>
          <a:p>
            <a:r>
              <a:rPr lang="en-US" altLang="zh-CN" sz="2400" b="1">
                <a:latin typeface="Times New Roman" panose="02020603050405020304" pitchFamily="18" charset="0"/>
                <a:ea typeface="楷体_GB2312" panose="02010609030101010101" pitchFamily="49" charset="-122"/>
              </a:rPr>
              <a:t>         </a:t>
            </a:r>
            <a:r>
              <a:rPr lang="zh-CN" altLang="en-US" sz="2400" b="1" dirty="0">
                <a:latin typeface="Times New Roman" panose="02020603050405020304" pitchFamily="18" charset="0"/>
                <a:ea typeface="楷体_GB2312" panose="02010609030101010101" pitchFamily="49" charset="-122"/>
              </a:rPr>
              <a:t>进行字扩展时，模块中所有芯片的</a:t>
            </a:r>
            <a:r>
              <a:rPr lang="zh-CN" altLang="en-US" sz="2400" b="1" dirty="0">
                <a:solidFill>
                  <a:srgbClr val="FF0000"/>
                </a:solidFill>
                <a:latin typeface="Times New Roman" panose="02020603050405020304" pitchFamily="18" charset="0"/>
                <a:ea typeface="楷体_GB2312" panose="02010609030101010101" pitchFamily="49" charset="-122"/>
              </a:rPr>
              <a:t>地址线、控制线和数据线互连</a:t>
            </a:r>
            <a:r>
              <a:rPr lang="zh-CN" altLang="en-US" sz="2400" b="1" dirty="0">
                <a:latin typeface="Times New Roman" panose="02020603050405020304" pitchFamily="18" charset="0"/>
                <a:ea typeface="楷体_GB2312" panose="02010609030101010101" pitchFamily="49" charset="-122"/>
              </a:rPr>
              <a:t>形成整个模块的低位地址线、控制线和数据线</a:t>
            </a:r>
            <a:r>
              <a:rPr lang="zh-CN" altLang="en-US" sz="1400" dirty="0">
                <a:solidFill>
                  <a:schemeClr val="accent2"/>
                </a:solidFill>
                <a:latin typeface="Times New Roman" panose="02020603050405020304" pitchFamily="18" charset="0"/>
                <a:ea typeface="楷体_GB2312" panose="02010609030101010101" pitchFamily="49" charset="-122"/>
              </a:rPr>
              <a:t> </a:t>
            </a:r>
            <a:r>
              <a:rPr lang="zh-CN" altLang="en-US" sz="2400" b="1" dirty="0">
                <a:latin typeface="Times New Roman" panose="02020603050405020304" pitchFamily="18" charset="0"/>
                <a:ea typeface="楷体_GB2312" panose="02010609030101010101" pitchFamily="49" charset="-122"/>
              </a:rPr>
              <a:t>， </a:t>
            </a:r>
            <a:r>
              <a:rPr lang="en-US" altLang="zh-CN" sz="2400" b="1">
                <a:latin typeface="Times New Roman" panose="02020603050405020304" pitchFamily="18" charset="0"/>
                <a:ea typeface="楷体_GB2312" panose="02010609030101010101" pitchFamily="49" charset="-122"/>
              </a:rPr>
              <a:t>CPU</a:t>
            </a:r>
            <a:r>
              <a:rPr lang="zh-CN" altLang="en-US" sz="2400" b="1" dirty="0">
                <a:latin typeface="Times New Roman" panose="02020603050405020304" pitchFamily="18" charset="0"/>
                <a:ea typeface="楷体_GB2312" panose="02010609030101010101" pitchFamily="49" charset="-122"/>
              </a:rPr>
              <a:t>的高位地址线（扩展的字线）被用来译码以形成对各个芯片的选择线 </a:t>
            </a:r>
            <a:r>
              <a:rPr lang="en-US" altLang="zh-CN" sz="2400" b="1">
                <a:latin typeface="Times New Roman" panose="02020603050405020304" pitchFamily="18" charset="0"/>
                <a:ea typeface="楷体_GB2312" panose="02010609030101010101" pitchFamily="49" charset="-122"/>
              </a:rPr>
              <a:t>—— </a:t>
            </a:r>
            <a:r>
              <a:rPr lang="zh-CN" altLang="en-US" sz="2400" b="1" dirty="0">
                <a:solidFill>
                  <a:srgbClr val="FF0000"/>
                </a:solidFill>
                <a:latin typeface="Times New Roman" panose="02020603050405020304" pitchFamily="18" charset="0"/>
                <a:ea typeface="楷体_GB2312" panose="02010609030101010101" pitchFamily="49" charset="-122"/>
              </a:rPr>
              <a:t>片选线 </a:t>
            </a:r>
            <a:r>
              <a:rPr lang="zh-CN" altLang="en-US" sz="2400" b="1" dirty="0">
                <a:latin typeface="Times New Roman" panose="02020603050405020304" pitchFamily="18" charset="0"/>
                <a:ea typeface="楷体_GB2312" panose="02010609030101010101" pitchFamily="49" charset="-122"/>
              </a:rPr>
              <a:t>。</a:t>
            </a:r>
            <a:r>
              <a:rPr lang="zh-CN" altLang="en-US" sz="1300" dirty="0">
                <a:latin typeface="Times New Roman" panose="02020603050405020304" pitchFamily="18" charset="0"/>
                <a:ea typeface="楷体_GB2312" panose="02010609030101010101" pitchFamily="49" charset="-122"/>
              </a:rPr>
              <a:t> </a:t>
            </a:r>
            <a:endParaRPr lang="zh-CN" altLang="en-US" sz="1300" dirty="0">
              <a:latin typeface="Times New Roman" panose="02020603050405020304" pitchFamily="18" charset="0"/>
              <a:ea typeface="楷体_GB2312" panose="02010609030101010101" pitchFamily="49" charset="-122"/>
            </a:endParaRPr>
          </a:p>
        </p:txBody>
      </p:sp>
      <p:sp>
        <p:nvSpPr>
          <p:cNvPr id="81" name="日期占位符 3"/>
          <p:cNvSpPr txBox="1">
            <a:spLocks noGrp="1"/>
          </p:cNvSpPr>
          <p:nvPr>
            <p:ph type="dt" sz="half" idx="12"/>
          </p:nvPr>
        </p:nvSpPr>
        <p:spPr bwMode="auto"/>
        <p:txBody>
          <a:bodyPr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82" name="灯片编号占位符 4"/>
          <p:cNvSpPr txBox="1">
            <a:spLocks noGrp="1"/>
          </p:cNvSpPr>
          <p:nvPr>
            <p:ph type="sldNum" sz="quarter" idx="13"/>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83" name="页脚占位符 5"/>
          <p:cNvSpPr txBox="1">
            <a:spLocks noGrp="1"/>
          </p:cNvSpPr>
          <p:nvPr>
            <p:ph type="ftr" sz="quarter" idx="14"/>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881"/>
                                        </p:tgtEl>
                                        <p:attrNameLst>
                                          <p:attrName>style.visibility</p:attrName>
                                        </p:attrNameLst>
                                      </p:cBhvr>
                                      <p:to>
                                        <p:strVal val="visible"/>
                                      </p:to>
                                    </p:set>
                                    <p:animEffect transition="in" filter="dissolve">
                                      <p:cBhvr>
                                        <p:cTn id="7" dur="500"/>
                                        <p:tgtEl>
                                          <p:spTgt spid="3688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lide(fromBottom)">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dissolv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6950"/>
                                        </p:tgtEl>
                                        <p:attrNameLst>
                                          <p:attrName>style.visibility</p:attrName>
                                        </p:attrNameLst>
                                      </p:cBhvr>
                                      <p:to>
                                        <p:strVal val="visible"/>
                                      </p:to>
                                    </p:set>
                                    <p:animEffect transition="in" filter="dissolve">
                                      <p:cBhvr>
                                        <p:cTn id="37" dur="500"/>
                                        <p:tgtEl>
                                          <p:spTgt spid="36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81" grpId="0"/>
      <p:bldP spid="3695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p:cNvSpPr>
          <p:nvPr>
            <p:ph type="title"/>
          </p:nvPr>
        </p:nvSpPr>
        <p:spPr>
          <a:xfrm>
            <a:off x="457200" y="0"/>
            <a:ext cx="8686800" cy="685800"/>
          </a:xfrm>
        </p:spPr>
        <p:txBody>
          <a:bodyPr vert="horz" wrap="square" lIns="91440" tIns="45720" rIns="91440" bIns="45720" anchor="ctr"/>
          <a:lstStyle/>
          <a:p>
            <a:pPr eaLnBrk="1" hangingPunct="1"/>
            <a:r>
              <a:rPr lang="zh-CN" altLang="en-US" sz="3200" dirty="0">
                <a:latin typeface="Comic Sans MS" panose="030F0702030302020204" pitchFamily="66" charset="0"/>
                <a:ea typeface="隶书" panose="02010509060101010101" pitchFamily="49" charset="-122"/>
              </a:rPr>
              <a:t>存储芯片的字、位同时扩展</a:t>
            </a:r>
            <a:endParaRPr lang="zh-CN" altLang="en-US" sz="3200" dirty="0">
              <a:latin typeface="Comic Sans MS" panose="030F0702030302020204" pitchFamily="66" charset="0"/>
              <a:ea typeface="隶书" panose="02010509060101010101" pitchFamily="49" charset="-122"/>
            </a:endParaRPr>
          </a:p>
        </p:txBody>
      </p:sp>
      <p:sp>
        <p:nvSpPr>
          <p:cNvPr id="45061" name="Rectangle 5"/>
          <p:cNvSpPr>
            <a:spLocks noGrp="1"/>
          </p:cNvSpPr>
          <p:nvPr>
            <p:ph type="body"/>
          </p:nvPr>
        </p:nvSpPr>
        <p:spPr>
          <a:xfrm>
            <a:off x="1265238" y="1016000"/>
            <a:ext cx="7043737" cy="508000"/>
          </a:xfrm>
        </p:spPr>
        <p:txBody>
          <a:bodyPr vert="horz" wrap="square" lIns="0" tIns="0" rIns="0" bIns="0" anchor="t"/>
          <a:lstStyle/>
          <a:p>
            <a:pPr marL="533400" indent="-533400" eaLnBrk="1" hangingPunct="1">
              <a:buFont typeface="隶书" panose="02010509060101010101" pitchFamily="49" charset="-122"/>
              <a:buNone/>
            </a:pPr>
            <a:r>
              <a:rPr lang="zh-CN" altLang="en-US" dirty="0">
                <a:latin typeface="Times New Roman" panose="02020603050405020304" pitchFamily="18" charset="0"/>
                <a:ea typeface="楷体_GB2312" panose="02010609030101010101" pitchFamily="49" charset="-122"/>
              </a:rPr>
              <a:t>用</a:t>
            </a:r>
            <a:r>
              <a:rPr lang="en-US" altLang="zh-CN">
                <a:solidFill>
                  <a:srgbClr val="FF0000"/>
                </a:solidFill>
                <a:latin typeface="Times New Roman" panose="02020603050405020304" pitchFamily="18" charset="0"/>
                <a:ea typeface="楷体_GB2312" panose="02010609030101010101" pitchFamily="49" charset="-122"/>
              </a:rPr>
              <a:t>16K×4bit</a:t>
            </a:r>
            <a:r>
              <a:rPr lang="zh-CN" altLang="en-US" dirty="0">
                <a:latin typeface="Times New Roman" panose="02020603050405020304" pitchFamily="18" charset="0"/>
                <a:ea typeface="楷体_GB2312" panose="02010609030101010101" pitchFamily="49" charset="-122"/>
              </a:rPr>
              <a:t>的芯片扩展实现</a:t>
            </a:r>
            <a:r>
              <a:rPr lang="en-US" altLang="zh-CN">
                <a:solidFill>
                  <a:srgbClr val="FF0000"/>
                </a:solidFill>
                <a:latin typeface="Times New Roman" panose="02020603050405020304" pitchFamily="18" charset="0"/>
                <a:ea typeface="楷体_GB2312" panose="02010609030101010101" pitchFamily="49" charset="-122"/>
              </a:rPr>
              <a:t>64KB</a:t>
            </a:r>
            <a:r>
              <a:rPr lang="zh-CN" altLang="en-US" dirty="0">
                <a:latin typeface="Times New Roman" panose="02020603050405020304" pitchFamily="18" charset="0"/>
                <a:ea typeface="楷体_GB2312" panose="02010609030101010101" pitchFamily="49" charset="-122"/>
              </a:rPr>
              <a:t>存储器</a:t>
            </a:r>
            <a:endParaRPr lang="zh-CN" altLang="en-US" dirty="0">
              <a:latin typeface="Times New Roman" panose="02020603050405020304" pitchFamily="18" charset="0"/>
              <a:ea typeface="楷体_GB2312" panose="02010609030101010101" pitchFamily="49" charset="-122"/>
            </a:endParaRPr>
          </a:p>
        </p:txBody>
      </p:sp>
      <p:grpSp>
        <p:nvGrpSpPr>
          <p:cNvPr id="2" name="Group 104"/>
          <p:cNvGrpSpPr/>
          <p:nvPr/>
        </p:nvGrpSpPr>
        <p:grpSpPr>
          <a:xfrm>
            <a:off x="1800225" y="2528888"/>
            <a:ext cx="392113" cy="512762"/>
            <a:chOff x="1021" y="1593"/>
            <a:chExt cx="247" cy="323"/>
          </a:xfrm>
        </p:grpSpPr>
        <p:sp>
          <p:nvSpPr>
            <p:cNvPr id="42073" name="Line 29"/>
            <p:cNvSpPr/>
            <p:nvPr/>
          </p:nvSpPr>
          <p:spPr>
            <a:xfrm flipV="1">
              <a:off x="1103" y="1674"/>
              <a:ext cx="0" cy="242"/>
            </a:xfrm>
            <a:prstGeom prst="line">
              <a:avLst/>
            </a:prstGeom>
            <a:ln w="28575" cap="flat" cmpd="sng">
              <a:solidFill>
                <a:schemeClr val="tx1"/>
              </a:solidFill>
              <a:prstDash val="solid"/>
              <a:headEnd type="none" w="med" len="med"/>
              <a:tailEnd type="none" w="med" len="med"/>
            </a:ln>
          </p:spPr>
        </p:sp>
        <p:sp>
          <p:nvSpPr>
            <p:cNvPr id="42074" name="Line 30"/>
            <p:cNvSpPr/>
            <p:nvPr/>
          </p:nvSpPr>
          <p:spPr>
            <a:xfrm flipV="1">
              <a:off x="1268" y="1620"/>
              <a:ext cx="0" cy="242"/>
            </a:xfrm>
            <a:prstGeom prst="line">
              <a:avLst/>
            </a:prstGeom>
            <a:ln w="28575" cap="flat" cmpd="sng">
              <a:solidFill>
                <a:schemeClr val="tx1"/>
              </a:solidFill>
              <a:prstDash val="solid"/>
              <a:headEnd type="none" w="med" len="med"/>
              <a:tailEnd type="none" w="med" len="med"/>
            </a:ln>
          </p:spPr>
        </p:sp>
        <p:sp>
          <p:nvSpPr>
            <p:cNvPr id="42075" name="Line 31"/>
            <p:cNvSpPr/>
            <p:nvPr/>
          </p:nvSpPr>
          <p:spPr>
            <a:xfrm flipH="1">
              <a:off x="1021" y="1620"/>
              <a:ext cx="247" cy="0"/>
            </a:xfrm>
            <a:prstGeom prst="line">
              <a:avLst/>
            </a:prstGeom>
            <a:ln w="28575" cap="flat" cmpd="sng">
              <a:solidFill>
                <a:schemeClr val="tx1"/>
              </a:solidFill>
              <a:prstDash val="solid"/>
              <a:headEnd type="none" w="med" len="med"/>
              <a:tailEnd type="none" w="med" len="med"/>
            </a:ln>
          </p:spPr>
        </p:sp>
        <p:sp>
          <p:nvSpPr>
            <p:cNvPr id="42076" name="AutoShape 32"/>
            <p:cNvSpPr/>
            <p:nvPr/>
          </p:nvSpPr>
          <p:spPr>
            <a:xfrm>
              <a:off x="1085" y="1593"/>
              <a:ext cx="28" cy="68"/>
            </a:xfrm>
            <a:prstGeom prst="flowChartConnector">
              <a:avLst/>
            </a:prstGeom>
            <a:solidFill>
              <a:schemeClr val="tx1"/>
            </a:solidFill>
            <a:ln w="28575" cap="flat" cmpd="sng">
              <a:solidFill>
                <a:schemeClr val="tx1"/>
              </a:solidFill>
              <a:prstDash val="solid"/>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grpSp>
      <p:grpSp>
        <p:nvGrpSpPr>
          <p:cNvPr id="3" name="Group 100"/>
          <p:cNvGrpSpPr/>
          <p:nvPr/>
        </p:nvGrpSpPr>
        <p:grpSpPr>
          <a:xfrm>
            <a:off x="1841500" y="2955925"/>
            <a:ext cx="917575" cy="854075"/>
            <a:chOff x="1047" y="1862"/>
            <a:chExt cx="578" cy="538"/>
          </a:xfrm>
        </p:grpSpPr>
        <p:sp>
          <p:nvSpPr>
            <p:cNvPr id="42071" name="Text Box 22"/>
            <p:cNvSpPr txBox="1"/>
            <p:nvPr/>
          </p:nvSpPr>
          <p:spPr>
            <a:xfrm>
              <a:off x="1194" y="1862"/>
              <a:ext cx="431" cy="484"/>
            </a:xfrm>
            <a:prstGeom prst="rect">
              <a:avLst/>
            </a:prstGeom>
            <a:solidFill>
              <a:schemeClr val="bg1"/>
            </a:solidFill>
            <a:ln w="28575" cap="flat" cmpd="sng">
              <a:solidFill>
                <a:schemeClr val="tx1"/>
              </a:solidFill>
              <a:prstDash val="solid"/>
              <a:miter/>
              <a:headEnd type="none" w="med" len="med"/>
              <a:tailEnd type="none" w="med" len="med"/>
            </a:ln>
          </p:spPr>
          <p:txBody>
            <a:bodyPr lIns="0" tIns="0" rIns="0" bIns="0"/>
            <a:lstStyle/>
            <a:p>
              <a:pPr algn="ctr" eaLnBrk="0" hangingPunct="0">
                <a:spcBef>
                  <a:spcPts val="775"/>
                </a:spcBef>
              </a:pPr>
              <a:r>
                <a:rPr lang="en-US" altLang="zh-CN" sz="1600" b="1">
                  <a:latin typeface="Times New Roman" panose="02020603050405020304" pitchFamily="18" charset="0"/>
                  <a:ea typeface="楷体_GB2312" panose="02010609030101010101" pitchFamily="49" charset="-122"/>
                </a:rPr>
                <a:t>16K*4</a:t>
              </a:r>
              <a:endParaRPr lang="en-US" altLang="zh-CN" sz="1600" b="1">
                <a:latin typeface="Times New Roman" panose="02020603050405020304" pitchFamily="18" charset="0"/>
                <a:ea typeface="楷体_GB2312" panose="02010609030101010101" pitchFamily="49" charset="-122"/>
              </a:endParaRPr>
            </a:p>
          </p:txBody>
        </p:sp>
        <p:sp>
          <p:nvSpPr>
            <p:cNvPr id="42072" name="Text Box 23"/>
            <p:cNvSpPr txBox="1"/>
            <p:nvPr/>
          </p:nvSpPr>
          <p:spPr>
            <a:xfrm>
              <a:off x="1047" y="1916"/>
              <a:ext cx="431" cy="484"/>
            </a:xfrm>
            <a:prstGeom prst="rect">
              <a:avLst/>
            </a:prstGeom>
            <a:solidFill>
              <a:schemeClr val="bg1"/>
            </a:solidFill>
            <a:ln w="28575" cap="flat" cmpd="sng">
              <a:solidFill>
                <a:schemeClr val="tx1"/>
              </a:solidFill>
              <a:prstDash val="solid"/>
              <a:miter/>
              <a:headEnd type="none" w="med" len="med"/>
              <a:tailEnd type="none" w="med" len="med"/>
            </a:ln>
          </p:spPr>
          <p:txBody>
            <a:bodyPr lIns="0" tIns="0" rIns="0" bIns="0"/>
            <a:lstStyle/>
            <a:p>
              <a:pPr algn="ctr" eaLnBrk="0" hangingPunct="0">
                <a:spcBef>
                  <a:spcPts val="775"/>
                </a:spcBef>
              </a:pPr>
              <a:r>
                <a:rPr lang="en-US" altLang="zh-CN" sz="1600" b="1">
                  <a:latin typeface="Times New Roman" panose="02020603050405020304" pitchFamily="18" charset="0"/>
                  <a:ea typeface="楷体_GB2312" panose="02010609030101010101" pitchFamily="49" charset="-122"/>
                </a:rPr>
                <a:t>16K*4</a:t>
              </a:r>
              <a:endParaRPr lang="en-US" altLang="zh-CN" sz="1600" b="1">
                <a:latin typeface="Times New Roman" panose="02020603050405020304" pitchFamily="18" charset="0"/>
                <a:ea typeface="楷体_GB2312" panose="02010609030101010101" pitchFamily="49" charset="-122"/>
              </a:endParaRPr>
            </a:p>
          </p:txBody>
        </p:sp>
      </p:grpSp>
      <p:grpSp>
        <p:nvGrpSpPr>
          <p:cNvPr id="4" name="Group 105"/>
          <p:cNvGrpSpPr/>
          <p:nvPr/>
        </p:nvGrpSpPr>
        <p:grpSpPr>
          <a:xfrm>
            <a:off x="1785938" y="2359025"/>
            <a:ext cx="1701800" cy="682625"/>
            <a:chOff x="1012" y="1486"/>
            <a:chExt cx="1072" cy="430"/>
          </a:xfrm>
        </p:grpSpPr>
        <p:sp>
          <p:nvSpPr>
            <p:cNvPr id="42067" name="Line 39"/>
            <p:cNvSpPr/>
            <p:nvPr/>
          </p:nvSpPr>
          <p:spPr>
            <a:xfrm flipV="1">
              <a:off x="1919" y="1513"/>
              <a:ext cx="0" cy="403"/>
            </a:xfrm>
            <a:prstGeom prst="line">
              <a:avLst/>
            </a:prstGeom>
            <a:ln w="28575" cap="flat" cmpd="sng">
              <a:solidFill>
                <a:schemeClr val="tx1"/>
              </a:solidFill>
              <a:prstDash val="solid"/>
              <a:headEnd type="none" w="med" len="med"/>
              <a:tailEnd type="none" w="med" len="med"/>
            </a:ln>
          </p:spPr>
        </p:sp>
        <p:sp>
          <p:nvSpPr>
            <p:cNvPr id="42068" name="Line 40"/>
            <p:cNvSpPr/>
            <p:nvPr/>
          </p:nvSpPr>
          <p:spPr>
            <a:xfrm flipV="1">
              <a:off x="2084" y="1513"/>
              <a:ext cx="0" cy="349"/>
            </a:xfrm>
            <a:prstGeom prst="line">
              <a:avLst/>
            </a:prstGeom>
            <a:ln w="28575" cap="flat" cmpd="sng">
              <a:solidFill>
                <a:schemeClr val="tx1"/>
              </a:solidFill>
              <a:prstDash val="solid"/>
              <a:headEnd type="none" w="med" len="med"/>
              <a:tailEnd type="none" w="med" len="med"/>
            </a:ln>
          </p:spPr>
        </p:sp>
        <p:sp>
          <p:nvSpPr>
            <p:cNvPr id="42069" name="Line 41"/>
            <p:cNvSpPr/>
            <p:nvPr/>
          </p:nvSpPr>
          <p:spPr>
            <a:xfrm flipH="1">
              <a:off x="1012" y="1513"/>
              <a:ext cx="1072" cy="0"/>
            </a:xfrm>
            <a:prstGeom prst="line">
              <a:avLst/>
            </a:prstGeom>
            <a:ln w="28575" cap="flat" cmpd="sng">
              <a:solidFill>
                <a:schemeClr val="tx1"/>
              </a:solidFill>
              <a:prstDash val="solid"/>
              <a:headEnd type="none" w="med" len="med"/>
              <a:tailEnd type="none" w="med" len="med"/>
            </a:ln>
          </p:spPr>
        </p:sp>
        <p:sp>
          <p:nvSpPr>
            <p:cNvPr id="42070" name="AutoShape 42"/>
            <p:cNvSpPr/>
            <p:nvPr/>
          </p:nvSpPr>
          <p:spPr>
            <a:xfrm>
              <a:off x="1901" y="1486"/>
              <a:ext cx="28" cy="67"/>
            </a:xfrm>
            <a:prstGeom prst="flowChartConnector">
              <a:avLst/>
            </a:prstGeom>
            <a:noFill/>
            <a:ln w="28575" cap="flat" cmpd="sng">
              <a:solidFill>
                <a:schemeClr val="tx1"/>
              </a:solidFill>
              <a:prstDash val="solid"/>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grpSp>
      <p:grpSp>
        <p:nvGrpSpPr>
          <p:cNvPr id="5" name="Group 106"/>
          <p:cNvGrpSpPr/>
          <p:nvPr/>
        </p:nvGrpSpPr>
        <p:grpSpPr>
          <a:xfrm>
            <a:off x="1800225" y="2081213"/>
            <a:ext cx="4276725" cy="960437"/>
            <a:chOff x="1021" y="1311"/>
            <a:chExt cx="2694" cy="605"/>
          </a:xfrm>
        </p:grpSpPr>
        <p:sp>
          <p:nvSpPr>
            <p:cNvPr id="42059" name="Line 49"/>
            <p:cNvSpPr/>
            <p:nvPr/>
          </p:nvSpPr>
          <p:spPr>
            <a:xfrm flipV="1">
              <a:off x="2725" y="1459"/>
              <a:ext cx="0" cy="457"/>
            </a:xfrm>
            <a:prstGeom prst="line">
              <a:avLst/>
            </a:prstGeom>
            <a:ln w="28575" cap="flat" cmpd="sng">
              <a:solidFill>
                <a:schemeClr val="tx1"/>
              </a:solidFill>
              <a:prstDash val="solid"/>
              <a:headEnd type="none" w="med" len="med"/>
              <a:tailEnd type="none" w="med" len="med"/>
            </a:ln>
          </p:spPr>
        </p:sp>
        <p:sp>
          <p:nvSpPr>
            <p:cNvPr id="42060" name="Line 50"/>
            <p:cNvSpPr/>
            <p:nvPr/>
          </p:nvSpPr>
          <p:spPr>
            <a:xfrm flipV="1">
              <a:off x="2890" y="1446"/>
              <a:ext cx="0" cy="416"/>
            </a:xfrm>
            <a:prstGeom prst="line">
              <a:avLst/>
            </a:prstGeom>
            <a:ln w="28575" cap="flat" cmpd="sng">
              <a:solidFill>
                <a:schemeClr val="tx1"/>
              </a:solidFill>
              <a:prstDash val="solid"/>
              <a:headEnd type="none" w="med" len="med"/>
              <a:tailEnd type="none" w="med" len="med"/>
            </a:ln>
          </p:spPr>
        </p:sp>
        <p:sp>
          <p:nvSpPr>
            <p:cNvPr id="42061" name="Line 51"/>
            <p:cNvSpPr/>
            <p:nvPr/>
          </p:nvSpPr>
          <p:spPr>
            <a:xfrm flipH="1">
              <a:off x="1021" y="1432"/>
              <a:ext cx="1869" cy="0"/>
            </a:xfrm>
            <a:prstGeom prst="line">
              <a:avLst/>
            </a:prstGeom>
            <a:ln w="28575" cap="flat" cmpd="sng">
              <a:solidFill>
                <a:schemeClr val="tx1"/>
              </a:solidFill>
              <a:prstDash val="solid"/>
              <a:headEnd type="none" w="med" len="med"/>
              <a:tailEnd type="none" w="med" len="med"/>
            </a:ln>
          </p:spPr>
        </p:sp>
        <p:sp>
          <p:nvSpPr>
            <p:cNvPr id="42062" name="AutoShape 52"/>
            <p:cNvSpPr/>
            <p:nvPr/>
          </p:nvSpPr>
          <p:spPr>
            <a:xfrm>
              <a:off x="2707" y="1405"/>
              <a:ext cx="28" cy="67"/>
            </a:xfrm>
            <a:prstGeom prst="flowChartConnector">
              <a:avLst/>
            </a:prstGeom>
            <a:noFill/>
            <a:ln w="28575" cap="flat" cmpd="sng">
              <a:solidFill>
                <a:schemeClr val="tx1"/>
              </a:solidFill>
              <a:prstDash val="solid"/>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2063" name="Line 59"/>
            <p:cNvSpPr/>
            <p:nvPr/>
          </p:nvSpPr>
          <p:spPr>
            <a:xfrm flipV="1">
              <a:off x="3550" y="1338"/>
              <a:ext cx="0" cy="578"/>
            </a:xfrm>
            <a:prstGeom prst="line">
              <a:avLst/>
            </a:prstGeom>
            <a:ln w="28575" cap="flat" cmpd="sng">
              <a:solidFill>
                <a:schemeClr val="tx1"/>
              </a:solidFill>
              <a:prstDash val="solid"/>
              <a:headEnd type="none" w="med" len="med"/>
              <a:tailEnd type="none" w="med" len="med"/>
            </a:ln>
          </p:spPr>
        </p:sp>
        <p:sp>
          <p:nvSpPr>
            <p:cNvPr id="42064" name="Line 60"/>
            <p:cNvSpPr/>
            <p:nvPr/>
          </p:nvSpPr>
          <p:spPr>
            <a:xfrm flipV="1">
              <a:off x="3715" y="1325"/>
              <a:ext cx="0" cy="537"/>
            </a:xfrm>
            <a:prstGeom prst="line">
              <a:avLst/>
            </a:prstGeom>
            <a:ln w="28575" cap="flat" cmpd="sng">
              <a:solidFill>
                <a:schemeClr val="tx1"/>
              </a:solidFill>
              <a:prstDash val="solid"/>
              <a:headEnd type="none" w="med" len="med"/>
              <a:tailEnd type="none" w="med" len="med"/>
            </a:ln>
          </p:spPr>
        </p:sp>
        <p:sp>
          <p:nvSpPr>
            <p:cNvPr id="42065" name="Line 61"/>
            <p:cNvSpPr/>
            <p:nvPr/>
          </p:nvSpPr>
          <p:spPr>
            <a:xfrm flipH="1">
              <a:off x="1040" y="1338"/>
              <a:ext cx="2675" cy="0"/>
            </a:xfrm>
            <a:prstGeom prst="line">
              <a:avLst/>
            </a:prstGeom>
            <a:ln w="28575" cap="flat" cmpd="sng">
              <a:solidFill>
                <a:schemeClr val="tx1"/>
              </a:solidFill>
              <a:prstDash val="solid"/>
              <a:headEnd type="none" w="med" len="med"/>
              <a:tailEnd type="none" w="med" len="med"/>
            </a:ln>
          </p:spPr>
        </p:sp>
        <p:sp>
          <p:nvSpPr>
            <p:cNvPr id="42066" name="AutoShape 62"/>
            <p:cNvSpPr/>
            <p:nvPr/>
          </p:nvSpPr>
          <p:spPr>
            <a:xfrm>
              <a:off x="3532" y="1311"/>
              <a:ext cx="28" cy="67"/>
            </a:xfrm>
            <a:prstGeom prst="flowChartConnector">
              <a:avLst/>
            </a:prstGeom>
            <a:noFill/>
            <a:ln w="28575" cap="flat" cmpd="sng">
              <a:solidFill>
                <a:schemeClr val="tx1"/>
              </a:solidFill>
              <a:prstDash val="solid"/>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grpSp>
      <p:sp>
        <p:nvSpPr>
          <p:cNvPr id="41992" name="Line 72"/>
          <p:cNvSpPr/>
          <p:nvPr/>
        </p:nvSpPr>
        <p:spPr>
          <a:xfrm flipH="1">
            <a:off x="520700" y="2978150"/>
            <a:ext cx="203200" cy="0"/>
          </a:xfrm>
          <a:prstGeom prst="line">
            <a:avLst/>
          </a:prstGeom>
          <a:ln w="28575">
            <a:noFill/>
          </a:ln>
        </p:spPr>
      </p:sp>
      <p:grpSp>
        <p:nvGrpSpPr>
          <p:cNvPr id="6" name="Group 98"/>
          <p:cNvGrpSpPr/>
          <p:nvPr/>
        </p:nvGrpSpPr>
        <p:grpSpPr>
          <a:xfrm>
            <a:off x="422275" y="3084513"/>
            <a:ext cx="1420813" cy="831850"/>
            <a:chOff x="153" y="1943"/>
            <a:chExt cx="895" cy="524"/>
          </a:xfrm>
        </p:grpSpPr>
        <p:sp>
          <p:nvSpPr>
            <p:cNvPr id="42055" name="AutoShape 24"/>
            <p:cNvSpPr/>
            <p:nvPr/>
          </p:nvSpPr>
          <p:spPr>
            <a:xfrm>
              <a:off x="662" y="1943"/>
              <a:ext cx="386" cy="242"/>
            </a:xfrm>
            <a:prstGeom prst="rightArrow">
              <a:avLst>
                <a:gd name="adj1" fmla="val 50000"/>
                <a:gd name="adj2" fmla="val 39876"/>
              </a:avLst>
            </a:prstGeom>
            <a:noFill/>
            <a:ln w="28575" cap="flat" cmpd="sng">
              <a:solidFill>
                <a:schemeClr val="tx1"/>
              </a:solidFill>
              <a:prstDash val="solid"/>
              <a:miter/>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2056" name="Line 25"/>
            <p:cNvSpPr/>
            <p:nvPr/>
          </p:nvSpPr>
          <p:spPr>
            <a:xfrm>
              <a:off x="589" y="2279"/>
              <a:ext cx="459" cy="0"/>
            </a:xfrm>
            <a:prstGeom prst="line">
              <a:avLst/>
            </a:prstGeom>
            <a:ln w="28575" cap="flat" cmpd="sng">
              <a:solidFill>
                <a:schemeClr val="tx1"/>
              </a:solidFill>
              <a:prstDash val="solid"/>
              <a:headEnd type="none" w="med" len="med"/>
              <a:tailEnd type="triangle" w="sm" len="med"/>
            </a:ln>
          </p:spPr>
        </p:sp>
        <p:sp>
          <p:nvSpPr>
            <p:cNvPr id="42057" name="Text Box 77"/>
            <p:cNvSpPr txBox="1"/>
            <p:nvPr/>
          </p:nvSpPr>
          <p:spPr>
            <a:xfrm>
              <a:off x="153" y="1947"/>
              <a:ext cx="573" cy="256"/>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a:t>
              </a:r>
              <a:r>
                <a:rPr lang="en-US" altLang="zh-CN" sz="1600" b="1" baseline="-25000">
                  <a:latin typeface="Times New Roman" panose="02020603050405020304" pitchFamily="18" charset="0"/>
                  <a:ea typeface="楷体_GB2312" panose="02010609030101010101" pitchFamily="49" charset="-122"/>
                </a:rPr>
                <a:t>0</a:t>
              </a:r>
              <a:r>
                <a:rPr lang="en-US" altLang="zh-CN" sz="1600" b="1">
                  <a:latin typeface="Times New Roman" panose="02020603050405020304" pitchFamily="18" charset="0"/>
                  <a:ea typeface="楷体_GB2312" panose="02010609030101010101" pitchFamily="49" charset="-122"/>
                </a:rPr>
                <a:t>~ A</a:t>
              </a:r>
              <a:r>
                <a:rPr lang="en-US" altLang="zh-CN" sz="1600" b="1" baseline="-25000">
                  <a:latin typeface="Times New Roman" panose="02020603050405020304" pitchFamily="18" charset="0"/>
                  <a:ea typeface="楷体_GB2312" panose="02010609030101010101" pitchFamily="49" charset="-122"/>
                </a:rPr>
                <a:t>13</a:t>
              </a:r>
              <a:endParaRPr lang="en-US" altLang="zh-CN" sz="1600" b="1">
                <a:latin typeface="Times New Roman" panose="02020603050405020304" pitchFamily="18" charset="0"/>
                <a:ea typeface="楷体_GB2312" panose="02010609030101010101" pitchFamily="49" charset="-122"/>
              </a:endParaRPr>
            </a:p>
          </p:txBody>
        </p:sp>
        <p:sp>
          <p:nvSpPr>
            <p:cNvPr id="42058" name="Text Box 78"/>
            <p:cNvSpPr txBox="1"/>
            <p:nvPr/>
          </p:nvSpPr>
          <p:spPr>
            <a:xfrm>
              <a:off x="265" y="2212"/>
              <a:ext cx="387" cy="255"/>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R/W</a:t>
              </a:r>
              <a:endParaRPr lang="en-US" altLang="zh-CN" sz="1600" b="1">
                <a:latin typeface="Times New Roman" panose="02020603050405020304" pitchFamily="18" charset="0"/>
                <a:ea typeface="楷体_GB2312" panose="02010609030101010101" pitchFamily="49" charset="-122"/>
              </a:endParaRPr>
            </a:p>
          </p:txBody>
        </p:sp>
      </p:grpSp>
      <p:grpSp>
        <p:nvGrpSpPr>
          <p:cNvPr id="7" name="Group 96"/>
          <p:cNvGrpSpPr/>
          <p:nvPr/>
        </p:nvGrpSpPr>
        <p:grpSpPr>
          <a:xfrm>
            <a:off x="434975" y="4022725"/>
            <a:ext cx="6499225" cy="754063"/>
            <a:chOff x="161" y="2534"/>
            <a:chExt cx="4094" cy="475"/>
          </a:xfrm>
        </p:grpSpPr>
        <p:sp>
          <p:nvSpPr>
            <p:cNvPr id="42051" name="AutoShape 26"/>
            <p:cNvSpPr/>
            <p:nvPr/>
          </p:nvSpPr>
          <p:spPr>
            <a:xfrm>
              <a:off x="608" y="2803"/>
              <a:ext cx="3647" cy="94"/>
            </a:xfrm>
            <a:prstGeom prst="leftRightArrow">
              <a:avLst>
                <a:gd name="adj1" fmla="val 64935"/>
                <a:gd name="adj2" fmla="val 110106"/>
              </a:avLst>
            </a:prstGeom>
            <a:noFill/>
            <a:ln w="28575" cap="flat" cmpd="sng">
              <a:solidFill>
                <a:schemeClr val="tx1"/>
              </a:solidFill>
              <a:prstDash val="solid"/>
              <a:miter/>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2052" name="AutoShape 64"/>
            <p:cNvSpPr/>
            <p:nvPr/>
          </p:nvSpPr>
          <p:spPr>
            <a:xfrm>
              <a:off x="608" y="2601"/>
              <a:ext cx="3629" cy="121"/>
            </a:xfrm>
            <a:prstGeom prst="leftRightArrow">
              <a:avLst>
                <a:gd name="adj1" fmla="val 64935"/>
                <a:gd name="adj2" fmla="val 85115"/>
              </a:avLst>
            </a:prstGeom>
            <a:noFill/>
            <a:ln w="28575" cap="flat" cmpd="sng">
              <a:solidFill>
                <a:schemeClr val="tx1"/>
              </a:solidFill>
              <a:prstDash val="solid"/>
              <a:miter/>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2053" name="Text Box 79"/>
            <p:cNvSpPr txBox="1"/>
            <p:nvPr/>
          </p:nvSpPr>
          <p:spPr>
            <a:xfrm>
              <a:off x="170" y="2534"/>
              <a:ext cx="529" cy="256"/>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D</a:t>
              </a:r>
              <a:r>
                <a:rPr lang="en-US" altLang="zh-CN" sz="1600" b="1" baseline="-25000">
                  <a:latin typeface="Times New Roman" panose="02020603050405020304" pitchFamily="18" charset="0"/>
                  <a:ea typeface="楷体_GB2312" panose="02010609030101010101" pitchFamily="49" charset="-122"/>
                </a:rPr>
                <a:t>0</a:t>
              </a:r>
              <a:r>
                <a:rPr lang="en-US" altLang="zh-CN" sz="1600" b="1">
                  <a:latin typeface="Times New Roman" panose="02020603050405020304" pitchFamily="18" charset="0"/>
                  <a:ea typeface="楷体_GB2312" panose="02010609030101010101" pitchFamily="49" charset="-122"/>
                </a:rPr>
                <a:t> ~D</a:t>
              </a:r>
              <a:r>
                <a:rPr lang="en-US" altLang="zh-CN" sz="1600" b="1" baseline="-25000">
                  <a:latin typeface="Times New Roman" panose="02020603050405020304" pitchFamily="18" charset="0"/>
                  <a:ea typeface="楷体_GB2312" panose="02010609030101010101" pitchFamily="49" charset="-122"/>
                </a:rPr>
                <a:t>3</a:t>
              </a:r>
              <a:endParaRPr lang="en-US" altLang="zh-CN" sz="1600" b="1">
                <a:latin typeface="Times New Roman" panose="02020603050405020304" pitchFamily="18" charset="0"/>
                <a:ea typeface="楷体_GB2312" panose="02010609030101010101" pitchFamily="49" charset="-122"/>
              </a:endParaRPr>
            </a:p>
          </p:txBody>
        </p:sp>
        <p:sp>
          <p:nvSpPr>
            <p:cNvPr id="42054" name="Text Box 80"/>
            <p:cNvSpPr txBox="1"/>
            <p:nvPr/>
          </p:nvSpPr>
          <p:spPr>
            <a:xfrm>
              <a:off x="161" y="2754"/>
              <a:ext cx="529" cy="255"/>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D</a:t>
              </a:r>
              <a:r>
                <a:rPr lang="en-US" altLang="zh-CN" sz="1600" b="1" baseline="-25000">
                  <a:latin typeface="Times New Roman" panose="02020603050405020304" pitchFamily="18" charset="0"/>
                  <a:ea typeface="楷体_GB2312" panose="02010609030101010101" pitchFamily="49" charset="-122"/>
                </a:rPr>
                <a:t>4</a:t>
              </a:r>
              <a:r>
                <a:rPr lang="en-US" altLang="zh-CN" sz="1600" b="1">
                  <a:latin typeface="Times New Roman" panose="02020603050405020304" pitchFamily="18" charset="0"/>
                  <a:ea typeface="楷体_GB2312" panose="02010609030101010101" pitchFamily="49" charset="-122"/>
                </a:rPr>
                <a:t>~ D</a:t>
              </a:r>
              <a:r>
                <a:rPr lang="en-US" altLang="zh-CN" sz="1600" b="1" baseline="-25000">
                  <a:latin typeface="Times New Roman" panose="02020603050405020304" pitchFamily="18" charset="0"/>
                  <a:ea typeface="楷体_GB2312" panose="02010609030101010101" pitchFamily="49" charset="-122"/>
                </a:rPr>
                <a:t>7</a:t>
              </a:r>
              <a:endParaRPr lang="en-US" altLang="zh-CN" sz="1600" b="1">
                <a:latin typeface="Times New Roman" panose="02020603050405020304" pitchFamily="18" charset="0"/>
                <a:ea typeface="楷体_GB2312" panose="02010609030101010101" pitchFamily="49" charset="-122"/>
              </a:endParaRPr>
            </a:p>
          </p:txBody>
        </p:sp>
      </p:grpSp>
      <p:grpSp>
        <p:nvGrpSpPr>
          <p:cNvPr id="8" name="Group 97"/>
          <p:cNvGrpSpPr/>
          <p:nvPr/>
        </p:nvGrpSpPr>
        <p:grpSpPr>
          <a:xfrm>
            <a:off x="2322513" y="3724275"/>
            <a:ext cx="395287" cy="746125"/>
            <a:chOff x="1350" y="2346"/>
            <a:chExt cx="249" cy="470"/>
          </a:xfrm>
        </p:grpSpPr>
        <p:sp>
          <p:nvSpPr>
            <p:cNvPr id="42049" name="AutoShape 28"/>
            <p:cNvSpPr/>
            <p:nvPr/>
          </p:nvSpPr>
          <p:spPr>
            <a:xfrm>
              <a:off x="1515" y="2346"/>
              <a:ext cx="84" cy="282"/>
            </a:xfrm>
            <a:prstGeom prst="upDownArrow">
              <a:avLst>
                <a:gd name="adj1" fmla="val 50000"/>
                <a:gd name="adj2" fmla="val 67142"/>
              </a:avLst>
            </a:prstGeom>
            <a:noFill/>
            <a:ln w="28575" cap="flat" cmpd="sng">
              <a:solidFill>
                <a:schemeClr val="tx1"/>
              </a:solidFill>
              <a:prstDash val="solid"/>
              <a:miter/>
              <a:headEnd type="none" w="med" len="med"/>
              <a:tailEnd type="none" w="med" len="med"/>
            </a:ln>
          </p:spPr>
          <p:txBody>
            <a:bodyPr vert="eaVert"/>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2050" name="AutoShape 27"/>
            <p:cNvSpPr/>
            <p:nvPr/>
          </p:nvSpPr>
          <p:spPr>
            <a:xfrm>
              <a:off x="1350" y="2400"/>
              <a:ext cx="74" cy="416"/>
            </a:xfrm>
            <a:prstGeom prst="upDownArrow">
              <a:avLst>
                <a:gd name="adj1" fmla="val 50000"/>
                <a:gd name="adj2" fmla="val 112432"/>
              </a:avLst>
            </a:prstGeom>
            <a:solidFill>
              <a:schemeClr val="bg1"/>
            </a:solidFill>
            <a:ln w="28575" cap="flat" cmpd="sng">
              <a:solidFill>
                <a:schemeClr val="tx1"/>
              </a:solidFill>
              <a:prstDash val="solid"/>
              <a:miter/>
              <a:headEnd type="none" w="med" len="med"/>
              <a:tailEnd type="none" w="med" len="med"/>
            </a:ln>
          </p:spPr>
          <p:txBody>
            <a:bodyPr vert="eaVert"/>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grpSp>
      <p:grpSp>
        <p:nvGrpSpPr>
          <p:cNvPr id="9" name="Group 103"/>
          <p:cNvGrpSpPr/>
          <p:nvPr/>
        </p:nvGrpSpPr>
        <p:grpSpPr>
          <a:xfrm>
            <a:off x="444500" y="1925638"/>
            <a:ext cx="1373188" cy="1236662"/>
            <a:chOff x="167" y="1213"/>
            <a:chExt cx="865" cy="779"/>
          </a:xfrm>
        </p:grpSpPr>
        <p:sp>
          <p:nvSpPr>
            <p:cNvPr id="42037" name="Text Box 63"/>
            <p:cNvSpPr txBox="1"/>
            <p:nvPr/>
          </p:nvSpPr>
          <p:spPr>
            <a:xfrm>
              <a:off x="573" y="1217"/>
              <a:ext cx="430" cy="444"/>
            </a:xfrm>
            <a:prstGeom prst="rect">
              <a:avLst/>
            </a:prstGeom>
            <a:noFill/>
            <a:ln w="28575" cap="flat" cmpd="sng">
              <a:solidFill>
                <a:schemeClr val="tx1"/>
              </a:solidFill>
              <a:prstDash val="solid"/>
              <a:miter/>
              <a:headEnd type="none" w="med" len="med"/>
              <a:tailEnd type="none" w="med" len="med"/>
            </a:ln>
          </p:spPr>
          <p:txBody>
            <a:bodyPr lIns="0" tIns="0" rIns="0" bIns="0" anchor="ctr" anchorCtr="1"/>
            <a:lstStyle/>
            <a:p>
              <a:pPr algn="ctr" eaLnBrk="0" hangingPunct="0">
                <a:lnSpc>
                  <a:spcPct val="96000"/>
                </a:lnSpc>
              </a:pPr>
              <a:r>
                <a:rPr lang="en-US" altLang="zh-CN" sz="1600" b="1">
                  <a:latin typeface="Times New Roman" panose="02020603050405020304" pitchFamily="18" charset="0"/>
                  <a:ea typeface="楷体_GB2312" panose="02010609030101010101" pitchFamily="49" charset="-122"/>
                </a:rPr>
                <a:t>2</a:t>
              </a:r>
              <a:r>
                <a:rPr lang="zh-CN" altLang="en-US" sz="1600" b="1" dirty="0">
                  <a:latin typeface="Times New Roman" panose="02020603050405020304" pitchFamily="18" charset="0"/>
                  <a:ea typeface="楷体_GB2312" panose="02010609030101010101" pitchFamily="49" charset="-122"/>
                </a:rPr>
                <a:t>－</a:t>
              </a:r>
              <a:r>
                <a:rPr lang="en-US" altLang="zh-CN" sz="1600" b="1">
                  <a:latin typeface="Times New Roman" panose="02020603050405020304" pitchFamily="18" charset="0"/>
                  <a:ea typeface="楷体_GB2312" panose="02010609030101010101" pitchFamily="49" charset="-122"/>
                </a:rPr>
                <a:t>4</a:t>
              </a:r>
              <a:endParaRPr lang="en-US" altLang="zh-CN" sz="1600" b="1">
                <a:latin typeface="Times New Roman" panose="02020603050405020304" pitchFamily="18" charset="0"/>
                <a:ea typeface="楷体_GB2312" panose="02010609030101010101" pitchFamily="49" charset="-122"/>
              </a:endParaRPr>
            </a:p>
            <a:p>
              <a:pPr algn="ctr" eaLnBrk="0" hangingPunct="0">
                <a:lnSpc>
                  <a:spcPct val="96000"/>
                </a:lnSpc>
              </a:pPr>
              <a:r>
                <a:rPr lang="zh-CN" altLang="en-US" sz="1600" b="1" dirty="0">
                  <a:latin typeface="Times New Roman" panose="02020603050405020304" pitchFamily="18" charset="0"/>
                  <a:ea typeface="楷体_GB2312" panose="02010609030101010101" pitchFamily="49" charset="-122"/>
                </a:rPr>
                <a:t>译码器</a:t>
              </a:r>
              <a:endParaRPr lang="zh-CN" altLang="en-US" sz="1600" b="1" dirty="0">
                <a:latin typeface="Times New Roman" panose="02020603050405020304" pitchFamily="18" charset="0"/>
                <a:ea typeface="楷体_GB2312" panose="02010609030101010101" pitchFamily="49" charset="-122"/>
              </a:endParaRPr>
            </a:p>
          </p:txBody>
        </p:sp>
        <p:sp>
          <p:nvSpPr>
            <p:cNvPr id="42038" name="Line 66"/>
            <p:cNvSpPr/>
            <p:nvPr/>
          </p:nvSpPr>
          <p:spPr>
            <a:xfrm>
              <a:off x="366" y="1562"/>
              <a:ext cx="215" cy="1"/>
            </a:xfrm>
            <a:prstGeom prst="line">
              <a:avLst/>
            </a:prstGeom>
            <a:ln w="28575" cap="flat" cmpd="sng">
              <a:solidFill>
                <a:schemeClr val="tx1"/>
              </a:solidFill>
              <a:prstDash val="solid"/>
              <a:headEnd type="none" w="med" len="med"/>
              <a:tailEnd type="triangle" w="sm" len="med"/>
            </a:ln>
          </p:spPr>
        </p:sp>
        <p:sp>
          <p:nvSpPr>
            <p:cNvPr id="42039" name="Line 67"/>
            <p:cNvSpPr/>
            <p:nvPr/>
          </p:nvSpPr>
          <p:spPr>
            <a:xfrm>
              <a:off x="407" y="1835"/>
              <a:ext cx="403" cy="0"/>
            </a:xfrm>
            <a:prstGeom prst="line">
              <a:avLst/>
            </a:prstGeom>
            <a:ln w="28575" cap="flat" cmpd="sng">
              <a:solidFill>
                <a:schemeClr val="tx1"/>
              </a:solidFill>
              <a:prstDash val="solid"/>
              <a:headEnd type="none" w="med" len="med"/>
              <a:tailEnd type="none" w="med" len="med"/>
            </a:ln>
          </p:spPr>
        </p:sp>
        <p:sp>
          <p:nvSpPr>
            <p:cNvPr id="42040" name="Line 68"/>
            <p:cNvSpPr/>
            <p:nvPr/>
          </p:nvSpPr>
          <p:spPr>
            <a:xfrm flipV="1">
              <a:off x="792" y="1661"/>
              <a:ext cx="0" cy="161"/>
            </a:xfrm>
            <a:prstGeom prst="line">
              <a:avLst/>
            </a:prstGeom>
            <a:ln w="28575" cap="flat" cmpd="sng">
              <a:solidFill>
                <a:schemeClr val="tx1"/>
              </a:solidFill>
              <a:prstDash val="solid"/>
              <a:headEnd type="none" w="med" len="med"/>
              <a:tailEnd type="triangle" w="sm" len="med"/>
            </a:ln>
          </p:spPr>
        </p:sp>
        <p:sp>
          <p:nvSpPr>
            <p:cNvPr id="42041" name="Text Box 69"/>
            <p:cNvSpPr txBox="1"/>
            <p:nvPr/>
          </p:nvSpPr>
          <p:spPr>
            <a:xfrm>
              <a:off x="169" y="1213"/>
              <a:ext cx="209" cy="314"/>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a:t>
              </a:r>
              <a:r>
                <a:rPr lang="en-US" altLang="zh-CN" sz="1600" b="1" baseline="-25000">
                  <a:latin typeface="Times New Roman" panose="02020603050405020304" pitchFamily="18" charset="0"/>
                  <a:ea typeface="楷体_GB2312" panose="02010609030101010101" pitchFamily="49" charset="-122"/>
                </a:rPr>
                <a:t>15</a:t>
              </a:r>
              <a:endParaRPr lang="en-US" altLang="zh-CN" sz="1600" b="1">
                <a:latin typeface="Times New Roman" panose="02020603050405020304" pitchFamily="18" charset="0"/>
                <a:ea typeface="楷体_GB2312" panose="02010609030101010101" pitchFamily="49" charset="-122"/>
              </a:endParaRPr>
            </a:p>
          </p:txBody>
        </p:sp>
        <p:sp>
          <p:nvSpPr>
            <p:cNvPr id="42042" name="Text Box 70"/>
            <p:cNvSpPr txBox="1"/>
            <p:nvPr/>
          </p:nvSpPr>
          <p:spPr>
            <a:xfrm>
              <a:off x="167" y="1446"/>
              <a:ext cx="259" cy="296"/>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a:t>
              </a:r>
              <a:r>
                <a:rPr lang="en-US" altLang="zh-CN" sz="1600" b="1" baseline="-25000">
                  <a:latin typeface="Times New Roman" panose="02020603050405020304" pitchFamily="18" charset="0"/>
                  <a:ea typeface="楷体_GB2312" panose="02010609030101010101" pitchFamily="49" charset="-122"/>
                </a:rPr>
                <a:t>14</a:t>
              </a:r>
              <a:endParaRPr lang="en-US" altLang="zh-CN" sz="1600" b="1">
                <a:latin typeface="Times New Roman" panose="02020603050405020304" pitchFamily="18" charset="0"/>
                <a:ea typeface="楷体_GB2312" panose="02010609030101010101" pitchFamily="49" charset="-122"/>
              </a:endParaRPr>
            </a:p>
          </p:txBody>
        </p:sp>
        <p:sp>
          <p:nvSpPr>
            <p:cNvPr id="42043" name="Text Box 71"/>
            <p:cNvSpPr txBox="1"/>
            <p:nvPr/>
          </p:nvSpPr>
          <p:spPr>
            <a:xfrm>
              <a:off x="206" y="1777"/>
              <a:ext cx="228" cy="215"/>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CS</a:t>
              </a:r>
              <a:endParaRPr lang="en-US" altLang="zh-CN" sz="1600" b="1">
                <a:latin typeface="Times New Roman" panose="02020603050405020304" pitchFamily="18" charset="0"/>
                <a:ea typeface="楷体_GB2312" panose="02010609030101010101" pitchFamily="49" charset="-122"/>
              </a:endParaRPr>
            </a:p>
          </p:txBody>
        </p:sp>
        <p:sp>
          <p:nvSpPr>
            <p:cNvPr id="42044" name="AutoShape 73"/>
            <p:cNvSpPr/>
            <p:nvPr/>
          </p:nvSpPr>
          <p:spPr>
            <a:xfrm>
              <a:off x="1004" y="1311"/>
              <a:ext cx="28" cy="40"/>
            </a:xfrm>
            <a:prstGeom prst="flowChartConnector">
              <a:avLst/>
            </a:prstGeom>
            <a:noFill/>
            <a:ln w="28575" cap="flat" cmpd="sng">
              <a:solidFill>
                <a:schemeClr val="tx1"/>
              </a:solidFill>
              <a:prstDash val="solid"/>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2045" name="AutoShape 74"/>
            <p:cNvSpPr/>
            <p:nvPr/>
          </p:nvSpPr>
          <p:spPr>
            <a:xfrm>
              <a:off x="1004" y="1419"/>
              <a:ext cx="28" cy="40"/>
            </a:xfrm>
            <a:prstGeom prst="flowChartConnector">
              <a:avLst/>
            </a:prstGeom>
            <a:noFill/>
            <a:ln w="28575" cap="flat" cmpd="sng">
              <a:solidFill>
                <a:schemeClr val="tx1"/>
              </a:solidFill>
              <a:prstDash val="solid"/>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2046" name="AutoShape 75"/>
            <p:cNvSpPr/>
            <p:nvPr/>
          </p:nvSpPr>
          <p:spPr>
            <a:xfrm>
              <a:off x="1004" y="1499"/>
              <a:ext cx="28" cy="41"/>
            </a:xfrm>
            <a:prstGeom prst="flowChartConnector">
              <a:avLst/>
            </a:prstGeom>
            <a:noFill/>
            <a:ln w="28575" cap="flat" cmpd="sng">
              <a:solidFill>
                <a:schemeClr val="tx1"/>
              </a:solidFill>
              <a:prstDash val="solid"/>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2047" name="AutoShape 76"/>
            <p:cNvSpPr/>
            <p:nvPr/>
          </p:nvSpPr>
          <p:spPr>
            <a:xfrm>
              <a:off x="1004" y="1607"/>
              <a:ext cx="28" cy="40"/>
            </a:xfrm>
            <a:prstGeom prst="flowChartConnector">
              <a:avLst/>
            </a:prstGeom>
            <a:noFill/>
            <a:ln w="28575" cap="flat" cmpd="sng">
              <a:solidFill>
                <a:schemeClr val="tx1"/>
              </a:solidFill>
              <a:prstDash val="solid"/>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2048" name="Line 81"/>
            <p:cNvSpPr/>
            <p:nvPr/>
          </p:nvSpPr>
          <p:spPr>
            <a:xfrm>
              <a:off x="366" y="1324"/>
              <a:ext cx="215" cy="1"/>
            </a:xfrm>
            <a:prstGeom prst="line">
              <a:avLst/>
            </a:prstGeom>
            <a:ln w="28575" cap="flat" cmpd="sng">
              <a:solidFill>
                <a:schemeClr val="tx1"/>
              </a:solidFill>
              <a:prstDash val="solid"/>
              <a:headEnd type="none" w="med" len="med"/>
              <a:tailEnd type="triangle" w="sm" len="med"/>
            </a:ln>
          </p:spPr>
        </p:sp>
      </p:grpSp>
      <p:grpSp>
        <p:nvGrpSpPr>
          <p:cNvPr id="10" name="Group 82"/>
          <p:cNvGrpSpPr/>
          <p:nvPr/>
        </p:nvGrpSpPr>
        <p:grpSpPr>
          <a:xfrm>
            <a:off x="1474788" y="4953000"/>
            <a:ext cx="3692525" cy="1651000"/>
            <a:chOff x="3463" y="2222"/>
            <a:chExt cx="2326" cy="1040"/>
          </a:xfrm>
        </p:grpSpPr>
        <p:sp>
          <p:nvSpPr>
            <p:cNvPr id="42025" name="Text Box 83"/>
            <p:cNvSpPr txBox="1"/>
            <p:nvPr/>
          </p:nvSpPr>
          <p:spPr>
            <a:xfrm>
              <a:off x="4660" y="2279"/>
              <a:ext cx="707" cy="983"/>
            </a:xfrm>
            <a:prstGeom prst="rect">
              <a:avLst/>
            </a:prstGeom>
            <a:solidFill>
              <a:schemeClr val="bg1"/>
            </a:solidFill>
            <a:ln w="28575" cap="flat" cmpd="sng">
              <a:solidFill>
                <a:schemeClr val="tx1"/>
              </a:solidFill>
              <a:prstDash val="solid"/>
              <a:miter/>
              <a:headEnd type="none" w="med" len="med"/>
              <a:tailEnd type="none" w="med" len="med"/>
            </a:ln>
          </p:spPr>
          <p:txBody>
            <a:bodyPr lIns="0" tIns="0" rIns="0" bIns="0"/>
            <a:lstStyle/>
            <a:p>
              <a:pPr algn="r" eaLnBrk="0" hangingPunct="0">
                <a:lnSpc>
                  <a:spcPct val="96000"/>
                </a:lnSpc>
              </a:pPr>
              <a:endParaRPr lang="en-US" altLang="zh-CN" sz="1600" b="1">
                <a:latin typeface="Times New Roman" panose="02020603050405020304" pitchFamily="18" charset="0"/>
                <a:ea typeface="楷体_GB2312" panose="02010609030101010101" pitchFamily="49" charset="-122"/>
              </a:endParaRPr>
            </a:p>
            <a:p>
              <a:pPr algn="ctr" eaLnBrk="0" hangingPunct="0">
                <a:lnSpc>
                  <a:spcPct val="96000"/>
                </a:lnSpc>
              </a:pPr>
              <a:endParaRPr lang="en-US" altLang="zh-CN" sz="1600" b="1">
                <a:latin typeface="Times New Roman" panose="02020603050405020304" pitchFamily="18" charset="0"/>
                <a:ea typeface="楷体_GB2312" panose="02010609030101010101" pitchFamily="49" charset="-122"/>
              </a:endParaRPr>
            </a:p>
            <a:p>
              <a:pPr algn="ctr" eaLnBrk="0" hangingPunct="0">
                <a:lnSpc>
                  <a:spcPct val="96000"/>
                </a:lnSpc>
              </a:pPr>
              <a:r>
                <a:rPr lang="en-US" altLang="zh-CN" b="1">
                  <a:latin typeface="Times New Roman" panose="02020603050405020304" pitchFamily="18" charset="0"/>
                  <a:ea typeface="楷体_GB2312" panose="02010609030101010101" pitchFamily="49" charset="-122"/>
                </a:rPr>
                <a:t>64K*8</a:t>
              </a:r>
              <a:endParaRPr lang="en-US" altLang="zh-CN" b="1">
                <a:latin typeface="Times New Roman" panose="02020603050405020304" pitchFamily="18" charset="0"/>
                <a:ea typeface="楷体_GB2312" panose="02010609030101010101" pitchFamily="49" charset="-122"/>
              </a:endParaRPr>
            </a:p>
            <a:p>
              <a:pPr algn="r" eaLnBrk="0" hangingPunct="0">
                <a:lnSpc>
                  <a:spcPct val="96000"/>
                </a:lnSpc>
              </a:pPr>
              <a:endParaRPr lang="en-US" altLang="zh-CN" sz="1600" b="1">
                <a:latin typeface="Times New Roman" panose="02020603050405020304" pitchFamily="18" charset="0"/>
                <a:ea typeface="楷体_GB2312" panose="02010609030101010101" pitchFamily="49" charset="-122"/>
              </a:endParaRPr>
            </a:p>
          </p:txBody>
        </p:sp>
        <p:sp>
          <p:nvSpPr>
            <p:cNvPr id="42026" name="AutoShape 84"/>
            <p:cNvSpPr/>
            <p:nvPr/>
          </p:nvSpPr>
          <p:spPr>
            <a:xfrm>
              <a:off x="4216" y="2404"/>
              <a:ext cx="432" cy="202"/>
            </a:xfrm>
            <a:prstGeom prst="rightArrow">
              <a:avLst>
                <a:gd name="adj1" fmla="val 50000"/>
                <a:gd name="adj2" fmla="val 53465"/>
              </a:avLst>
            </a:prstGeom>
            <a:noFill/>
            <a:ln w="28575" cap="flat" cmpd="sng">
              <a:solidFill>
                <a:schemeClr val="tx1"/>
              </a:solidFill>
              <a:prstDash val="solid"/>
              <a:miter/>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2027" name="Text Box 85"/>
            <p:cNvSpPr txBox="1"/>
            <p:nvPr/>
          </p:nvSpPr>
          <p:spPr>
            <a:xfrm>
              <a:off x="4064" y="2222"/>
              <a:ext cx="466" cy="201"/>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A</a:t>
              </a:r>
              <a:r>
                <a:rPr lang="en-US" altLang="zh-CN" sz="1600" b="1" baseline="-25000">
                  <a:latin typeface="Times New Roman" panose="02020603050405020304" pitchFamily="18" charset="0"/>
                  <a:ea typeface="楷体_GB2312" panose="02010609030101010101" pitchFamily="49" charset="-122"/>
                </a:rPr>
                <a:t>0</a:t>
              </a:r>
              <a:r>
                <a:rPr lang="en-US" altLang="zh-CN" sz="1600" b="1">
                  <a:latin typeface="Times New Roman" panose="02020603050405020304" pitchFamily="18" charset="0"/>
                  <a:ea typeface="楷体_GB2312" panose="02010609030101010101" pitchFamily="49" charset="-122"/>
                </a:rPr>
                <a:t> ~ A</a:t>
              </a:r>
              <a:r>
                <a:rPr lang="en-US" altLang="zh-CN" sz="1600" b="1" baseline="-25000">
                  <a:latin typeface="Times New Roman" panose="02020603050405020304" pitchFamily="18" charset="0"/>
                  <a:ea typeface="楷体_GB2312" panose="02010609030101010101" pitchFamily="49" charset="-122"/>
                </a:rPr>
                <a:t>15</a:t>
              </a:r>
              <a:endParaRPr lang="en-US" altLang="zh-CN" sz="1600" b="1">
                <a:latin typeface="Times New Roman" panose="02020603050405020304" pitchFamily="18" charset="0"/>
                <a:ea typeface="楷体_GB2312" panose="02010609030101010101" pitchFamily="49" charset="-122"/>
              </a:endParaRPr>
            </a:p>
          </p:txBody>
        </p:sp>
        <p:sp>
          <p:nvSpPr>
            <p:cNvPr id="42028" name="AutoShape 86"/>
            <p:cNvSpPr/>
            <p:nvPr/>
          </p:nvSpPr>
          <p:spPr>
            <a:xfrm>
              <a:off x="4216" y="2901"/>
              <a:ext cx="432" cy="160"/>
            </a:xfrm>
            <a:prstGeom prst="rightArrow">
              <a:avLst>
                <a:gd name="adj1" fmla="val 50000"/>
                <a:gd name="adj2" fmla="val 67500"/>
              </a:avLst>
            </a:prstGeom>
            <a:noFill/>
            <a:ln w="28575" cap="flat" cmpd="sng">
              <a:solidFill>
                <a:schemeClr val="tx1"/>
              </a:solidFill>
              <a:prstDash val="solid"/>
              <a:miter/>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2029" name="Text Box 87"/>
            <p:cNvSpPr txBox="1"/>
            <p:nvPr/>
          </p:nvSpPr>
          <p:spPr>
            <a:xfrm>
              <a:off x="4064" y="2719"/>
              <a:ext cx="466" cy="201"/>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D</a:t>
              </a:r>
              <a:r>
                <a:rPr lang="en-US" altLang="zh-CN" sz="1600" b="1" baseline="-25000">
                  <a:latin typeface="Times New Roman" panose="02020603050405020304" pitchFamily="18" charset="0"/>
                  <a:ea typeface="楷体_GB2312" panose="02010609030101010101" pitchFamily="49" charset="-122"/>
                </a:rPr>
                <a:t>0</a:t>
              </a:r>
              <a:r>
                <a:rPr lang="en-US" altLang="zh-CN" sz="1600" b="1">
                  <a:latin typeface="Times New Roman" panose="02020603050405020304" pitchFamily="18" charset="0"/>
                  <a:ea typeface="楷体_GB2312" panose="02010609030101010101" pitchFamily="49" charset="-122"/>
                </a:rPr>
                <a:t> ~ D</a:t>
              </a:r>
              <a:r>
                <a:rPr lang="en-US" altLang="zh-CN" sz="1600" b="1" baseline="-25000">
                  <a:latin typeface="Times New Roman" panose="02020603050405020304" pitchFamily="18" charset="0"/>
                  <a:ea typeface="楷体_GB2312" panose="02010609030101010101" pitchFamily="49" charset="-122"/>
                </a:rPr>
                <a:t>7</a:t>
              </a:r>
              <a:endParaRPr lang="en-US" altLang="zh-CN" sz="1600" b="1">
                <a:latin typeface="Times New Roman" panose="02020603050405020304" pitchFamily="18" charset="0"/>
                <a:ea typeface="楷体_GB2312" panose="02010609030101010101" pitchFamily="49" charset="-122"/>
              </a:endParaRPr>
            </a:p>
          </p:txBody>
        </p:sp>
        <p:sp>
          <p:nvSpPr>
            <p:cNvPr id="42030" name="Line 88"/>
            <p:cNvSpPr/>
            <p:nvPr/>
          </p:nvSpPr>
          <p:spPr>
            <a:xfrm flipH="1">
              <a:off x="5365" y="2459"/>
              <a:ext cx="359" cy="0"/>
            </a:xfrm>
            <a:prstGeom prst="line">
              <a:avLst/>
            </a:prstGeom>
            <a:ln w="28575" cap="flat" cmpd="sng">
              <a:solidFill>
                <a:schemeClr val="tx1"/>
              </a:solidFill>
              <a:prstDash val="solid"/>
              <a:headEnd type="none" w="med" len="med"/>
              <a:tailEnd type="triangle" w="sm" len="med"/>
            </a:ln>
          </p:spPr>
        </p:sp>
        <p:sp>
          <p:nvSpPr>
            <p:cNvPr id="42031" name="Line 89"/>
            <p:cNvSpPr/>
            <p:nvPr/>
          </p:nvSpPr>
          <p:spPr>
            <a:xfrm flipH="1">
              <a:off x="5365" y="2966"/>
              <a:ext cx="359" cy="0"/>
            </a:xfrm>
            <a:prstGeom prst="line">
              <a:avLst/>
            </a:prstGeom>
            <a:ln w="28575" cap="flat" cmpd="sng">
              <a:solidFill>
                <a:schemeClr val="tx1"/>
              </a:solidFill>
              <a:prstDash val="solid"/>
              <a:headEnd type="none" w="med" len="med"/>
              <a:tailEnd type="triangle" w="sm" len="med"/>
            </a:ln>
          </p:spPr>
        </p:sp>
        <p:sp>
          <p:nvSpPr>
            <p:cNvPr id="42032" name="Text Box 90"/>
            <p:cNvSpPr txBox="1"/>
            <p:nvPr/>
          </p:nvSpPr>
          <p:spPr>
            <a:xfrm>
              <a:off x="5482" y="2258"/>
              <a:ext cx="307" cy="158"/>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R/W</a:t>
              </a:r>
              <a:endParaRPr lang="en-US" altLang="zh-CN" sz="1600" b="1">
                <a:latin typeface="Times New Roman" panose="02020603050405020304" pitchFamily="18" charset="0"/>
                <a:ea typeface="楷体_GB2312" panose="02010609030101010101" pitchFamily="49" charset="-122"/>
              </a:endParaRPr>
            </a:p>
          </p:txBody>
        </p:sp>
        <p:sp>
          <p:nvSpPr>
            <p:cNvPr id="42033" name="Text Box 91"/>
            <p:cNvSpPr txBox="1"/>
            <p:nvPr/>
          </p:nvSpPr>
          <p:spPr>
            <a:xfrm>
              <a:off x="5502" y="2755"/>
              <a:ext cx="201" cy="179"/>
            </a:xfrm>
            <a:prstGeom prst="rect">
              <a:avLst/>
            </a:prstGeom>
            <a:noFill/>
            <a:ln w="28575">
              <a:noFill/>
            </a:ln>
          </p:spPr>
          <p:txBody>
            <a:bodyPr lIns="0" tIns="0" rIns="0" bIns="0"/>
            <a:lstStyle/>
            <a:p>
              <a:pPr algn="just" eaLnBrk="0" hangingPunct="0"/>
              <a:r>
                <a:rPr lang="en-US" altLang="zh-CN" sz="1600" b="1">
                  <a:latin typeface="Times New Roman" panose="02020603050405020304" pitchFamily="18" charset="0"/>
                  <a:ea typeface="楷体_GB2312" panose="02010609030101010101" pitchFamily="49" charset="-122"/>
                </a:rPr>
                <a:t>CS</a:t>
              </a:r>
              <a:endParaRPr lang="en-US" altLang="zh-CN" sz="1600" b="1">
                <a:latin typeface="Times New Roman" panose="02020603050405020304" pitchFamily="18" charset="0"/>
                <a:ea typeface="楷体_GB2312" panose="02010609030101010101" pitchFamily="49" charset="-122"/>
              </a:endParaRPr>
            </a:p>
          </p:txBody>
        </p:sp>
        <p:sp>
          <p:nvSpPr>
            <p:cNvPr id="42034" name="Line 92"/>
            <p:cNvSpPr/>
            <p:nvPr/>
          </p:nvSpPr>
          <p:spPr>
            <a:xfrm flipH="1">
              <a:off x="5484" y="2762"/>
              <a:ext cx="169" cy="1"/>
            </a:xfrm>
            <a:prstGeom prst="line">
              <a:avLst/>
            </a:prstGeom>
            <a:ln w="28575" cap="flat" cmpd="sng">
              <a:solidFill>
                <a:schemeClr val="tx1"/>
              </a:solidFill>
              <a:prstDash val="solid"/>
              <a:headEnd type="none" w="med" len="med"/>
              <a:tailEnd type="none" w="med" len="med"/>
            </a:ln>
          </p:spPr>
        </p:sp>
        <p:sp>
          <p:nvSpPr>
            <p:cNvPr id="42035" name="AutoShape 93"/>
            <p:cNvSpPr/>
            <p:nvPr/>
          </p:nvSpPr>
          <p:spPr>
            <a:xfrm>
              <a:off x="3463" y="2438"/>
              <a:ext cx="464" cy="486"/>
            </a:xfrm>
            <a:prstGeom prst="rightArrow">
              <a:avLst>
                <a:gd name="adj1" fmla="val 50000"/>
                <a:gd name="adj2" fmla="val 25000"/>
              </a:avLst>
            </a:prstGeom>
            <a:noFill/>
            <a:ln w="28575" cap="flat" cmpd="sng">
              <a:solidFill>
                <a:schemeClr val="tx1"/>
              </a:solidFill>
              <a:prstDash val="solid"/>
              <a:miter/>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2036" name="Text Box 94"/>
            <p:cNvSpPr txBox="1"/>
            <p:nvPr/>
          </p:nvSpPr>
          <p:spPr>
            <a:xfrm>
              <a:off x="3525" y="2571"/>
              <a:ext cx="424" cy="190"/>
            </a:xfrm>
            <a:prstGeom prst="rect">
              <a:avLst/>
            </a:prstGeom>
            <a:noFill/>
            <a:ln w="28575">
              <a:noFill/>
            </a:ln>
          </p:spPr>
          <p:txBody>
            <a:bodyPr lIns="0" tIns="0" rIns="0" bIns="0"/>
            <a:lstStyle/>
            <a:p>
              <a:pPr algn="just" eaLnBrk="0" hangingPunct="0"/>
              <a:r>
                <a:rPr lang="zh-CN" altLang="en-US" sz="1600" b="1" dirty="0">
                  <a:latin typeface="Times New Roman" panose="02020603050405020304" pitchFamily="18" charset="0"/>
                  <a:ea typeface="楷体_GB2312" panose="02010609030101010101" pitchFamily="49" charset="-122"/>
                </a:rPr>
                <a:t>等效为</a:t>
              </a:r>
              <a:endParaRPr lang="zh-CN" altLang="en-US" sz="1600" b="1" dirty="0">
                <a:latin typeface="Times New Roman" panose="02020603050405020304" pitchFamily="18" charset="0"/>
                <a:ea typeface="楷体_GB2312" panose="02010609030101010101" pitchFamily="49" charset="-122"/>
              </a:endParaRPr>
            </a:p>
          </p:txBody>
        </p:sp>
      </p:grpSp>
      <p:grpSp>
        <p:nvGrpSpPr>
          <p:cNvPr id="11" name="Group 102"/>
          <p:cNvGrpSpPr/>
          <p:nvPr/>
        </p:nvGrpSpPr>
        <p:grpSpPr>
          <a:xfrm>
            <a:off x="2832100" y="2955925"/>
            <a:ext cx="3811588" cy="1514475"/>
            <a:chOff x="1671" y="1862"/>
            <a:chExt cx="2401" cy="954"/>
          </a:xfrm>
        </p:grpSpPr>
        <p:sp>
          <p:nvSpPr>
            <p:cNvPr id="42007" name="Text Box 33"/>
            <p:cNvSpPr txBox="1"/>
            <p:nvPr/>
          </p:nvSpPr>
          <p:spPr>
            <a:xfrm>
              <a:off x="2010" y="1862"/>
              <a:ext cx="431" cy="484"/>
            </a:xfrm>
            <a:prstGeom prst="rect">
              <a:avLst/>
            </a:prstGeom>
            <a:solidFill>
              <a:schemeClr val="bg1"/>
            </a:solidFill>
            <a:ln w="28575" cap="flat" cmpd="sng">
              <a:solidFill>
                <a:schemeClr val="tx1"/>
              </a:solidFill>
              <a:prstDash val="solid"/>
              <a:miter/>
              <a:headEnd type="none" w="med" len="med"/>
              <a:tailEnd type="none" w="med" len="med"/>
            </a:ln>
          </p:spPr>
          <p:txBody>
            <a:bodyPr lIns="0" tIns="0" rIns="0" bIns="0"/>
            <a:lstStyle/>
            <a:p>
              <a:pPr algn="ctr" eaLnBrk="0" hangingPunct="0">
                <a:spcBef>
                  <a:spcPts val="775"/>
                </a:spcBef>
              </a:pPr>
              <a:r>
                <a:rPr lang="en-US" altLang="zh-CN" sz="1600" b="1">
                  <a:latin typeface="Times New Roman" panose="02020603050405020304" pitchFamily="18" charset="0"/>
                  <a:ea typeface="楷体_GB2312" panose="02010609030101010101" pitchFamily="49" charset="-122"/>
                </a:rPr>
                <a:t>16K*4</a:t>
              </a:r>
              <a:endParaRPr lang="en-US" altLang="zh-CN" sz="1600" b="1">
                <a:latin typeface="Times New Roman" panose="02020603050405020304" pitchFamily="18" charset="0"/>
                <a:ea typeface="楷体_GB2312" panose="02010609030101010101" pitchFamily="49" charset="-122"/>
              </a:endParaRPr>
            </a:p>
          </p:txBody>
        </p:sp>
        <p:sp>
          <p:nvSpPr>
            <p:cNvPr id="42008" name="AutoShape 35"/>
            <p:cNvSpPr/>
            <p:nvPr/>
          </p:nvSpPr>
          <p:spPr>
            <a:xfrm>
              <a:off x="1671" y="1943"/>
              <a:ext cx="193" cy="242"/>
            </a:xfrm>
            <a:prstGeom prst="rightArrow">
              <a:avLst>
                <a:gd name="adj1" fmla="val 50000"/>
                <a:gd name="adj2" fmla="val 25000"/>
              </a:avLst>
            </a:prstGeom>
            <a:noFill/>
            <a:ln w="28575" cap="flat" cmpd="sng">
              <a:solidFill>
                <a:schemeClr val="tx1"/>
              </a:solidFill>
              <a:prstDash val="solid"/>
              <a:miter/>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2009" name="Line 36"/>
            <p:cNvSpPr/>
            <p:nvPr/>
          </p:nvSpPr>
          <p:spPr>
            <a:xfrm>
              <a:off x="1671" y="2279"/>
              <a:ext cx="193" cy="0"/>
            </a:xfrm>
            <a:prstGeom prst="line">
              <a:avLst/>
            </a:prstGeom>
            <a:ln w="28575" cap="flat" cmpd="sng">
              <a:solidFill>
                <a:schemeClr val="tx1"/>
              </a:solidFill>
              <a:prstDash val="solid"/>
              <a:headEnd type="none" w="med" len="med"/>
              <a:tailEnd type="triangle" w="sm" len="med"/>
            </a:ln>
          </p:spPr>
        </p:sp>
        <p:sp>
          <p:nvSpPr>
            <p:cNvPr id="42010" name="AutoShape 38"/>
            <p:cNvSpPr/>
            <p:nvPr/>
          </p:nvSpPr>
          <p:spPr>
            <a:xfrm>
              <a:off x="2331" y="2346"/>
              <a:ext cx="84" cy="282"/>
            </a:xfrm>
            <a:prstGeom prst="upDownArrow">
              <a:avLst>
                <a:gd name="adj1" fmla="val 50000"/>
                <a:gd name="adj2" fmla="val 67142"/>
              </a:avLst>
            </a:prstGeom>
            <a:noFill/>
            <a:ln w="28575" cap="flat" cmpd="sng">
              <a:solidFill>
                <a:schemeClr val="tx1"/>
              </a:solidFill>
              <a:prstDash val="solid"/>
              <a:miter/>
              <a:headEnd type="none" w="med" len="med"/>
              <a:tailEnd type="none" w="med" len="med"/>
            </a:ln>
          </p:spPr>
          <p:txBody>
            <a:bodyPr vert="eaVert"/>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2011" name="Text Box 43"/>
            <p:cNvSpPr txBox="1"/>
            <p:nvPr/>
          </p:nvSpPr>
          <p:spPr>
            <a:xfrm>
              <a:off x="2816" y="1862"/>
              <a:ext cx="431" cy="484"/>
            </a:xfrm>
            <a:prstGeom prst="rect">
              <a:avLst/>
            </a:prstGeom>
            <a:solidFill>
              <a:schemeClr val="bg1"/>
            </a:solidFill>
            <a:ln w="28575" cap="flat" cmpd="sng">
              <a:solidFill>
                <a:schemeClr val="tx1"/>
              </a:solidFill>
              <a:prstDash val="solid"/>
              <a:miter/>
              <a:headEnd type="none" w="med" len="med"/>
              <a:tailEnd type="none" w="med" len="med"/>
            </a:ln>
          </p:spPr>
          <p:txBody>
            <a:bodyPr lIns="0" tIns="0" rIns="0" bIns="0"/>
            <a:lstStyle/>
            <a:p>
              <a:pPr algn="ctr" eaLnBrk="0" hangingPunct="0">
                <a:spcBef>
                  <a:spcPts val="775"/>
                </a:spcBef>
              </a:pPr>
              <a:r>
                <a:rPr lang="en-US" altLang="zh-CN" sz="1600" b="1">
                  <a:latin typeface="Times New Roman" panose="02020603050405020304" pitchFamily="18" charset="0"/>
                  <a:ea typeface="楷体_GB2312" panose="02010609030101010101" pitchFamily="49" charset="-122"/>
                </a:rPr>
                <a:t>16K*4</a:t>
              </a:r>
              <a:endParaRPr lang="en-US" altLang="zh-CN" sz="1600" b="1">
                <a:latin typeface="Times New Roman" panose="02020603050405020304" pitchFamily="18" charset="0"/>
                <a:ea typeface="楷体_GB2312" panose="02010609030101010101" pitchFamily="49" charset="-122"/>
              </a:endParaRPr>
            </a:p>
          </p:txBody>
        </p:sp>
        <p:sp>
          <p:nvSpPr>
            <p:cNvPr id="42012" name="Text Box 44"/>
            <p:cNvSpPr txBox="1"/>
            <p:nvPr/>
          </p:nvSpPr>
          <p:spPr>
            <a:xfrm>
              <a:off x="2669" y="1916"/>
              <a:ext cx="432" cy="484"/>
            </a:xfrm>
            <a:prstGeom prst="rect">
              <a:avLst/>
            </a:prstGeom>
            <a:solidFill>
              <a:schemeClr val="bg1"/>
            </a:solidFill>
            <a:ln w="28575" cap="flat" cmpd="sng">
              <a:solidFill>
                <a:schemeClr val="tx1"/>
              </a:solidFill>
              <a:prstDash val="solid"/>
              <a:miter/>
              <a:headEnd type="none" w="med" len="med"/>
              <a:tailEnd type="none" w="med" len="med"/>
            </a:ln>
          </p:spPr>
          <p:txBody>
            <a:bodyPr lIns="0" tIns="0" rIns="0" bIns="0"/>
            <a:lstStyle/>
            <a:p>
              <a:pPr algn="ctr" eaLnBrk="0" hangingPunct="0">
                <a:spcBef>
                  <a:spcPts val="775"/>
                </a:spcBef>
              </a:pPr>
              <a:r>
                <a:rPr lang="en-US" altLang="zh-CN" sz="1600" b="1">
                  <a:latin typeface="Times New Roman" panose="02020603050405020304" pitchFamily="18" charset="0"/>
                  <a:ea typeface="楷体_GB2312" panose="02010609030101010101" pitchFamily="49" charset="-122"/>
                </a:rPr>
                <a:t>16K*4</a:t>
              </a:r>
              <a:endParaRPr lang="en-US" altLang="zh-CN" sz="1600" b="1">
                <a:latin typeface="Times New Roman" panose="02020603050405020304" pitchFamily="18" charset="0"/>
                <a:ea typeface="楷体_GB2312" panose="02010609030101010101" pitchFamily="49" charset="-122"/>
              </a:endParaRPr>
            </a:p>
          </p:txBody>
        </p:sp>
        <p:sp>
          <p:nvSpPr>
            <p:cNvPr id="42013" name="AutoShape 45"/>
            <p:cNvSpPr/>
            <p:nvPr/>
          </p:nvSpPr>
          <p:spPr>
            <a:xfrm>
              <a:off x="2477" y="1943"/>
              <a:ext cx="194" cy="242"/>
            </a:xfrm>
            <a:prstGeom prst="rightArrow">
              <a:avLst>
                <a:gd name="adj1" fmla="val 50000"/>
                <a:gd name="adj2" fmla="val 25000"/>
              </a:avLst>
            </a:prstGeom>
            <a:noFill/>
            <a:ln w="28575" cap="flat" cmpd="sng">
              <a:solidFill>
                <a:schemeClr val="tx1"/>
              </a:solidFill>
              <a:prstDash val="solid"/>
              <a:miter/>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2014" name="Line 46"/>
            <p:cNvSpPr/>
            <p:nvPr/>
          </p:nvSpPr>
          <p:spPr>
            <a:xfrm>
              <a:off x="2477" y="2279"/>
              <a:ext cx="194" cy="0"/>
            </a:xfrm>
            <a:prstGeom prst="line">
              <a:avLst/>
            </a:prstGeom>
            <a:ln w="28575" cap="flat" cmpd="sng">
              <a:solidFill>
                <a:schemeClr val="tx1"/>
              </a:solidFill>
              <a:prstDash val="solid"/>
              <a:headEnd type="none" w="med" len="med"/>
              <a:tailEnd type="triangle" w="sm" len="med"/>
            </a:ln>
          </p:spPr>
        </p:sp>
        <p:sp>
          <p:nvSpPr>
            <p:cNvPr id="42015" name="AutoShape 48"/>
            <p:cNvSpPr/>
            <p:nvPr/>
          </p:nvSpPr>
          <p:spPr>
            <a:xfrm>
              <a:off x="3137" y="2346"/>
              <a:ext cx="84" cy="282"/>
            </a:xfrm>
            <a:prstGeom prst="upDownArrow">
              <a:avLst>
                <a:gd name="adj1" fmla="val 50000"/>
                <a:gd name="adj2" fmla="val 67142"/>
              </a:avLst>
            </a:prstGeom>
            <a:noFill/>
            <a:ln w="28575" cap="flat" cmpd="sng">
              <a:solidFill>
                <a:schemeClr val="tx1"/>
              </a:solidFill>
              <a:prstDash val="solid"/>
              <a:miter/>
              <a:headEnd type="none" w="med" len="med"/>
              <a:tailEnd type="none" w="med" len="med"/>
            </a:ln>
          </p:spPr>
          <p:txBody>
            <a:bodyPr vert="eaVert"/>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2016" name="Text Box 53"/>
            <p:cNvSpPr txBox="1"/>
            <p:nvPr/>
          </p:nvSpPr>
          <p:spPr>
            <a:xfrm>
              <a:off x="3640" y="1862"/>
              <a:ext cx="432" cy="484"/>
            </a:xfrm>
            <a:prstGeom prst="rect">
              <a:avLst/>
            </a:prstGeom>
            <a:solidFill>
              <a:schemeClr val="bg1"/>
            </a:solidFill>
            <a:ln w="28575" cap="flat" cmpd="sng">
              <a:solidFill>
                <a:schemeClr val="tx1"/>
              </a:solidFill>
              <a:prstDash val="solid"/>
              <a:miter/>
              <a:headEnd type="none" w="med" len="med"/>
              <a:tailEnd type="none" w="med" len="med"/>
            </a:ln>
          </p:spPr>
          <p:txBody>
            <a:bodyPr lIns="0" tIns="0" rIns="0" bIns="0"/>
            <a:lstStyle/>
            <a:p>
              <a:pPr algn="ctr" eaLnBrk="0" hangingPunct="0">
                <a:spcBef>
                  <a:spcPts val="775"/>
                </a:spcBef>
              </a:pPr>
              <a:r>
                <a:rPr lang="en-US" altLang="zh-CN" sz="1600" b="1">
                  <a:latin typeface="Times New Roman" panose="02020603050405020304" pitchFamily="18" charset="0"/>
                  <a:ea typeface="楷体_GB2312" panose="02010609030101010101" pitchFamily="49" charset="-122"/>
                </a:rPr>
                <a:t>16K*4</a:t>
              </a:r>
              <a:endParaRPr lang="en-US" altLang="zh-CN" sz="1600" b="1">
                <a:latin typeface="Times New Roman" panose="02020603050405020304" pitchFamily="18" charset="0"/>
                <a:ea typeface="楷体_GB2312" panose="02010609030101010101" pitchFamily="49" charset="-122"/>
              </a:endParaRPr>
            </a:p>
          </p:txBody>
        </p:sp>
        <p:sp>
          <p:nvSpPr>
            <p:cNvPr id="42017" name="Text Box 54"/>
            <p:cNvSpPr txBox="1"/>
            <p:nvPr/>
          </p:nvSpPr>
          <p:spPr>
            <a:xfrm>
              <a:off x="3494" y="1916"/>
              <a:ext cx="431" cy="484"/>
            </a:xfrm>
            <a:prstGeom prst="rect">
              <a:avLst/>
            </a:prstGeom>
            <a:solidFill>
              <a:schemeClr val="bg1"/>
            </a:solidFill>
            <a:ln w="28575" cap="flat" cmpd="sng">
              <a:solidFill>
                <a:schemeClr val="tx1"/>
              </a:solidFill>
              <a:prstDash val="solid"/>
              <a:miter/>
              <a:headEnd type="none" w="med" len="med"/>
              <a:tailEnd type="none" w="med" len="med"/>
            </a:ln>
          </p:spPr>
          <p:txBody>
            <a:bodyPr lIns="0" tIns="0" rIns="0" bIns="0"/>
            <a:lstStyle/>
            <a:p>
              <a:pPr algn="ctr" eaLnBrk="0" hangingPunct="0">
                <a:spcBef>
                  <a:spcPts val="775"/>
                </a:spcBef>
              </a:pPr>
              <a:r>
                <a:rPr lang="en-US" altLang="zh-CN" sz="1600" b="1">
                  <a:latin typeface="Times New Roman" panose="02020603050405020304" pitchFamily="18" charset="0"/>
                  <a:ea typeface="楷体_GB2312" panose="02010609030101010101" pitchFamily="49" charset="-122"/>
                </a:rPr>
                <a:t>16K*4</a:t>
              </a:r>
              <a:endParaRPr lang="en-US" altLang="zh-CN" sz="1600" b="1">
                <a:latin typeface="Times New Roman" panose="02020603050405020304" pitchFamily="18" charset="0"/>
                <a:ea typeface="楷体_GB2312" panose="02010609030101010101" pitchFamily="49" charset="-122"/>
              </a:endParaRPr>
            </a:p>
          </p:txBody>
        </p:sp>
        <p:sp>
          <p:nvSpPr>
            <p:cNvPr id="42018" name="AutoShape 55"/>
            <p:cNvSpPr/>
            <p:nvPr/>
          </p:nvSpPr>
          <p:spPr>
            <a:xfrm>
              <a:off x="3302" y="1943"/>
              <a:ext cx="193" cy="242"/>
            </a:xfrm>
            <a:prstGeom prst="rightArrow">
              <a:avLst>
                <a:gd name="adj1" fmla="val 50000"/>
                <a:gd name="adj2" fmla="val 25000"/>
              </a:avLst>
            </a:prstGeom>
            <a:noFill/>
            <a:ln w="28575" cap="flat" cmpd="sng">
              <a:solidFill>
                <a:schemeClr val="tx1"/>
              </a:solidFill>
              <a:prstDash val="solid"/>
              <a:miter/>
              <a:headEnd type="none" w="med" len="med"/>
              <a:tailEnd type="none" w="med" len="med"/>
            </a:ln>
          </p:spPr>
          <p:txBody>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2019" name="Line 56"/>
            <p:cNvSpPr/>
            <p:nvPr/>
          </p:nvSpPr>
          <p:spPr>
            <a:xfrm>
              <a:off x="3302" y="2279"/>
              <a:ext cx="193" cy="0"/>
            </a:xfrm>
            <a:prstGeom prst="line">
              <a:avLst/>
            </a:prstGeom>
            <a:ln w="28575" cap="flat" cmpd="sng">
              <a:solidFill>
                <a:schemeClr val="tx1"/>
              </a:solidFill>
              <a:prstDash val="solid"/>
              <a:headEnd type="none" w="med" len="med"/>
              <a:tailEnd type="triangle" w="sm" len="med"/>
            </a:ln>
          </p:spPr>
        </p:sp>
        <p:sp>
          <p:nvSpPr>
            <p:cNvPr id="42020" name="AutoShape 58"/>
            <p:cNvSpPr/>
            <p:nvPr/>
          </p:nvSpPr>
          <p:spPr>
            <a:xfrm>
              <a:off x="3962" y="2346"/>
              <a:ext cx="84" cy="282"/>
            </a:xfrm>
            <a:prstGeom prst="upDownArrow">
              <a:avLst>
                <a:gd name="adj1" fmla="val 50000"/>
                <a:gd name="adj2" fmla="val 67142"/>
              </a:avLst>
            </a:prstGeom>
            <a:noFill/>
            <a:ln w="28575" cap="flat" cmpd="sng">
              <a:solidFill>
                <a:schemeClr val="tx1"/>
              </a:solidFill>
              <a:prstDash val="solid"/>
              <a:miter/>
              <a:headEnd type="none" w="med" len="med"/>
              <a:tailEnd type="none" w="med" len="med"/>
            </a:ln>
          </p:spPr>
          <p:txBody>
            <a:bodyPr vert="eaVert"/>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2021" name="AutoShape 37"/>
            <p:cNvSpPr/>
            <p:nvPr/>
          </p:nvSpPr>
          <p:spPr>
            <a:xfrm>
              <a:off x="2166" y="2400"/>
              <a:ext cx="75" cy="416"/>
            </a:xfrm>
            <a:prstGeom prst="upDownArrow">
              <a:avLst>
                <a:gd name="adj1" fmla="val 50000"/>
                <a:gd name="adj2" fmla="val 110933"/>
              </a:avLst>
            </a:prstGeom>
            <a:solidFill>
              <a:schemeClr val="bg1"/>
            </a:solidFill>
            <a:ln w="28575" cap="flat" cmpd="sng">
              <a:solidFill>
                <a:schemeClr val="tx1"/>
              </a:solidFill>
              <a:prstDash val="solid"/>
              <a:miter/>
              <a:headEnd type="none" w="med" len="med"/>
              <a:tailEnd type="none" w="med" len="med"/>
            </a:ln>
          </p:spPr>
          <p:txBody>
            <a:bodyPr vert="eaVert"/>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2022" name="AutoShape 47"/>
            <p:cNvSpPr/>
            <p:nvPr/>
          </p:nvSpPr>
          <p:spPr>
            <a:xfrm>
              <a:off x="2972" y="2400"/>
              <a:ext cx="75" cy="416"/>
            </a:xfrm>
            <a:prstGeom prst="upDownArrow">
              <a:avLst>
                <a:gd name="adj1" fmla="val 50000"/>
                <a:gd name="adj2" fmla="val 110933"/>
              </a:avLst>
            </a:prstGeom>
            <a:solidFill>
              <a:schemeClr val="bg1"/>
            </a:solidFill>
            <a:ln w="28575" cap="flat" cmpd="sng">
              <a:solidFill>
                <a:schemeClr val="tx1"/>
              </a:solidFill>
              <a:prstDash val="solid"/>
              <a:miter/>
              <a:headEnd type="none" w="med" len="med"/>
              <a:tailEnd type="none" w="med" len="med"/>
            </a:ln>
          </p:spPr>
          <p:txBody>
            <a:bodyPr vert="eaVert"/>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2023" name="AutoShape 57"/>
            <p:cNvSpPr/>
            <p:nvPr/>
          </p:nvSpPr>
          <p:spPr>
            <a:xfrm>
              <a:off x="3797" y="2400"/>
              <a:ext cx="74" cy="416"/>
            </a:xfrm>
            <a:prstGeom prst="upDownArrow">
              <a:avLst>
                <a:gd name="adj1" fmla="val 50000"/>
                <a:gd name="adj2" fmla="val 112432"/>
              </a:avLst>
            </a:prstGeom>
            <a:solidFill>
              <a:schemeClr val="bg1"/>
            </a:solidFill>
            <a:ln w="28575" cap="flat" cmpd="sng">
              <a:solidFill>
                <a:schemeClr val="tx1"/>
              </a:solidFill>
              <a:prstDash val="solid"/>
              <a:miter/>
              <a:headEnd type="none" w="med" len="med"/>
              <a:tailEnd type="none" w="med" len="med"/>
            </a:ln>
          </p:spPr>
          <p:txBody>
            <a:bodyPr vert="eaVert"/>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42024" name="Text Box 34"/>
            <p:cNvSpPr txBox="1"/>
            <p:nvPr/>
          </p:nvSpPr>
          <p:spPr>
            <a:xfrm>
              <a:off x="1863" y="1916"/>
              <a:ext cx="431" cy="484"/>
            </a:xfrm>
            <a:prstGeom prst="rect">
              <a:avLst/>
            </a:prstGeom>
            <a:solidFill>
              <a:schemeClr val="bg1"/>
            </a:solidFill>
            <a:ln w="28575" cap="flat" cmpd="sng">
              <a:solidFill>
                <a:schemeClr val="tx1"/>
              </a:solidFill>
              <a:prstDash val="solid"/>
              <a:miter/>
              <a:headEnd type="none" w="med" len="med"/>
              <a:tailEnd type="none" w="med" len="med"/>
            </a:ln>
          </p:spPr>
          <p:txBody>
            <a:bodyPr lIns="0" tIns="0" rIns="0" bIns="0"/>
            <a:lstStyle/>
            <a:p>
              <a:pPr algn="ctr" eaLnBrk="0" hangingPunct="0">
                <a:spcBef>
                  <a:spcPts val="775"/>
                </a:spcBef>
              </a:pPr>
              <a:r>
                <a:rPr lang="en-US" altLang="zh-CN" sz="1600" b="1">
                  <a:latin typeface="Times New Roman" panose="02020603050405020304" pitchFamily="18" charset="0"/>
                  <a:ea typeface="楷体_GB2312" panose="02010609030101010101" pitchFamily="49" charset="-122"/>
                </a:rPr>
                <a:t>16K*4</a:t>
              </a:r>
              <a:endParaRPr lang="en-US" altLang="zh-CN" sz="1600" b="1">
                <a:latin typeface="Times New Roman" panose="02020603050405020304" pitchFamily="18" charset="0"/>
                <a:ea typeface="楷体_GB2312" panose="02010609030101010101" pitchFamily="49" charset="-122"/>
              </a:endParaRPr>
            </a:p>
          </p:txBody>
        </p:sp>
      </p:grpSp>
      <p:sp>
        <p:nvSpPr>
          <p:cNvPr id="45163" name="Rectangle 107"/>
          <p:cNvSpPr/>
          <p:nvPr/>
        </p:nvSpPr>
        <p:spPr>
          <a:xfrm>
            <a:off x="7116763" y="1831975"/>
            <a:ext cx="1779587" cy="1938338"/>
          </a:xfrm>
          <a:prstGeom prst="rect">
            <a:avLst/>
          </a:prstGeom>
          <a:noFill/>
          <a:ln w="9525">
            <a:noFill/>
          </a:ln>
        </p:spPr>
        <p:txBody>
          <a:bodyPr>
            <a:spAutoFit/>
          </a:bodyPr>
          <a:lstStyle/>
          <a:p>
            <a:r>
              <a:rPr lang="en-US" altLang="zh-CN" sz="2400" b="1">
                <a:latin typeface="Times New Roman" panose="02020603050405020304" pitchFamily="18" charset="0"/>
                <a:ea typeface="楷体_GB2312" panose="02010609030101010101" pitchFamily="49" charset="-122"/>
              </a:rPr>
              <a:t>     </a:t>
            </a:r>
            <a:r>
              <a:rPr lang="zh-CN" altLang="en-US" sz="2400" b="1" dirty="0">
                <a:latin typeface="Times New Roman" panose="02020603050405020304" pitchFamily="18" charset="0"/>
                <a:ea typeface="楷体_GB2312" panose="02010609030101010101" pitchFamily="49" charset="-122"/>
              </a:rPr>
              <a:t>首先对芯片</a:t>
            </a:r>
            <a:r>
              <a:rPr lang="zh-CN" altLang="en-US" sz="2400" b="1" dirty="0">
                <a:solidFill>
                  <a:srgbClr val="FF0000"/>
                </a:solidFill>
                <a:latin typeface="Times New Roman" panose="02020603050405020304" pitchFamily="18" charset="0"/>
                <a:ea typeface="楷体_GB2312" panose="02010609030101010101" pitchFamily="49" charset="-122"/>
              </a:rPr>
              <a:t>分组进行位扩展</a:t>
            </a:r>
            <a:r>
              <a:rPr lang="zh-CN" altLang="en-US" sz="2400" b="1" dirty="0">
                <a:latin typeface="Times New Roman" panose="02020603050405020304" pitchFamily="18" charset="0"/>
                <a:ea typeface="楷体_GB2312" panose="02010609030101010101" pitchFamily="49" charset="-122"/>
              </a:rPr>
              <a:t>，以实现按字节编址；</a:t>
            </a:r>
            <a:endParaRPr lang="zh-CN" altLang="en-US" sz="1200" dirty="0">
              <a:latin typeface="Times New Roman" panose="02020603050405020304" pitchFamily="18" charset="0"/>
              <a:ea typeface="楷体_GB2312" panose="02010609030101010101" pitchFamily="49" charset="-122"/>
            </a:endParaRPr>
          </a:p>
        </p:txBody>
      </p:sp>
      <p:sp>
        <p:nvSpPr>
          <p:cNvPr id="45164" name="Rectangle 108"/>
          <p:cNvSpPr/>
          <p:nvPr/>
        </p:nvSpPr>
        <p:spPr>
          <a:xfrm>
            <a:off x="7159625" y="3963988"/>
            <a:ext cx="1751013" cy="2308225"/>
          </a:xfrm>
          <a:prstGeom prst="rect">
            <a:avLst/>
          </a:prstGeom>
          <a:noFill/>
          <a:ln w="9525">
            <a:noFill/>
          </a:ln>
        </p:spPr>
        <p:txBody>
          <a:bodyPr>
            <a:spAutoFit/>
          </a:bodyPr>
          <a:lstStyle/>
          <a:p>
            <a:r>
              <a:rPr lang="en-US" altLang="zh-CN" sz="2400" b="1">
                <a:latin typeface="Times New Roman" panose="02020603050405020304" pitchFamily="18" charset="0"/>
                <a:ea typeface="楷体_GB2312" panose="02010609030101010101" pitchFamily="49" charset="-122"/>
              </a:rPr>
              <a:t>     </a:t>
            </a:r>
            <a:r>
              <a:rPr lang="zh-CN" altLang="en-US" sz="2400" b="1" dirty="0">
                <a:latin typeface="Times New Roman" panose="02020603050405020304" pitchFamily="18" charset="0"/>
                <a:ea typeface="楷体_GB2312" panose="02010609030101010101" pitchFamily="49" charset="-122"/>
              </a:rPr>
              <a:t>其次设计个芯片组的</a:t>
            </a:r>
            <a:r>
              <a:rPr lang="zh-CN" altLang="en-US" sz="2400" b="1" dirty="0">
                <a:solidFill>
                  <a:srgbClr val="FF0000"/>
                </a:solidFill>
                <a:latin typeface="Times New Roman" panose="02020603050405020304" pitchFamily="18" charset="0"/>
                <a:ea typeface="楷体_GB2312" panose="02010609030101010101" pitchFamily="49" charset="-122"/>
              </a:rPr>
              <a:t>片选进行字扩展</a:t>
            </a:r>
            <a:r>
              <a:rPr lang="zh-CN" altLang="en-US" sz="2400" b="1" dirty="0">
                <a:latin typeface="Times New Roman" panose="02020603050405020304" pitchFamily="18" charset="0"/>
                <a:ea typeface="楷体_GB2312" panose="02010609030101010101" pitchFamily="49" charset="-122"/>
              </a:rPr>
              <a:t>，以满足容量要求；</a:t>
            </a:r>
            <a:endParaRPr lang="zh-CN" altLang="en-US" sz="1300" dirty="0">
              <a:latin typeface="Times New Roman" panose="02020603050405020304" pitchFamily="18" charset="0"/>
              <a:ea typeface="楷体_GB2312" panose="02010609030101010101" pitchFamily="49" charset="-122"/>
            </a:endParaRPr>
          </a:p>
        </p:txBody>
      </p:sp>
      <p:sp>
        <p:nvSpPr>
          <p:cNvPr id="89" name="左箭头 88">
            <a:hlinkClick r:id="rId1" action="ppaction://hlinksldjump"/>
          </p:cNvPr>
          <p:cNvSpPr/>
          <p:nvPr/>
        </p:nvSpPr>
        <p:spPr>
          <a:xfrm>
            <a:off x="8382000" y="6400800"/>
            <a:ext cx="762000" cy="457200"/>
          </a:xfrm>
          <a:prstGeom prst="leftArrow">
            <a:avLst>
              <a:gd name="adj1" fmla="val 55714"/>
              <a:gd name="adj2" fmla="val 78572"/>
            </a:avLst>
          </a:prstGeom>
          <a:solidFill>
            <a:srgbClr val="0070C0"/>
          </a:solidFill>
          <a:scene3d>
            <a:camera prst="orthographicFront"/>
            <a:lightRig rig="threePt" dir="t"/>
          </a:scene3d>
          <a:sp3d extrusionH="101600" prstMaterial="dkEdge">
            <a:bevelT w="101600" h="101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0" name="日期占位符 3"/>
          <p:cNvSpPr txBox="1">
            <a:spLocks noGrp="1"/>
          </p:cNvSpPr>
          <p:nvPr>
            <p:ph type="dt" sz="half" idx="12"/>
          </p:nvPr>
        </p:nvSpPr>
        <p:spPr bwMode="auto"/>
        <p:txBody>
          <a:bodyPr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91" name="灯片编号占位符 4"/>
          <p:cNvSpPr txBox="1">
            <a:spLocks noGrp="1"/>
          </p:cNvSpPr>
          <p:nvPr>
            <p:ph type="sldNum" sz="quarter" idx="13"/>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92" name="页脚占位符 5"/>
          <p:cNvSpPr txBox="1">
            <a:spLocks noGrp="1"/>
          </p:cNvSpPr>
          <p:nvPr>
            <p:ph type="ftr" sz="quarter" idx="14"/>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061">
                                            <p:txEl>
                                              <p:pRg st="0" end="0"/>
                                            </p:txEl>
                                          </p:spTgt>
                                        </p:tgtEl>
                                        <p:attrNameLst>
                                          <p:attrName>style.visibility</p:attrName>
                                        </p:attrNameLst>
                                      </p:cBhvr>
                                      <p:to>
                                        <p:strVal val="visible"/>
                                      </p:to>
                                    </p:set>
                                    <p:animEffect transition="in" filter="dissolve">
                                      <p:cBhvr>
                                        <p:cTn id="7" dur="500"/>
                                        <p:tgtEl>
                                          <p:spTgt spid="450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5163"/>
                                        </p:tgtEl>
                                        <p:attrNameLst>
                                          <p:attrName>style.visibility</p:attrName>
                                        </p:attrNameLst>
                                      </p:cBhvr>
                                      <p:to>
                                        <p:strVal val="visible"/>
                                      </p:to>
                                    </p:set>
                                    <p:animEffect transition="in" filter="dissolve">
                                      <p:cBhvr>
                                        <p:cTn id="32" dur="500"/>
                                        <p:tgtEl>
                                          <p:spTgt spid="4516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dissolv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dissolv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dissolve">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dissolv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dissolve">
                                      <p:cBhvr>
                                        <p:cTn id="57" dur="500"/>
                                        <p:tgtEl>
                                          <p:spTgt spid="5"/>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45164"/>
                                        </p:tgtEl>
                                        <p:attrNameLst>
                                          <p:attrName>style.visibility</p:attrName>
                                        </p:attrNameLst>
                                      </p:cBhvr>
                                      <p:to>
                                        <p:strVal val="visible"/>
                                      </p:to>
                                    </p:set>
                                    <p:animEffect transition="in" filter="dissolve">
                                      <p:cBhvr>
                                        <p:cTn id="62" dur="500"/>
                                        <p:tgtEl>
                                          <p:spTgt spid="45164"/>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dissolve">
                                      <p:cBhvr>
                                        <p:cTn id="67" dur="500"/>
                                        <p:tgtEl>
                                          <p:spTgt spid="10"/>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89"/>
                                        </p:tgtEl>
                                        <p:attrNameLst>
                                          <p:attrName>style.visibility</p:attrName>
                                        </p:attrNameLst>
                                      </p:cBhvr>
                                      <p:to>
                                        <p:strVal val="visible"/>
                                      </p:to>
                                    </p:set>
                                    <p:animEffect transition="in" filter="dissolve">
                                      <p:cBhvr>
                                        <p:cTn id="72" dur="1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build="p"/>
      <p:bldP spid="45163" grpId="0"/>
      <p:bldP spid="4516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616" name="Picture 24" descr="4t6"/>
          <p:cNvPicPr>
            <a:picLocks noChangeAspect="1"/>
          </p:cNvPicPr>
          <p:nvPr/>
        </p:nvPicPr>
        <p:blipFill>
          <a:blip r:embed="rId1"/>
          <a:stretch>
            <a:fillRect/>
          </a:stretch>
        </p:blipFill>
        <p:spPr>
          <a:xfrm>
            <a:off x="0" y="836613"/>
            <a:ext cx="9144000" cy="6121400"/>
          </a:xfrm>
          <a:prstGeom prst="rect">
            <a:avLst/>
          </a:prstGeom>
          <a:noFill/>
          <a:ln w="9525">
            <a:noFill/>
          </a:ln>
        </p:spPr>
      </p:pic>
      <p:sp>
        <p:nvSpPr>
          <p:cNvPr id="48131" name="标题 1"/>
          <p:cNvSpPr>
            <a:spLocks noGrp="1"/>
          </p:cNvSpPr>
          <p:nvPr>
            <p:ph type="title"/>
          </p:nvPr>
        </p:nvSpPr>
        <p:spPr>
          <a:xfrm>
            <a:off x="533400" y="0"/>
            <a:ext cx="8610600" cy="765175"/>
          </a:xfrm>
        </p:spPr>
        <p:txBody>
          <a:bodyPr vert="horz" wrap="square" lIns="91440" tIns="45720" rIns="91440" bIns="45720" anchor="ctr"/>
          <a:lstStyle/>
          <a:p>
            <a:r>
              <a:rPr lang="zh-CN" altLang="en-US" sz="3200" dirty="0">
                <a:latin typeface="Comic Sans MS" panose="030F0702030302020204" pitchFamily="66" charset="0"/>
                <a:ea typeface="隶书" panose="02010509060101010101" pitchFamily="49" charset="-122"/>
              </a:rPr>
              <a:t>两级物理地址译码方案</a:t>
            </a:r>
            <a:endParaRPr lang="en-US" altLang="zh-CN" sz="3200">
              <a:latin typeface="Comic Sans MS" panose="030F0702030302020204" pitchFamily="66" charset="0"/>
              <a:ea typeface="隶书" panose="02010509060101010101" pitchFamily="49" charset="-122"/>
            </a:endParaRPr>
          </a:p>
        </p:txBody>
      </p:sp>
      <p:sp>
        <p:nvSpPr>
          <p:cNvPr id="10" name="云形标注 9"/>
          <p:cNvSpPr/>
          <p:nvPr/>
        </p:nvSpPr>
        <p:spPr>
          <a:xfrm>
            <a:off x="250825" y="1196975"/>
            <a:ext cx="4752975" cy="1871663"/>
          </a:xfrm>
          <a:prstGeom prst="cloudCallout">
            <a:avLst>
              <a:gd name="adj1" fmla="val -10389"/>
              <a:gd name="adj2" fmla="val 124810"/>
            </a:avLst>
          </a:prstGeom>
          <a:solidFill>
            <a:srgbClr val="00FFFF"/>
          </a:solidFill>
          <a:ln w="25400" cap="flat" cmpd="sng">
            <a:solidFill>
              <a:srgbClr val="1A9818"/>
            </a:solidFill>
            <a:prstDash val="solid"/>
            <a:headEnd type="none" w="med" len="med"/>
            <a:tailEnd type="none" w="med" len="med"/>
          </a:ln>
        </p:spPr>
        <p:txBody>
          <a:bodyPr anchor="ctr"/>
          <a:lstStyle/>
          <a:p>
            <a:pPr algn="ctr"/>
            <a:r>
              <a:rPr lang="zh-CN" altLang="en-US" sz="2400" b="1" dirty="0">
                <a:solidFill>
                  <a:schemeClr val="tx2"/>
                </a:solidFill>
                <a:latin typeface="黑体" panose="02010609060101010101" pitchFamily="2" charset="-122"/>
                <a:ea typeface="黑体" panose="02010609060101010101" pitchFamily="2" charset="-122"/>
              </a:rPr>
              <a:t>读</a:t>
            </a:r>
            <a:r>
              <a:rPr lang="en-US" altLang="zh-CN" sz="2400" b="1">
                <a:solidFill>
                  <a:schemeClr val="tx2"/>
                </a:solidFill>
                <a:latin typeface="黑体" panose="02010609060101010101" pitchFamily="2" charset="-122"/>
                <a:ea typeface="黑体" panose="02010609060101010101" pitchFamily="2" charset="-122"/>
              </a:rPr>
              <a:t>/</a:t>
            </a:r>
            <a:r>
              <a:rPr lang="zh-CN" altLang="en-US" sz="2400" b="1" dirty="0">
                <a:solidFill>
                  <a:schemeClr val="tx2"/>
                </a:solidFill>
                <a:latin typeface="黑体" panose="02010609060101010101" pitchFamily="2" charset="-122"/>
                <a:ea typeface="黑体" panose="02010609060101010101" pitchFamily="2" charset="-122"/>
              </a:rPr>
              <a:t>写控制信号、数据宽度指示信号、传送方式指示信号，等</a:t>
            </a:r>
            <a:endParaRPr lang="zh-CN" altLang="en-US" sz="2400" b="1" dirty="0">
              <a:solidFill>
                <a:schemeClr val="tx2"/>
              </a:solidFill>
              <a:latin typeface="黑体" panose="02010609060101010101" pitchFamily="2" charset="-122"/>
              <a:ea typeface="黑体" panose="02010609060101010101" pitchFamily="2" charset="-122"/>
            </a:endParaRPr>
          </a:p>
        </p:txBody>
      </p:sp>
      <p:sp>
        <p:nvSpPr>
          <p:cNvPr id="110618" name="Rectangle 26"/>
          <p:cNvSpPr/>
          <p:nvPr/>
        </p:nvSpPr>
        <p:spPr>
          <a:xfrm>
            <a:off x="7451725" y="836613"/>
            <a:ext cx="1008063" cy="360362"/>
          </a:xfrm>
          <a:prstGeom prst="rect">
            <a:avLst/>
          </a:prstGeom>
          <a:solidFill>
            <a:srgbClr val="7030A0">
              <a:alpha val="36078"/>
            </a:srgbClr>
          </a:solidFill>
          <a:ln w="9525">
            <a:noFill/>
          </a:ln>
        </p:spPr>
        <p:txBody>
          <a:bodyPr wrap="none" anchor="ctr"/>
          <a:lstStyle/>
          <a:p>
            <a:endParaRPr lang="zh-CN" altLang="en-US" dirty="0">
              <a:latin typeface="Arial" panose="020B0604020202020204" pitchFamily="34" charset="0"/>
            </a:endParaRPr>
          </a:p>
        </p:txBody>
      </p:sp>
      <p:sp>
        <p:nvSpPr>
          <p:cNvPr id="110619" name="Rectangle 27"/>
          <p:cNvSpPr/>
          <p:nvPr/>
        </p:nvSpPr>
        <p:spPr>
          <a:xfrm>
            <a:off x="7451725" y="4292600"/>
            <a:ext cx="1008063" cy="360363"/>
          </a:xfrm>
          <a:prstGeom prst="rect">
            <a:avLst/>
          </a:prstGeom>
          <a:solidFill>
            <a:srgbClr val="7030A0">
              <a:alpha val="36078"/>
            </a:srgbClr>
          </a:solidFill>
          <a:ln w="9525">
            <a:noFill/>
          </a:ln>
        </p:spPr>
        <p:txBody>
          <a:bodyPr wrap="none" anchor="ctr"/>
          <a:lstStyle/>
          <a:p>
            <a:endParaRPr lang="zh-CN" altLang="en-US" dirty="0">
              <a:latin typeface="Arial" panose="020B0604020202020204" pitchFamily="34" charset="0"/>
            </a:endParaRPr>
          </a:p>
        </p:txBody>
      </p:sp>
      <p:sp>
        <p:nvSpPr>
          <p:cNvPr id="110620" name="Rectangle 28"/>
          <p:cNvSpPr/>
          <p:nvPr/>
        </p:nvSpPr>
        <p:spPr>
          <a:xfrm>
            <a:off x="7885113" y="1628775"/>
            <a:ext cx="863600" cy="360363"/>
          </a:xfrm>
          <a:prstGeom prst="rect">
            <a:avLst/>
          </a:prstGeom>
          <a:solidFill>
            <a:srgbClr val="FF0000">
              <a:alpha val="36078"/>
            </a:srgbClr>
          </a:solidFill>
          <a:ln w="9525">
            <a:noFill/>
          </a:ln>
        </p:spPr>
        <p:txBody>
          <a:bodyPr wrap="none" anchor="ctr"/>
          <a:lstStyle/>
          <a:p>
            <a:endParaRPr lang="zh-CN" altLang="en-US" dirty="0">
              <a:latin typeface="Arial" panose="020B0604020202020204" pitchFamily="34" charset="0"/>
            </a:endParaRPr>
          </a:p>
        </p:txBody>
      </p:sp>
      <p:sp>
        <p:nvSpPr>
          <p:cNvPr id="110621" name="Rectangle 29"/>
          <p:cNvSpPr/>
          <p:nvPr/>
        </p:nvSpPr>
        <p:spPr>
          <a:xfrm>
            <a:off x="7885113" y="2132013"/>
            <a:ext cx="863600" cy="360362"/>
          </a:xfrm>
          <a:prstGeom prst="rect">
            <a:avLst/>
          </a:prstGeom>
          <a:solidFill>
            <a:srgbClr val="FF0000">
              <a:alpha val="36078"/>
            </a:srgbClr>
          </a:solidFill>
          <a:ln w="9525">
            <a:noFill/>
          </a:ln>
        </p:spPr>
        <p:txBody>
          <a:bodyPr wrap="none" anchor="ctr"/>
          <a:lstStyle/>
          <a:p>
            <a:endParaRPr lang="zh-CN" altLang="en-US" dirty="0">
              <a:latin typeface="Arial" panose="020B0604020202020204" pitchFamily="34" charset="0"/>
            </a:endParaRPr>
          </a:p>
        </p:txBody>
      </p:sp>
      <p:sp>
        <p:nvSpPr>
          <p:cNvPr id="110622" name="Rectangle 30"/>
          <p:cNvSpPr/>
          <p:nvPr/>
        </p:nvSpPr>
        <p:spPr>
          <a:xfrm>
            <a:off x="7885113" y="3068638"/>
            <a:ext cx="863600" cy="360362"/>
          </a:xfrm>
          <a:prstGeom prst="rect">
            <a:avLst/>
          </a:prstGeom>
          <a:solidFill>
            <a:srgbClr val="FF0000">
              <a:alpha val="36078"/>
            </a:srgbClr>
          </a:solidFill>
          <a:ln w="9525">
            <a:noFill/>
          </a:ln>
        </p:spPr>
        <p:txBody>
          <a:bodyPr wrap="none" anchor="ctr"/>
          <a:lstStyle/>
          <a:p>
            <a:endParaRPr lang="zh-CN" altLang="en-US" dirty="0">
              <a:latin typeface="Arial" panose="020B0604020202020204" pitchFamily="34" charset="0"/>
            </a:endParaRPr>
          </a:p>
        </p:txBody>
      </p:sp>
      <p:sp>
        <p:nvSpPr>
          <p:cNvPr id="110623" name="Rectangle 31"/>
          <p:cNvSpPr/>
          <p:nvPr/>
        </p:nvSpPr>
        <p:spPr>
          <a:xfrm>
            <a:off x="7885113" y="5084763"/>
            <a:ext cx="863600" cy="360362"/>
          </a:xfrm>
          <a:prstGeom prst="rect">
            <a:avLst/>
          </a:prstGeom>
          <a:solidFill>
            <a:srgbClr val="FF0000">
              <a:alpha val="36078"/>
            </a:srgbClr>
          </a:solidFill>
          <a:ln w="9525">
            <a:noFill/>
          </a:ln>
        </p:spPr>
        <p:txBody>
          <a:bodyPr wrap="none" anchor="ctr"/>
          <a:lstStyle/>
          <a:p>
            <a:endParaRPr lang="zh-CN" altLang="en-US" dirty="0">
              <a:latin typeface="Arial" panose="020B0604020202020204" pitchFamily="34" charset="0"/>
            </a:endParaRPr>
          </a:p>
        </p:txBody>
      </p:sp>
      <p:sp>
        <p:nvSpPr>
          <p:cNvPr id="110624" name="Rectangle 32"/>
          <p:cNvSpPr/>
          <p:nvPr/>
        </p:nvSpPr>
        <p:spPr>
          <a:xfrm>
            <a:off x="7885113" y="5589588"/>
            <a:ext cx="863600" cy="360362"/>
          </a:xfrm>
          <a:prstGeom prst="rect">
            <a:avLst/>
          </a:prstGeom>
          <a:solidFill>
            <a:srgbClr val="FF0000">
              <a:alpha val="36078"/>
            </a:srgbClr>
          </a:solidFill>
          <a:ln w="9525">
            <a:noFill/>
          </a:ln>
        </p:spPr>
        <p:txBody>
          <a:bodyPr wrap="none" anchor="ctr"/>
          <a:lstStyle/>
          <a:p>
            <a:endParaRPr lang="zh-CN" altLang="en-US" dirty="0">
              <a:latin typeface="Arial" panose="020B0604020202020204" pitchFamily="34" charset="0"/>
            </a:endParaRPr>
          </a:p>
        </p:txBody>
      </p:sp>
      <p:sp>
        <p:nvSpPr>
          <p:cNvPr id="110625" name="Rectangle 33"/>
          <p:cNvSpPr/>
          <p:nvPr/>
        </p:nvSpPr>
        <p:spPr>
          <a:xfrm>
            <a:off x="7885113" y="6453188"/>
            <a:ext cx="863600" cy="360362"/>
          </a:xfrm>
          <a:prstGeom prst="rect">
            <a:avLst/>
          </a:prstGeom>
          <a:solidFill>
            <a:srgbClr val="FF0000">
              <a:alpha val="36078"/>
            </a:srgbClr>
          </a:solidFill>
          <a:ln w="9525">
            <a:noFill/>
          </a:ln>
        </p:spPr>
        <p:txBody>
          <a:bodyPr wrap="none" anchor="ctr"/>
          <a:lstStyle/>
          <a:p>
            <a:endParaRPr lang="zh-CN" altLang="en-US" dirty="0">
              <a:latin typeface="Arial" panose="020B0604020202020204" pitchFamily="34" charset="0"/>
            </a:endParaRPr>
          </a:p>
        </p:txBody>
      </p:sp>
      <p:sp>
        <p:nvSpPr>
          <p:cNvPr id="110626" name="Rectangle 34"/>
          <p:cNvSpPr/>
          <p:nvPr/>
        </p:nvSpPr>
        <p:spPr>
          <a:xfrm>
            <a:off x="6732588" y="2060575"/>
            <a:ext cx="431800" cy="1296988"/>
          </a:xfrm>
          <a:prstGeom prst="rect">
            <a:avLst/>
          </a:prstGeom>
          <a:solidFill>
            <a:srgbClr val="FF0000">
              <a:alpha val="36078"/>
            </a:srgbClr>
          </a:solidFill>
          <a:ln w="9525">
            <a:noFill/>
          </a:ln>
        </p:spPr>
        <p:txBody>
          <a:bodyPr wrap="none" anchor="ctr"/>
          <a:lstStyle/>
          <a:p>
            <a:endParaRPr lang="zh-CN" altLang="en-US" dirty="0">
              <a:latin typeface="Arial" panose="020B0604020202020204" pitchFamily="34" charset="0"/>
            </a:endParaRPr>
          </a:p>
        </p:txBody>
      </p:sp>
      <p:sp>
        <p:nvSpPr>
          <p:cNvPr id="110627" name="Rectangle 35"/>
          <p:cNvSpPr/>
          <p:nvPr/>
        </p:nvSpPr>
        <p:spPr>
          <a:xfrm>
            <a:off x="5508625" y="1052513"/>
            <a:ext cx="1008063" cy="431800"/>
          </a:xfrm>
          <a:prstGeom prst="rect">
            <a:avLst/>
          </a:prstGeom>
          <a:solidFill>
            <a:srgbClr val="7030A0">
              <a:alpha val="36078"/>
            </a:srgbClr>
          </a:solidFill>
          <a:ln w="9525">
            <a:noFill/>
          </a:ln>
        </p:spPr>
        <p:txBody>
          <a:bodyPr wrap="none" anchor="ctr"/>
          <a:lstStyle/>
          <a:p>
            <a:endParaRPr lang="zh-CN" altLang="en-US" dirty="0">
              <a:latin typeface="Arial" panose="020B0604020202020204" pitchFamily="34" charset="0"/>
            </a:endParaRPr>
          </a:p>
        </p:txBody>
      </p:sp>
      <p:sp>
        <p:nvSpPr>
          <p:cNvPr id="110628" name="Rectangle 36"/>
          <p:cNvSpPr/>
          <p:nvPr/>
        </p:nvSpPr>
        <p:spPr>
          <a:xfrm>
            <a:off x="5580063" y="4581525"/>
            <a:ext cx="936625" cy="431800"/>
          </a:xfrm>
          <a:prstGeom prst="rect">
            <a:avLst/>
          </a:prstGeom>
          <a:solidFill>
            <a:srgbClr val="7030A0">
              <a:alpha val="36078"/>
            </a:srgbClr>
          </a:solidFill>
          <a:ln w="9525">
            <a:noFill/>
          </a:ln>
        </p:spPr>
        <p:txBody>
          <a:bodyPr wrap="none" anchor="ctr"/>
          <a:lstStyle/>
          <a:p>
            <a:endParaRPr lang="zh-CN" altLang="en-US" dirty="0">
              <a:latin typeface="Arial" panose="020B0604020202020204" pitchFamily="34" charset="0"/>
            </a:endParaRPr>
          </a:p>
        </p:txBody>
      </p:sp>
      <p:sp>
        <p:nvSpPr>
          <p:cNvPr id="110629" name="Rectangle 37"/>
          <p:cNvSpPr/>
          <p:nvPr/>
        </p:nvSpPr>
        <p:spPr>
          <a:xfrm>
            <a:off x="3851275" y="4724400"/>
            <a:ext cx="936625" cy="792163"/>
          </a:xfrm>
          <a:prstGeom prst="rect">
            <a:avLst/>
          </a:prstGeom>
          <a:solidFill>
            <a:srgbClr val="7030A0">
              <a:alpha val="36078"/>
            </a:srgbClr>
          </a:solidFill>
          <a:ln w="9525">
            <a:noFill/>
          </a:ln>
        </p:spPr>
        <p:txBody>
          <a:bodyPr wrap="none" anchor="ctr"/>
          <a:lstStyle/>
          <a:p>
            <a:endParaRPr lang="zh-CN" altLang="en-US" dirty="0">
              <a:latin typeface="Arial" panose="020B0604020202020204" pitchFamily="34" charset="0"/>
            </a:endParaRPr>
          </a:p>
        </p:txBody>
      </p:sp>
      <p:sp>
        <p:nvSpPr>
          <p:cNvPr id="110630" name="Rectangle 38"/>
          <p:cNvSpPr/>
          <p:nvPr/>
        </p:nvSpPr>
        <p:spPr>
          <a:xfrm>
            <a:off x="3708400" y="5949950"/>
            <a:ext cx="1152525" cy="360363"/>
          </a:xfrm>
          <a:prstGeom prst="rect">
            <a:avLst/>
          </a:prstGeom>
          <a:solidFill>
            <a:srgbClr val="FF0000">
              <a:alpha val="36078"/>
            </a:srgbClr>
          </a:solidFill>
          <a:ln w="9525">
            <a:noFill/>
          </a:ln>
        </p:spPr>
        <p:txBody>
          <a:bodyPr wrap="none" anchor="ctr"/>
          <a:lstStyle/>
          <a:p>
            <a:endParaRPr lang="zh-CN" altLang="en-US" dirty="0">
              <a:latin typeface="Arial" panose="020B0604020202020204" pitchFamily="34" charset="0"/>
            </a:endParaRPr>
          </a:p>
        </p:txBody>
      </p:sp>
      <p:sp>
        <p:nvSpPr>
          <p:cNvPr id="110635" name="Rectangle 43"/>
          <p:cNvSpPr/>
          <p:nvPr/>
        </p:nvSpPr>
        <p:spPr>
          <a:xfrm>
            <a:off x="1187450" y="4508500"/>
            <a:ext cx="2160588" cy="936625"/>
          </a:xfrm>
          <a:prstGeom prst="rect">
            <a:avLst/>
          </a:prstGeom>
          <a:solidFill>
            <a:srgbClr val="7030A0">
              <a:alpha val="43921"/>
            </a:srgbClr>
          </a:solidFill>
          <a:ln w="9525">
            <a:noFill/>
          </a:ln>
        </p:spPr>
        <p:txBody>
          <a:bodyPr wrap="none" anchor="ctr"/>
          <a:lstStyle/>
          <a:p>
            <a:endParaRPr lang="zh-CN" altLang="en-US" dirty="0">
              <a:latin typeface="Arial" panose="020B0604020202020204" pitchFamily="34" charset="0"/>
            </a:endParaRPr>
          </a:p>
        </p:txBody>
      </p:sp>
      <p:sp>
        <p:nvSpPr>
          <p:cNvPr id="110636" name="Rectangle 44"/>
          <p:cNvSpPr/>
          <p:nvPr/>
        </p:nvSpPr>
        <p:spPr>
          <a:xfrm>
            <a:off x="1763713" y="5734050"/>
            <a:ext cx="1655762" cy="647700"/>
          </a:xfrm>
          <a:prstGeom prst="rect">
            <a:avLst/>
          </a:prstGeom>
          <a:solidFill>
            <a:srgbClr val="FF0000">
              <a:alpha val="36078"/>
            </a:srgbClr>
          </a:solidFill>
          <a:ln w="9525">
            <a:noFill/>
          </a:ln>
        </p:spPr>
        <p:txBody>
          <a:bodyPr wrap="none" anchor="ctr"/>
          <a:lstStyle/>
          <a:p>
            <a:endParaRPr lang="zh-CN" altLang="en-US" dirty="0">
              <a:latin typeface="Arial" panose="020B0604020202020204" pitchFamily="34" charset="0"/>
            </a:endParaRPr>
          </a:p>
        </p:txBody>
      </p:sp>
      <p:sp>
        <p:nvSpPr>
          <p:cNvPr id="110637" name="Rectangle 45"/>
          <p:cNvSpPr/>
          <p:nvPr/>
        </p:nvSpPr>
        <p:spPr>
          <a:xfrm>
            <a:off x="6732588" y="5516563"/>
            <a:ext cx="431800" cy="1296987"/>
          </a:xfrm>
          <a:prstGeom prst="rect">
            <a:avLst/>
          </a:prstGeom>
          <a:solidFill>
            <a:srgbClr val="FF0000">
              <a:alpha val="36078"/>
            </a:srgbClr>
          </a:solidFill>
          <a:ln w="9525">
            <a:noFill/>
          </a:ln>
        </p:spPr>
        <p:txBody>
          <a:bodyPr wrap="none" anchor="ctr"/>
          <a:lstStyle/>
          <a:p>
            <a:endParaRPr lang="zh-CN" altLang="en-US" dirty="0">
              <a:latin typeface="Arial" panose="020B0604020202020204" pitchFamily="34" charset="0"/>
            </a:endParaRPr>
          </a:p>
        </p:txBody>
      </p:sp>
      <p:sp>
        <p:nvSpPr>
          <p:cNvPr id="110638" name="Oval 46"/>
          <p:cNvSpPr/>
          <p:nvPr/>
        </p:nvSpPr>
        <p:spPr>
          <a:xfrm>
            <a:off x="3733800" y="4419600"/>
            <a:ext cx="1223963" cy="1368425"/>
          </a:xfrm>
          <a:prstGeom prst="ellipse">
            <a:avLst/>
          </a:prstGeom>
          <a:solidFill>
            <a:srgbClr val="008000">
              <a:alpha val="32156"/>
            </a:srgbClr>
          </a:solidFill>
          <a:ln w="9525">
            <a:noFill/>
          </a:ln>
        </p:spPr>
        <p:txBody>
          <a:bodyPr wrap="none" anchor="ctr"/>
          <a:lstStyle/>
          <a:p>
            <a:endParaRPr lang="zh-CN" altLang="en-US" dirty="0">
              <a:latin typeface="Arial" panose="020B0604020202020204" pitchFamily="34" charset="0"/>
            </a:endParaRPr>
          </a:p>
        </p:txBody>
      </p:sp>
      <p:sp>
        <p:nvSpPr>
          <p:cNvPr id="110639" name="Oval 47"/>
          <p:cNvSpPr/>
          <p:nvPr/>
        </p:nvSpPr>
        <p:spPr>
          <a:xfrm>
            <a:off x="6553200" y="1828800"/>
            <a:ext cx="720725" cy="1800225"/>
          </a:xfrm>
          <a:prstGeom prst="ellipse">
            <a:avLst/>
          </a:prstGeom>
          <a:solidFill>
            <a:srgbClr val="008000">
              <a:alpha val="32156"/>
            </a:srgbClr>
          </a:solidFill>
          <a:ln w="9525">
            <a:noFill/>
          </a:ln>
        </p:spPr>
        <p:txBody>
          <a:bodyPr wrap="none" anchor="ctr"/>
          <a:lstStyle/>
          <a:p>
            <a:endParaRPr lang="zh-CN" altLang="en-US" dirty="0">
              <a:latin typeface="Arial" panose="020B0604020202020204" pitchFamily="34" charset="0"/>
            </a:endParaRPr>
          </a:p>
        </p:txBody>
      </p:sp>
      <p:sp>
        <p:nvSpPr>
          <p:cNvPr id="24" name="左箭头 23">
            <a:hlinkClick r:id="rId2" action="ppaction://hlinksldjump"/>
          </p:cNvPr>
          <p:cNvSpPr/>
          <p:nvPr/>
        </p:nvSpPr>
        <p:spPr>
          <a:xfrm>
            <a:off x="8382000" y="6400800"/>
            <a:ext cx="762000" cy="457200"/>
          </a:xfrm>
          <a:prstGeom prst="leftArrow">
            <a:avLst>
              <a:gd name="adj1" fmla="val 55714"/>
              <a:gd name="adj2" fmla="val 78572"/>
            </a:avLst>
          </a:prstGeom>
          <a:solidFill>
            <a:srgbClr val="0070C0"/>
          </a:solidFill>
          <a:scene3d>
            <a:camera prst="orthographicFront"/>
            <a:lightRig rig="threePt" dir="t"/>
          </a:scene3d>
          <a:sp3d extrusionH="101600" prstMaterial="dkEdge">
            <a:bevelT w="101600" h="101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 name="日期占位符 3"/>
          <p:cNvSpPr txBox="1">
            <a:spLocks noGrp="1"/>
          </p:cNvSpPr>
          <p:nvPr>
            <p:ph type="dt" sz="half" idx="12"/>
          </p:nvPr>
        </p:nvSpPr>
        <p:spPr bwMode="auto"/>
        <p:txBody>
          <a:bodyPr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26" name="灯片编号占位符 4"/>
          <p:cNvSpPr txBox="1">
            <a:spLocks noGrp="1"/>
          </p:cNvSpPr>
          <p:nvPr>
            <p:ph type="sldNum" sz="quarter" idx="13"/>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27" name="页脚占位符 5"/>
          <p:cNvSpPr txBox="1">
            <a:spLocks noGrp="1"/>
          </p:cNvSpPr>
          <p:nvPr>
            <p:ph type="ftr" sz="quarter" idx="14"/>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0616"/>
                                        </p:tgtEl>
                                        <p:attrNameLst>
                                          <p:attrName>style.visibility</p:attrName>
                                        </p:attrNameLst>
                                      </p:cBhvr>
                                      <p:to>
                                        <p:strVal val="visible"/>
                                      </p:to>
                                    </p:set>
                                    <p:animEffect transition="in" filter="dissolve">
                                      <p:cBhvr>
                                        <p:cTn id="7" dur="500"/>
                                        <p:tgtEl>
                                          <p:spTgt spid="1106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0618"/>
                                        </p:tgtEl>
                                        <p:attrNameLst>
                                          <p:attrName>style.visibility</p:attrName>
                                        </p:attrNameLst>
                                      </p:cBhvr>
                                      <p:to>
                                        <p:strVal val="visible"/>
                                      </p:to>
                                    </p:set>
                                    <p:animEffect transition="in" filter="dissolve">
                                      <p:cBhvr>
                                        <p:cTn id="12" dur="500"/>
                                        <p:tgtEl>
                                          <p:spTgt spid="11061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0619"/>
                                        </p:tgtEl>
                                        <p:attrNameLst>
                                          <p:attrName>style.visibility</p:attrName>
                                        </p:attrNameLst>
                                      </p:cBhvr>
                                      <p:to>
                                        <p:strVal val="visible"/>
                                      </p:to>
                                    </p:set>
                                    <p:animEffect transition="in" filter="dissolve">
                                      <p:cBhvr>
                                        <p:cTn id="15" dur="500"/>
                                        <p:tgtEl>
                                          <p:spTgt spid="11061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10620"/>
                                        </p:tgtEl>
                                        <p:attrNameLst>
                                          <p:attrName>style.visibility</p:attrName>
                                        </p:attrNameLst>
                                      </p:cBhvr>
                                      <p:to>
                                        <p:strVal val="visible"/>
                                      </p:to>
                                    </p:set>
                                    <p:animEffect transition="in" filter="dissolve">
                                      <p:cBhvr>
                                        <p:cTn id="20" dur="500"/>
                                        <p:tgtEl>
                                          <p:spTgt spid="110620"/>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10621"/>
                                        </p:tgtEl>
                                        <p:attrNameLst>
                                          <p:attrName>style.visibility</p:attrName>
                                        </p:attrNameLst>
                                      </p:cBhvr>
                                      <p:to>
                                        <p:strVal val="visible"/>
                                      </p:to>
                                    </p:set>
                                    <p:animEffect transition="in" filter="dissolve">
                                      <p:cBhvr>
                                        <p:cTn id="23" dur="500"/>
                                        <p:tgtEl>
                                          <p:spTgt spid="110621"/>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10622"/>
                                        </p:tgtEl>
                                        <p:attrNameLst>
                                          <p:attrName>style.visibility</p:attrName>
                                        </p:attrNameLst>
                                      </p:cBhvr>
                                      <p:to>
                                        <p:strVal val="visible"/>
                                      </p:to>
                                    </p:set>
                                    <p:animEffect transition="in" filter="dissolve">
                                      <p:cBhvr>
                                        <p:cTn id="26" dur="500"/>
                                        <p:tgtEl>
                                          <p:spTgt spid="110622"/>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10623"/>
                                        </p:tgtEl>
                                        <p:attrNameLst>
                                          <p:attrName>style.visibility</p:attrName>
                                        </p:attrNameLst>
                                      </p:cBhvr>
                                      <p:to>
                                        <p:strVal val="visible"/>
                                      </p:to>
                                    </p:set>
                                    <p:animEffect transition="in" filter="dissolve">
                                      <p:cBhvr>
                                        <p:cTn id="29" dur="500"/>
                                        <p:tgtEl>
                                          <p:spTgt spid="110623"/>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0624"/>
                                        </p:tgtEl>
                                        <p:attrNameLst>
                                          <p:attrName>style.visibility</p:attrName>
                                        </p:attrNameLst>
                                      </p:cBhvr>
                                      <p:to>
                                        <p:strVal val="visible"/>
                                      </p:to>
                                    </p:set>
                                    <p:animEffect transition="in" filter="dissolve">
                                      <p:cBhvr>
                                        <p:cTn id="32" dur="500"/>
                                        <p:tgtEl>
                                          <p:spTgt spid="110624"/>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0625"/>
                                        </p:tgtEl>
                                        <p:attrNameLst>
                                          <p:attrName>style.visibility</p:attrName>
                                        </p:attrNameLst>
                                      </p:cBhvr>
                                      <p:to>
                                        <p:strVal val="visible"/>
                                      </p:to>
                                    </p:set>
                                    <p:animEffect transition="in" filter="dissolve">
                                      <p:cBhvr>
                                        <p:cTn id="35" dur="500"/>
                                        <p:tgtEl>
                                          <p:spTgt spid="11062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10627"/>
                                        </p:tgtEl>
                                        <p:attrNameLst>
                                          <p:attrName>style.visibility</p:attrName>
                                        </p:attrNameLst>
                                      </p:cBhvr>
                                      <p:to>
                                        <p:strVal val="visible"/>
                                      </p:to>
                                    </p:set>
                                    <p:animEffect transition="in" filter="dissolve">
                                      <p:cBhvr>
                                        <p:cTn id="40" dur="500"/>
                                        <p:tgtEl>
                                          <p:spTgt spid="110627"/>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10628"/>
                                        </p:tgtEl>
                                        <p:attrNameLst>
                                          <p:attrName>style.visibility</p:attrName>
                                        </p:attrNameLst>
                                      </p:cBhvr>
                                      <p:to>
                                        <p:strVal val="visible"/>
                                      </p:to>
                                    </p:set>
                                    <p:animEffect transition="in" filter="dissolve">
                                      <p:cBhvr>
                                        <p:cTn id="43" dur="500"/>
                                        <p:tgtEl>
                                          <p:spTgt spid="110628"/>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10626"/>
                                        </p:tgtEl>
                                        <p:attrNameLst>
                                          <p:attrName>style.visibility</p:attrName>
                                        </p:attrNameLst>
                                      </p:cBhvr>
                                      <p:to>
                                        <p:strVal val="visible"/>
                                      </p:to>
                                    </p:set>
                                    <p:animEffect transition="in" filter="dissolve">
                                      <p:cBhvr>
                                        <p:cTn id="48" dur="500"/>
                                        <p:tgtEl>
                                          <p:spTgt spid="110626"/>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110637"/>
                                        </p:tgtEl>
                                        <p:attrNameLst>
                                          <p:attrName>style.visibility</p:attrName>
                                        </p:attrNameLst>
                                      </p:cBhvr>
                                      <p:to>
                                        <p:strVal val="visible"/>
                                      </p:to>
                                    </p:set>
                                    <p:animEffect transition="in" filter="dissolve">
                                      <p:cBhvr>
                                        <p:cTn id="51" dur="500"/>
                                        <p:tgtEl>
                                          <p:spTgt spid="110637"/>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110629"/>
                                        </p:tgtEl>
                                        <p:attrNameLst>
                                          <p:attrName>style.visibility</p:attrName>
                                        </p:attrNameLst>
                                      </p:cBhvr>
                                      <p:to>
                                        <p:strVal val="visible"/>
                                      </p:to>
                                    </p:set>
                                    <p:animEffect transition="in" filter="dissolve">
                                      <p:cBhvr>
                                        <p:cTn id="56" dur="500"/>
                                        <p:tgtEl>
                                          <p:spTgt spid="110629"/>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110635"/>
                                        </p:tgtEl>
                                        <p:attrNameLst>
                                          <p:attrName>style.visibility</p:attrName>
                                        </p:attrNameLst>
                                      </p:cBhvr>
                                      <p:to>
                                        <p:strVal val="visible"/>
                                      </p:to>
                                    </p:set>
                                    <p:animEffect transition="in" filter="dissolve">
                                      <p:cBhvr>
                                        <p:cTn id="61" dur="500"/>
                                        <p:tgtEl>
                                          <p:spTgt spid="110635"/>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110630"/>
                                        </p:tgtEl>
                                        <p:attrNameLst>
                                          <p:attrName>style.visibility</p:attrName>
                                        </p:attrNameLst>
                                      </p:cBhvr>
                                      <p:to>
                                        <p:strVal val="visible"/>
                                      </p:to>
                                    </p:set>
                                    <p:animEffect transition="in" filter="dissolve">
                                      <p:cBhvr>
                                        <p:cTn id="66" dur="500"/>
                                        <p:tgtEl>
                                          <p:spTgt spid="110630"/>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10636"/>
                                        </p:tgtEl>
                                        <p:attrNameLst>
                                          <p:attrName>style.visibility</p:attrName>
                                        </p:attrNameLst>
                                      </p:cBhvr>
                                      <p:to>
                                        <p:strVal val="visible"/>
                                      </p:to>
                                    </p:set>
                                    <p:animEffect transition="in" filter="dissolve">
                                      <p:cBhvr>
                                        <p:cTn id="69" dur="500"/>
                                        <p:tgtEl>
                                          <p:spTgt spid="110636"/>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110638"/>
                                        </p:tgtEl>
                                        <p:attrNameLst>
                                          <p:attrName>style.visibility</p:attrName>
                                        </p:attrNameLst>
                                      </p:cBhvr>
                                      <p:to>
                                        <p:strVal val="visible"/>
                                      </p:to>
                                    </p:set>
                                    <p:animEffect transition="in" filter="dissolve">
                                      <p:cBhvr>
                                        <p:cTn id="74" dur="500"/>
                                        <p:tgtEl>
                                          <p:spTgt spid="110638"/>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110639"/>
                                        </p:tgtEl>
                                        <p:attrNameLst>
                                          <p:attrName>style.visibility</p:attrName>
                                        </p:attrNameLst>
                                      </p:cBhvr>
                                      <p:to>
                                        <p:strVal val="visible"/>
                                      </p:to>
                                    </p:set>
                                    <p:animEffect transition="in" filter="dissolve">
                                      <p:cBhvr>
                                        <p:cTn id="77" dur="500"/>
                                        <p:tgtEl>
                                          <p:spTgt spid="110639"/>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dissolve">
                                      <p:cBhvr>
                                        <p:cTn id="82" dur="500"/>
                                        <p:tgtEl>
                                          <p:spTgt spid="10"/>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dissolve">
                                      <p:cBhvr>
                                        <p:cTn id="8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0618" grpId="0" animBg="1"/>
      <p:bldP spid="110619" grpId="0" animBg="1"/>
      <p:bldP spid="110620" grpId="0" animBg="1"/>
      <p:bldP spid="110621" grpId="0" animBg="1"/>
      <p:bldP spid="110622" grpId="0" animBg="1"/>
      <p:bldP spid="110623" grpId="0" animBg="1"/>
      <p:bldP spid="110624" grpId="0" animBg="1"/>
      <p:bldP spid="110625" grpId="0" animBg="1"/>
      <p:bldP spid="110626" grpId="0" animBg="1"/>
      <p:bldP spid="110627" grpId="0" animBg="1"/>
      <p:bldP spid="110628" grpId="0" animBg="1"/>
      <p:bldP spid="110629" grpId="0" animBg="1"/>
      <p:bldP spid="110630" grpId="0" animBg="1"/>
      <p:bldP spid="110635" grpId="0" animBg="1"/>
      <p:bldP spid="110636" grpId="0" animBg="1"/>
      <p:bldP spid="110637" grpId="0" animBg="1"/>
      <p:bldP spid="110638" grpId="0" animBg="1"/>
      <p:bldP spid="11063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42" name="Rectangle 26"/>
          <p:cNvSpPr/>
          <p:nvPr/>
        </p:nvSpPr>
        <p:spPr>
          <a:xfrm>
            <a:off x="457200" y="-6350"/>
            <a:ext cx="7924800" cy="1200150"/>
          </a:xfrm>
          <a:prstGeom prst="rect">
            <a:avLst/>
          </a:prstGeom>
          <a:noFill/>
          <a:ln w="9525">
            <a:noFill/>
          </a:ln>
        </p:spPr>
        <p:txBody>
          <a:bodyPr anchor="ctr">
            <a:spAutoFit/>
          </a:bodyPr>
          <a:lstStyle/>
          <a:p>
            <a:pPr eaLnBrk="0" hangingPunct="0"/>
            <a:r>
              <a:rPr lang="zh-CN" altLang="en-US" sz="2400" b="1" dirty="0">
                <a:latin typeface="Arial" panose="020B0604020202020204" pitchFamily="34" charset="0"/>
              </a:rPr>
              <a:t>     假设某系统地址总线宽度为</a:t>
            </a:r>
            <a:r>
              <a:rPr lang="en-US" altLang="zh-CN" sz="2400" b="1">
                <a:latin typeface="Arial" panose="020B0604020202020204" pitchFamily="34" charset="0"/>
              </a:rPr>
              <a:t>20 bit</a:t>
            </a:r>
            <a:r>
              <a:rPr lang="zh-CN" altLang="en-US" sz="2400" b="1" dirty="0">
                <a:latin typeface="Arial" panose="020B0604020202020204" pitchFamily="34" charset="0"/>
              </a:rPr>
              <a:t>，现需要将</a:t>
            </a:r>
            <a:r>
              <a:rPr lang="en-US" altLang="zh-CN" sz="2400" b="1">
                <a:latin typeface="Arial" panose="020B0604020202020204" pitchFamily="34" charset="0"/>
              </a:rPr>
              <a:t>0C0000H ~ 0CFFFFH</a:t>
            </a:r>
            <a:r>
              <a:rPr lang="zh-CN" altLang="en-US" sz="2400" b="1" dirty="0">
                <a:latin typeface="Arial" panose="020B0604020202020204" pitchFamily="34" charset="0"/>
              </a:rPr>
              <a:t>地址范围划分为</a:t>
            </a:r>
            <a:r>
              <a:rPr lang="en-US" altLang="zh-CN" sz="2400" b="1">
                <a:latin typeface="Arial" panose="020B0604020202020204" pitchFamily="34" charset="0"/>
              </a:rPr>
              <a:t>8</a:t>
            </a:r>
            <a:r>
              <a:rPr lang="zh-CN" altLang="en-US" sz="2400" b="1" dirty="0">
                <a:latin typeface="Arial" panose="020B0604020202020204" pitchFamily="34" charset="0"/>
              </a:rPr>
              <a:t>个同样大小的地址空间，提供给总线上的</a:t>
            </a:r>
            <a:r>
              <a:rPr lang="en-US" altLang="zh-CN" sz="2400" b="1">
                <a:latin typeface="Arial" panose="020B0604020202020204" pitchFamily="34" charset="0"/>
              </a:rPr>
              <a:t>8</a:t>
            </a:r>
            <a:r>
              <a:rPr lang="zh-CN" altLang="en-US" sz="2400" b="1" dirty="0">
                <a:latin typeface="Arial" panose="020B0604020202020204" pitchFamily="34" charset="0"/>
              </a:rPr>
              <a:t>个模块，试设计相应的译码电路。 </a:t>
            </a:r>
            <a:endParaRPr lang="zh-CN" altLang="en-US" sz="2400" b="1" dirty="0">
              <a:latin typeface="Arial" panose="020B0604020202020204" pitchFamily="34" charset="0"/>
            </a:endParaRPr>
          </a:p>
        </p:txBody>
      </p:sp>
      <p:graphicFrame>
        <p:nvGraphicFramePr>
          <p:cNvPr id="112348" name="Group 732"/>
          <p:cNvGraphicFramePr>
            <a:graphicFrameLocks noGrp="1"/>
          </p:cNvGraphicFramePr>
          <p:nvPr/>
        </p:nvGraphicFramePr>
        <p:xfrm>
          <a:off x="179388" y="1311275"/>
          <a:ext cx="8929687" cy="5546725"/>
        </p:xfrm>
        <a:graphic>
          <a:graphicData uri="http://schemas.openxmlformats.org/drawingml/2006/table">
            <a:tbl>
              <a:tblPr/>
              <a:tblGrid>
                <a:gridCol w="647700"/>
                <a:gridCol w="1296987"/>
                <a:gridCol w="792163"/>
                <a:gridCol w="792162"/>
                <a:gridCol w="719138"/>
                <a:gridCol w="2016125"/>
                <a:gridCol w="2665412"/>
              </a:tblGrid>
              <a:tr h="669925">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Arial" panose="020B0604020202020204" pitchFamily="34" charset="0"/>
                          <a:ea typeface="黑体" panose="02010609060101010101" pitchFamily="2" charset="-122"/>
                          <a:cs typeface="Times New Roman" panose="02020603050405020304" pitchFamily="18" charset="0"/>
                        </a:rPr>
                        <a:t>模块</a:t>
                      </a:r>
                      <a:endParaRPr kumimoji="0" lang="zh-CN" altLang="en-US" sz="2000" b="1" i="0" u="none" strike="noStrike" cap="none" normalizeH="0" baseline="0" dirty="0">
                        <a:ln>
                          <a:noFill/>
                        </a:ln>
                        <a:solidFill>
                          <a:schemeClr val="tx1"/>
                        </a:solidFill>
                        <a:effectLst/>
                        <a:latin typeface="Comic Sans MS" panose="030F0702030302020204" pitchFamily="66" charset="0"/>
                        <a:ea typeface="黑体" panose="02010609060101010101" pitchFamily="2"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Arial" panose="020B0604020202020204" pitchFamily="34" charset="0"/>
                          <a:ea typeface="黑体" panose="02010609060101010101" pitchFamily="2" charset="-122"/>
                          <a:cs typeface="Arial" panose="020B0604020202020204" pitchFamily="34" charset="0"/>
                        </a:rPr>
                        <a:t>A</a:t>
                      </a:r>
                      <a:r>
                        <a:rPr kumimoji="0" lang="en-US" altLang="zh-CN" sz="2000" b="1" i="0" u="none" strike="noStrike" cap="none" normalizeH="0" baseline="-30000">
                          <a:ln>
                            <a:noFill/>
                          </a:ln>
                          <a:solidFill>
                            <a:schemeClr val="tx1"/>
                          </a:solidFill>
                          <a:effectLst/>
                          <a:latin typeface="Arial" panose="020B0604020202020204" pitchFamily="34" charset="0"/>
                          <a:ea typeface="黑体" panose="02010609060101010101" pitchFamily="2" charset="-122"/>
                          <a:cs typeface="Arial" panose="020B0604020202020204" pitchFamily="34" charset="0"/>
                        </a:rPr>
                        <a:t>19 </a:t>
                      </a:r>
                      <a:r>
                        <a:rPr kumimoji="0" lang="en-US" altLang="zh-CN" sz="2000" b="1" i="0" u="none" strike="noStrike" cap="none" normalizeH="0" baseline="0">
                          <a:ln>
                            <a:noFill/>
                          </a:ln>
                          <a:solidFill>
                            <a:schemeClr val="tx1"/>
                          </a:solidFill>
                          <a:effectLst/>
                          <a:latin typeface="Arial" panose="020B0604020202020204" pitchFamily="34" charset="0"/>
                          <a:ea typeface="黑体" panose="02010609060101010101" pitchFamily="2" charset="-122"/>
                          <a:cs typeface="Arial" panose="020B0604020202020204" pitchFamily="34" charset="0"/>
                        </a:rPr>
                        <a:t>~ A</a:t>
                      </a:r>
                      <a:r>
                        <a:rPr kumimoji="0" lang="en-US" altLang="zh-CN" sz="2000" b="1" i="0" u="none" strike="noStrike" cap="none" normalizeH="0" baseline="-30000">
                          <a:ln>
                            <a:noFill/>
                          </a:ln>
                          <a:solidFill>
                            <a:schemeClr val="tx1"/>
                          </a:solidFill>
                          <a:effectLst/>
                          <a:latin typeface="Arial" panose="020B0604020202020204" pitchFamily="34" charset="0"/>
                          <a:ea typeface="黑体" panose="02010609060101010101" pitchFamily="2" charset="-122"/>
                          <a:cs typeface="Arial" panose="020B0604020202020204" pitchFamily="34" charset="0"/>
                        </a:rPr>
                        <a:t>16</a:t>
                      </a:r>
                      <a:endParaRPr kumimoji="0" lang="en-US" altLang="zh-CN" sz="2000" b="1" i="0" u="none" strike="noStrike" cap="none" normalizeH="0" baseline="0">
                        <a:ln>
                          <a:noFill/>
                        </a:ln>
                        <a:solidFill>
                          <a:schemeClr val="tx1"/>
                        </a:solidFill>
                        <a:effectLst/>
                        <a:latin typeface="Comic Sans MS" panose="030F0702030302020204" pitchFamily="66" charset="0"/>
                        <a:ea typeface="黑体" panose="02010609060101010101" pitchFamily="2" charset="-122"/>
                        <a:cs typeface="Arial" panose="020B0604020202020204" pitchFamily="34"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Arial" panose="020B0604020202020204" pitchFamily="34" charset="0"/>
                          <a:ea typeface="黑体" panose="02010609060101010101" pitchFamily="2" charset="-122"/>
                          <a:cs typeface="Arial" panose="020B0604020202020204" pitchFamily="34" charset="0"/>
                        </a:rPr>
                        <a:t>A</a:t>
                      </a:r>
                      <a:r>
                        <a:rPr kumimoji="0" lang="en-US" altLang="zh-CN" sz="2000" b="1" i="0" u="none" strike="noStrike" cap="none" normalizeH="0" baseline="-30000">
                          <a:ln>
                            <a:noFill/>
                          </a:ln>
                          <a:solidFill>
                            <a:schemeClr val="tx1"/>
                          </a:solidFill>
                          <a:effectLst/>
                          <a:latin typeface="Arial" panose="020B0604020202020204" pitchFamily="34" charset="0"/>
                          <a:ea typeface="黑体" panose="02010609060101010101" pitchFamily="2" charset="-122"/>
                          <a:cs typeface="Arial" panose="020B0604020202020204" pitchFamily="34" charset="0"/>
                        </a:rPr>
                        <a:t>15</a:t>
                      </a:r>
                      <a:endParaRPr kumimoji="0" lang="en-US" altLang="zh-CN" sz="2000" b="1" i="0" u="none" strike="noStrike" cap="none" normalizeH="0" baseline="0">
                        <a:ln>
                          <a:noFill/>
                        </a:ln>
                        <a:solidFill>
                          <a:schemeClr val="tx1"/>
                        </a:solidFill>
                        <a:effectLst/>
                        <a:latin typeface="Comic Sans MS" panose="030F0702030302020204" pitchFamily="66" charset="0"/>
                        <a:ea typeface="黑体" panose="02010609060101010101" pitchFamily="2" charset="-122"/>
                        <a:cs typeface="Arial" panose="020B0604020202020204" pitchFamily="34"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Arial" panose="020B0604020202020204" pitchFamily="34" charset="0"/>
                          <a:ea typeface="黑体" panose="02010609060101010101" pitchFamily="2" charset="-122"/>
                          <a:cs typeface="Arial" panose="020B0604020202020204" pitchFamily="34" charset="0"/>
                        </a:rPr>
                        <a:t>A</a:t>
                      </a:r>
                      <a:r>
                        <a:rPr kumimoji="0" lang="en-US" altLang="zh-CN" sz="2000" b="1" i="0" u="none" strike="noStrike" cap="none" normalizeH="0" baseline="-30000">
                          <a:ln>
                            <a:noFill/>
                          </a:ln>
                          <a:solidFill>
                            <a:schemeClr val="tx1"/>
                          </a:solidFill>
                          <a:effectLst/>
                          <a:latin typeface="Arial" panose="020B0604020202020204" pitchFamily="34" charset="0"/>
                          <a:ea typeface="黑体" panose="02010609060101010101" pitchFamily="2" charset="-122"/>
                          <a:cs typeface="Arial" panose="020B0604020202020204" pitchFamily="34" charset="0"/>
                        </a:rPr>
                        <a:t>14</a:t>
                      </a:r>
                      <a:endParaRPr kumimoji="0" lang="en-US" altLang="zh-CN" sz="2000" b="1" i="0" u="none" strike="noStrike" cap="none" normalizeH="0" baseline="0">
                        <a:ln>
                          <a:noFill/>
                        </a:ln>
                        <a:solidFill>
                          <a:schemeClr val="tx1"/>
                        </a:solidFill>
                        <a:effectLst/>
                        <a:latin typeface="Comic Sans MS" panose="030F0702030302020204" pitchFamily="66" charset="0"/>
                        <a:ea typeface="黑体" panose="02010609060101010101" pitchFamily="2" charset="-122"/>
                        <a:cs typeface="Arial" panose="020B0604020202020204" pitchFamily="34"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Arial" panose="020B0604020202020204" pitchFamily="34" charset="0"/>
                          <a:ea typeface="黑体" panose="02010609060101010101" pitchFamily="2" charset="-122"/>
                          <a:cs typeface="Arial" panose="020B0604020202020204" pitchFamily="34" charset="0"/>
                        </a:rPr>
                        <a:t>A</a:t>
                      </a:r>
                      <a:r>
                        <a:rPr kumimoji="0" lang="en-US" altLang="zh-CN" sz="2000" b="1" i="0" u="none" strike="noStrike" cap="none" normalizeH="0" baseline="-30000">
                          <a:ln>
                            <a:noFill/>
                          </a:ln>
                          <a:solidFill>
                            <a:schemeClr val="tx1"/>
                          </a:solidFill>
                          <a:effectLst/>
                          <a:latin typeface="Arial" panose="020B0604020202020204" pitchFamily="34" charset="0"/>
                          <a:ea typeface="黑体" panose="02010609060101010101" pitchFamily="2" charset="-122"/>
                          <a:cs typeface="Arial" panose="020B0604020202020204" pitchFamily="34" charset="0"/>
                        </a:rPr>
                        <a:t>13</a:t>
                      </a:r>
                      <a:endParaRPr kumimoji="0" lang="en-US" altLang="zh-CN" sz="2000" b="1" i="0" u="none" strike="noStrike" cap="none" normalizeH="0" baseline="0">
                        <a:ln>
                          <a:noFill/>
                        </a:ln>
                        <a:solidFill>
                          <a:schemeClr val="tx1"/>
                        </a:solidFill>
                        <a:effectLst/>
                        <a:latin typeface="Comic Sans MS" panose="030F0702030302020204" pitchFamily="66" charset="0"/>
                        <a:ea typeface="黑体" panose="02010609060101010101" pitchFamily="2" charset="-122"/>
                        <a:cs typeface="Arial" panose="020B0604020202020204" pitchFamily="34"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Arial" panose="020B0604020202020204" pitchFamily="34" charset="0"/>
                          <a:ea typeface="黑体" panose="02010609060101010101" pitchFamily="2" charset="-122"/>
                          <a:cs typeface="Arial" panose="020B0604020202020204" pitchFamily="34" charset="0"/>
                        </a:rPr>
                        <a:t>A</a:t>
                      </a:r>
                      <a:r>
                        <a:rPr kumimoji="0" lang="en-US" altLang="zh-CN" sz="2000" b="1" i="0" u="none" strike="noStrike" cap="none" normalizeH="0" baseline="-30000">
                          <a:ln>
                            <a:noFill/>
                          </a:ln>
                          <a:solidFill>
                            <a:schemeClr val="tx1"/>
                          </a:solidFill>
                          <a:effectLst/>
                          <a:latin typeface="Arial" panose="020B0604020202020204" pitchFamily="34" charset="0"/>
                          <a:ea typeface="黑体" panose="02010609060101010101" pitchFamily="2" charset="-122"/>
                          <a:cs typeface="Arial" panose="020B0604020202020204" pitchFamily="34" charset="0"/>
                        </a:rPr>
                        <a:t>12</a:t>
                      </a:r>
                      <a:r>
                        <a:rPr kumimoji="0" lang="en-US" altLang="zh-CN" sz="2000" b="1" i="0" u="none" strike="noStrike" cap="none" normalizeH="0" baseline="0">
                          <a:ln>
                            <a:noFill/>
                          </a:ln>
                          <a:solidFill>
                            <a:schemeClr val="tx1"/>
                          </a:solidFill>
                          <a:effectLst/>
                          <a:latin typeface="Arial" panose="020B0604020202020204" pitchFamily="34" charset="0"/>
                          <a:ea typeface="黑体" panose="02010609060101010101" pitchFamily="2" charset="-122"/>
                          <a:cs typeface="Arial" panose="020B0604020202020204" pitchFamily="34" charset="0"/>
                        </a:rPr>
                        <a:t>~A</a:t>
                      </a:r>
                      <a:r>
                        <a:rPr kumimoji="0" lang="en-US" altLang="zh-CN" sz="2000" b="1" i="0" u="none" strike="noStrike" cap="none" normalizeH="0" baseline="-30000">
                          <a:ln>
                            <a:noFill/>
                          </a:ln>
                          <a:solidFill>
                            <a:schemeClr val="tx1"/>
                          </a:solidFill>
                          <a:effectLst/>
                          <a:latin typeface="Arial" panose="020B0604020202020204" pitchFamily="34" charset="0"/>
                          <a:ea typeface="黑体" panose="02010609060101010101" pitchFamily="2" charset="-122"/>
                          <a:cs typeface="Arial" panose="020B0604020202020204" pitchFamily="34" charset="0"/>
                        </a:rPr>
                        <a:t>0</a:t>
                      </a:r>
                      <a:endParaRPr kumimoji="0" lang="en-US" altLang="zh-CN" sz="2000" b="1" i="0" u="none" strike="noStrike" cap="none" normalizeH="0" baseline="0">
                        <a:ln>
                          <a:noFill/>
                        </a:ln>
                        <a:solidFill>
                          <a:schemeClr val="tx1"/>
                        </a:solidFill>
                        <a:effectLst/>
                        <a:latin typeface="Comic Sans MS" panose="030F0702030302020204" pitchFamily="66" charset="0"/>
                        <a:ea typeface="黑体" panose="02010609060101010101" pitchFamily="2" charset="-122"/>
                        <a:cs typeface="Arial" panose="020B0604020202020204" pitchFamily="34"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Arial" panose="020B0604020202020204" pitchFamily="34" charset="0"/>
                          <a:ea typeface="黑体" panose="02010609060101010101" pitchFamily="2" charset="-122"/>
                          <a:cs typeface="Times New Roman" panose="02020603050405020304" pitchFamily="18" charset="0"/>
                        </a:rPr>
                        <a:t>地址空间</a:t>
                      </a:r>
                      <a:r>
                        <a:rPr kumimoji="0" lang="en-US" altLang="zh-CN" sz="2000" b="1" i="0" u="none" strike="noStrike" cap="none" normalizeH="0" baseline="0">
                          <a:ln>
                            <a:noFill/>
                          </a:ln>
                          <a:solidFill>
                            <a:schemeClr val="tx1"/>
                          </a:solidFill>
                          <a:effectLst/>
                          <a:latin typeface="宋体" panose="02010600030101010101" pitchFamily="2" charset="-122"/>
                          <a:ea typeface="黑体" panose="02010609060101010101" pitchFamily="2" charset="-122"/>
                          <a:cs typeface="Times New Roman" panose="02020603050405020304" pitchFamily="18" charset="0"/>
                        </a:rPr>
                        <a:t>(</a:t>
                      </a:r>
                      <a:r>
                        <a:rPr kumimoji="0" lang="zh-CN" altLang="en-US" sz="2000" b="1" i="0" u="none" strike="noStrike" cap="none" normalizeH="0" baseline="0">
                          <a:ln>
                            <a:noFill/>
                          </a:ln>
                          <a:solidFill>
                            <a:schemeClr val="tx1"/>
                          </a:solidFill>
                          <a:effectLst/>
                          <a:latin typeface="Arial" panose="020B0604020202020204" pitchFamily="34" charset="0"/>
                          <a:ea typeface="黑体" panose="02010609060101010101" pitchFamily="2" charset="-122"/>
                          <a:cs typeface="Times New Roman" panose="02020603050405020304" pitchFamily="18" charset="0"/>
                        </a:rPr>
                        <a:t>范围</a:t>
                      </a:r>
                      <a:r>
                        <a:rPr kumimoji="0" lang="en-US" altLang="zh-CN" sz="2000" b="1" i="0" u="none" strike="noStrike" cap="none" normalizeH="0" baseline="0">
                          <a:ln>
                            <a:noFill/>
                          </a:ln>
                          <a:solidFill>
                            <a:schemeClr val="tx1"/>
                          </a:solidFill>
                          <a:effectLst/>
                          <a:latin typeface="宋体" panose="02010600030101010101" pitchFamily="2" charset="-122"/>
                          <a:ea typeface="黑体" panose="0201060906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Comic Sans MS" panose="030F0702030302020204" pitchFamily="66" charset="0"/>
                        <a:ea typeface="黑体" panose="02010609060101010101" pitchFamily="2"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r>
              <a:tr h="18415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①</a:t>
                      </a:r>
                      <a:endParaRPr kumimoji="0" lang="zh-CN" altLang="en-US"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1100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1111111111111~0000000000000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0C1FFFH~0C0000H</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r>
              <a:tr h="18415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②</a:t>
                      </a:r>
                      <a:endParaRPr kumimoji="0" lang="zh-CN" altLang="en-US"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1100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1111111111111~0000000000000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0C3FFFH~0C2000H</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r>
              <a:tr h="18415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③</a:t>
                      </a:r>
                      <a:endParaRPr kumimoji="0" lang="zh-CN" altLang="en-US"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1100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1111111111111~0000000000000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0C5FFFH~0C4000H</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r>
              <a:tr h="18415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④</a:t>
                      </a:r>
                      <a:endParaRPr kumimoji="0" lang="zh-CN" altLang="en-US"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1100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1111111111111~0000000000000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0C7FFFH~0C6000H</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r>
              <a:tr h="18415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⑤</a:t>
                      </a:r>
                      <a:endParaRPr kumimoji="0" lang="zh-CN" altLang="en-US"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1100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1111111111111~0000000000000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0C9FFFH~0C8000H</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r>
              <a:tr h="18415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⑥</a:t>
                      </a:r>
                      <a:endParaRPr kumimoji="0" lang="zh-CN" altLang="en-US"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1100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1111111111111~0000000000000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0CBFFFH~0CA000H</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r>
              <a:tr h="18415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⑦</a:t>
                      </a:r>
                      <a:endParaRPr kumimoji="0" lang="zh-CN" altLang="en-US"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1100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1111111111111~0000000000000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0CDFFFH~0CC000H</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r>
              <a:tr h="18415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⑧</a:t>
                      </a:r>
                      <a:endParaRPr kumimoji="0" lang="zh-CN" altLang="en-US" sz="2000" b="1" i="0" u="none" strike="noStrike" cap="none" normalizeH="0" baseline="0" dirty="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1100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1111111111111~0000000000000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0CFFFFH~0CE000H</a:t>
                      </a:r>
                      <a:endParaRPr kumimoji="0" lang="en-US" altLang="zh-CN" sz="2000" b="1" i="0" u="none" strike="noStrike" cap="none" normalizeH="0" baseline="0" dirty="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marL="0" marR="0" marT="0" marB="0" anchor="ctr" anchorCtr="1"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r>
            </a:tbl>
          </a:graphicData>
        </a:graphic>
      </p:graphicFrame>
      <p:sp>
        <p:nvSpPr>
          <p:cNvPr id="112349" name="Rectangle 733"/>
          <p:cNvSpPr/>
          <p:nvPr/>
        </p:nvSpPr>
        <p:spPr>
          <a:xfrm>
            <a:off x="4267200" y="381000"/>
            <a:ext cx="503238" cy="360363"/>
          </a:xfrm>
          <a:prstGeom prst="rect">
            <a:avLst/>
          </a:prstGeom>
          <a:solidFill>
            <a:srgbClr val="00FF00">
              <a:alpha val="45882"/>
            </a:srgbClr>
          </a:solidFill>
          <a:ln w="9525">
            <a:noFill/>
          </a:ln>
        </p:spPr>
        <p:txBody>
          <a:bodyPr wrap="none" anchor="ctr"/>
          <a:lstStyle/>
          <a:p>
            <a:endParaRPr lang="zh-CN" altLang="en-US" dirty="0">
              <a:latin typeface="Arial" panose="020B0604020202020204" pitchFamily="34" charset="0"/>
            </a:endParaRPr>
          </a:p>
        </p:txBody>
      </p:sp>
      <p:sp>
        <p:nvSpPr>
          <p:cNvPr id="112350" name="Rectangle 734"/>
          <p:cNvSpPr/>
          <p:nvPr/>
        </p:nvSpPr>
        <p:spPr>
          <a:xfrm>
            <a:off x="6878638" y="0"/>
            <a:ext cx="1655762" cy="360363"/>
          </a:xfrm>
          <a:prstGeom prst="rect">
            <a:avLst/>
          </a:prstGeom>
          <a:solidFill>
            <a:srgbClr val="800080">
              <a:alpha val="45882"/>
            </a:srgbClr>
          </a:solidFill>
          <a:ln w="9525">
            <a:noFill/>
          </a:ln>
        </p:spPr>
        <p:txBody>
          <a:bodyPr wrap="none" anchor="ctr"/>
          <a:lstStyle/>
          <a:p>
            <a:endParaRPr lang="zh-CN" altLang="en-US" dirty="0">
              <a:latin typeface="Arial" panose="020B0604020202020204" pitchFamily="34" charset="0"/>
            </a:endParaRPr>
          </a:p>
        </p:txBody>
      </p:sp>
      <p:sp>
        <p:nvSpPr>
          <p:cNvPr id="112351" name="Rectangle 735"/>
          <p:cNvSpPr/>
          <p:nvPr/>
        </p:nvSpPr>
        <p:spPr>
          <a:xfrm>
            <a:off x="685800" y="381000"/>
            <a:ext cx="1476375" cy="360363"/>
          </a:xfrm>
          <a:prstGeom prst="rect">
            <a:avLst/>
          </a:prstGeom>
          <a:solidFill>
            <a:srgbClr val="800080">
              <a:alpha val="45882"/>
            </a:srgbClr>
          </a:solidFill>
          <a:ln w="9525">
            <a:noFill/>
          </a:ln>
        </p:spPr>
        <p:txBody>
          <a:bodyPr wrap="none" anchor="ctr"/>
          <a:lstStyle/>
          <a:p>
            <a:endParaRPr lang="zh-CN" altLang="en-US" dirty="0">
              <a:latin typeface="Arial" panose="020B0604020202020204" pitchFamily="34" charset="0"/>
            </a:endParaRPr>
          </a:p>
        </p:txBody>
      </p:sp>
      <p:sp>
        <p:nvSpPr>
          <p:cNvPr id="112352" name="Rectangle 736"/>
          <p:cNvSpPr/>
          <p:nvPr/>
        </p:nvSpPr>
        <p:spPr>
          <a:xfrm>
            <a:off x="250825" y="1341438"/>
            <a:ext cx="504825" cy="5516562"/>
          </a:xfrm>
          <a:prstGeom prst="rect">
            <a:avLst/>
          </a:prstGeom>
          <a:solidFill>
            <a:srgbClr val="00FF00">
              <a:alpha val="45882"/>
            </a:srgbClr>
          </a:solidFill>
          <a:ln w="9525">
            <a:noFill/>
          </a:ln>
        </p:spPr>
        <p:txBody>
          <a:bodyPr wrap="none" anchor="ctr"/>
          <a:lstStyle/>
          <a:p>
            <a:endParaRPr lang="zh-CN" altLang="en-US" dirty="0">
              <a:latin typeface="Arial" panose="020B0604020202020204" pitchFamily="34" charset="0"/>
            </a:endParaRPr>
          </a:p>
        </p:txBody>
      </p:sp>
      <p:sp>
        <p:nvSpPr>
          <p:cNvPr id="112353" name="Rectangle 737"/>
          <p:cNvSpPr/>
          <p:nvPr/>
        </p:nvSpPr>
        <p:spPr>
          <a:xfrm>
            <a:off x="6732588" y="1341438"/>
            <a:ext cx="2411412" cy="5516562"/>
          </a:xfrm>
          <a:prstGeom prst="rect">
            <a:avLst/>
          </a:prstGeom>
          <a:solidFill>
            <a:srgbClr val="800080">
              <a:alpha val="45882"/>
            </a:srgbClr>
          </a:solidFill>
          <a:ln w="9525">
            <a:noFill/>
          </a:ln>
        </p:spPr>
        <p:txBody>
          <a:bodyPr wrap="none" anchor="ctr"/>
          <a:lstStyle/>
          <a:p>
            <a:endParaRPr lang="zh-CN" altLang="en-US" dirty="0">
              <a:latin typeface="Arial" panose="020B0604020202020204" pitchFamily="34" charset="0"/>
            </a:endParaRPr>
          </a:p>
        </p:txBody>
      </p:sp>
      <p:sp>
        <p:nvSpPr>
          <p:cNvPr id="112354" name="Rectangle 738"/>
          <p:cNvSpPr/>
          <p:nvPr/>
        </p:nvSpPr>
        <p:spPr>
          <a:xfrm>
            <a:off x="971550" y="1341438"/>
            <a:ext cx="1079500" cy="5516562"/>
          </a:xfrm>
          <a:prstGeom prst="rect">
            <a:avLst/>
          </a:prstGeom>
          <a:solidFill>
            <a:srgbClr val="FFCC00">
              <a:alpha val="45882"/>
            </a:srgbClr>
          </a:solidFill>
          <a:ln w="9525">
            <a:noFill/>
          </a:ln>
        </p:spPr>
        <p:txBody>
          <a:bodyPr wrap="none" anchor="ctr"/>
          <a:lstStyle/>
          <a:p>
            <a:endParaRPr lang="zh-CN" altLang="en-US" dirty="0">
              <a:latin typeface="Arial" panose="020B0604020202020204" pitchFamily="34" charset="0"/>
            </a:endParaRPr>
          </a:p>
        </p:txBody>
      </p:sp>
      <p:sp>
        <p:nvSpPr>
          <p:cNvPr id="112355" name="Rectangle 739"/>
          <p:cNvSpPr/>
          <p:nvPr/>
        </p:nvSpPr>
        <p:spPr>
          <a:xfrm>
            <a:off x="2195513" y="1341438"/>
            <a:ext cx="2160587" cy="5516562"/>
          </a:xfrm>
          <a:prstGeom prst="rect">
            <a:avLst/>
          </a:prstGeom>
          <a:solidFill>
            <a:srgbClr val="00FF00">
              <a:alpha val="45882"/>
            </a:srgbClr>
          </a:solidFill>
          <a:ln w="9525">
            <a:noFill/>
          </a:ln>
        </p:spPr>
        <p:txBody>
          <a:bodyPr wrap="none" anchor="ctr"/>
          <a:lstStyle/>
          <a:p>
            <a:endParaRPr lang="zh-CN" altLang="en-US" dirty="0">
              <a:latin typeface="Arial" panose="020B0604020202020204" pitchFamily="34" charset="0"/>
            </a:endParaRPr>
          </a:p>
        </p:txBody>
      </p:sp>
      <p:sp>
        <p:nvSpPr>
          <p:cNvPr id="112356" name="Rectangle 740"/>
          <p:cNvSpPr/>
          <p:nvPr/>
        </p:nvSpPr>
        <p:spPr>
          <a:xfrm>
            <a:off x="4500563" y="1368425"/>
            <a:ext cx="1871662" cy="5516563"/>
          </a:xfrm>
          <a:prstGeom prst="rect">
            <a:avLst/>
          </a:prstGeom>
          <a:solidFill>
            <a:srgbClr val="00CCFF">
              <a:alpha val="45882"/>
            </a:srgbClr>
          </a:solidFill>
          <a:ln w="9525">
            <a:noFill/>
          </a:ln>
        </p:spPr>
        <p:txBody>
          <a:bodyPr wrap="none" anchor="ctr"/>
          <a:lstStyle/>
          <a:p>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1642"/>
                                        </p:tgtEl>
                                        <p:attrNameLst>
                                          <p:attrName>style.visibility</p:attrName>
                                        </p:attrNameLst>
                                      </p:cBhvr>
                                      <p:to>
                                        <p:strVal val="visible"/>
                                      </p:to>
                                    </p:set>
                                    <p:animEffect transition="in" filter="dissolve">
                                      <p:cBhvr>
                                        <p:cTn id="7" dur="500"/>
                                        <p:tgtEl>
                                          <p:spTgt spid="1116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2348"/>
                                        </p:tgtEl>
                                        <p:attrNameLst>
                                          <p:attrName>style.visibility</p:attrName>
                                        </p:attrNameLst>
                                      </p:cBhvr>
                                      <p:to>
                                        <p:strVal val="visible"/>
                                      </p:to>
                                    </p:set>
                                    <p:animEffect transition="in" filter="dissolve">
                                      <p:cBhvr>
                                        <p:cTn id="12" dur="500"/>
                                        <p:tgtEl>
                                          <p:spTgt spid="11234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2349"/>
                                        </p:tgtEl>
                                        <p:attrNameLst>
                                          <p:attrName>style.visibility</p:attrName>
                                        </p:attrNameLst>
                                      </p:cBhvr>
                                      <p:to>
                                        <p:strVal val="visible"/>
                                      </p:to>
                                    </p:set>
                                    <p:animEffect transition="in" filter="dissolve">
                                      <p:cBhvr>
                                        <p:cTn id="17" dur="500"/>
                                        <p:tgtEl>
                                          <p:spTgt spid="1123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2352"/>
                                        </p:tgtEl>
                                        <p:attrNameLst>
                                          <p:attrName>style.visibility</p:attrName>
                                        </p:attrNameLst>
                                      </p:cBhvr>
                                      <p:to>
                                        <p:strVal val="visible"/>
                                      </p:to>
                                    </p:set>
                                    <p:animEffect transition="in" filter="dissolve">
                                      <p:cBhvr>
                                        <p:cTn id="22" dur="500"/>
                                        <p:tgtEl>
                                          <p:spTgt spid="11235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2350"/>
                                        </p:tgtEl>
                                        <p:attrNameLst>
                                          <p:attrName>style.visibility</p:attrName>
                                        </p:attrNameLst>
                                      </p:cBhvr>
                                      <p:to>
                                        <p:strVal val="visible"/>
                                      </p:to>
                                    </p:set>
                                    <p:animEffect transition="in" filter="dissolve">
                                      <p:cBhvr>
                                        <p:cTn id="27" dur="500"/>
                                        <p:tgtEl>
                                          <p:spTgt spid="11235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2351"/>
                                        </p:tgtEl>
                                        <p:attrNameLst>
                                          <p:attrName>style.visibility</p:attrName>
                                        </p:attrNameLst>
                                      </p:cBhvr>
                                      <p:to>
                                        <p:strVal val="visible"/>
                                      </p:to>
                                    </p:set>
                                    <p:animEffect transition="in" filter="dissolve">
                                      <p:cBhvr>
                                        <p:cTn id="30" dur="500"/>
                                        <p:tgtEl>
                                          <p:spTgt spid="112351"/>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12353"/>
                                        </p:tgtEl>
                                        <p:attrNameLst>
                                          <p:attrName>style.visibility</p:attrName>
                                        </p:attrNameLst>
                                      </p:cBhvr>
                                      <p:to>
                                        <p:strVal val="visible"/>
                                      </p:to>
                                    </p:set>
                                    <p:animEffect transition="in" filter="dissolve">
                                      <p:cBhvr>
                                        <p:cTn id="35" dur="500"/>
                                        <p:tgtEl>
                                          <p:spTgt spid="1123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12354"/>
                                        </p:tgtEl>
                                        <p:attrNameLst>
                                          <p:attrName>style.visibility</p:attrName>
                                        </p:attrNameLst>
                                      </p:cBhvr>
                                      <p:to>
                                        <p:strVal val="visible"/>
                                      </p:to>
                                    </p:set>
                                    <p:animEffect transition="in" filter="dissolve">
                                      <p:cBhvr>
                                        <p:cTn id="40" dur="500"/>
                                        <p:tgtEl>
                                          <p:spTgt spid="11235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12356"/>
                                        </p:tgtEl>
                                        <p:attrNameLst>
                                          <p:attrName>style.visibility</p:attrName>
                                        </p:attrNameLst>
                                      </p:cBhvr>
                                      <p:to>
                                        <p:strVal val="visible"/>
                                      </p:to>
                                    </p:set>
                                    <p:animEffect transition="in" filter="dissolve">
                                      <p:cBhvr>
                                        <p:cTn id="45" dur="500"/>
                                        <p:tgtEl>
                                          <p:spTgt spid="11235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12355"/>
                                        </p:tgtEl>
                                        <p:attrNameLst>
                                          <p:attrName>style.visibility</p:attrName>
                                        </p:attrNameLst>
                                      </p:cBhvr>
                                      <p:to>
                                        <p:strVal val="visible"/>
                                      </p:to>
                                    </p:set>
                                    <p:animEffect transition="in" filter="dissolve">
                                      <p:cBhvr>
                                        <p:cTn id="50" dur="500"/>
                                        <p:tgtEl>
                                          <p:spTgt spid="112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42" grpId="0"/>
      <p:bldP spid="112349" grpId="0" animBg="1"/>
      <p:bldP spid="112350" grpId="0" animBg="1"/>
      <p:bldP spid="112351" grpId="0" animBg="1"/>
      <p:bldP spid="112352" grpId="0" animBg="1"/>
      <p:bldP spid="112353" grpId="0" animBg="1"/>
      <p:bldP spid="112354" grpId="0" animBg="1"/>
      <p:bldP spid="112355" grpId="0" animBg="1"/>
      <p:bldP spid="11235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4" name="Picture 4" descr="4t7"/>
          <p:cNvPicPr>
            <a:picLocks noChangeAspect="1"/>
          </p:cNvPicPr>
          <p:nvPr/>
        </p:nvPicPr>
        <p:blipFill>
          <a:blip r:embed="rId1"/>
          <a:stretch>
            <a:fillRect/>
          </a:stretch>
        </p:blipFill>
        <p:spPr>
          <a:xfrm>
            <a:off x="11113" y="2224088"/>
            <a:ext cx="9144000" cy="4508500"/>
          </a:xfrm>
          <a:prstGeom prst="rect">
            <a:avLst/>
          </a:prstGeom>
          <a:noFill/>
          <a:ln w="9525">
            <a:noFill/>
          </a:ln>
        </p:spPr>
      </p:pic>
      <p:pic>
        <p:nvPicPr>
          <p:cNvPr id="112645" name="Picture 5"/>
          <p:cNvPicPr>
            <a:picLocks noChangeAspect="1"/>
          </p:cNvPicPr>
          <p:nvPr/>
        </p:nvPicPr>
        <p:blipFill>
          <a:blip r:embed="rId2"/>
          <a:stretch>
            <a:fillRect/>
          </a:stretch>
        </p:blipFill>
        <p:spPr>
          <a:xfrm>
            <a:off x="3456305" y="765175"/>
            <a:ext cx="5724525" cy="2376488"/>
          </a:xfrm>
          <a:prstGeom prst="rect">
            <a:avLst/>
          </a:prstGeom>
          <a:noFill/>
          <a:ln w="9525">
            <a:noFill/>
          </a:ln>
        </p:spPr>
      </p:pic>
      <p:sp>
        <p:nvSpPr>
          <p:cNvPr id="50179" name="Rectangle 2"/>
          <p:cNvSpPr>
            <a:spLocks noGrp="1"/>
          </p:cNvSpPr>
          <p:nvPr>
            <p:ph type="dt" sz="half" idx="10"/>
          </p:nvPr>
        </p:nvSpPr>
        <p:spPr>
          <a:xfrm>
            <a:off x="398780" y="133350"/>
            <a:ext cx="3801110" cy="587375"/>
          </a:xfrm>
          <a:ln>
            <a:noFill/>
            <a:miter/>
          </a:ln>
        </p:spPr>
        <p:txBody>
          <a:bodyPr vert="horz" wrap="square" lIns="91440" tIns="45720" rIns="91440" bIns="45720" anchor="ctr"/>
          <a:lstStyle/>
          <a:p>
            <a:r>
              <a:rPr lang="zh-CN" altLang="en-US" sz="3200" dirty="0">
                <a:solidFill>
                  <a:schemeClr val="tx1"/>
                </a:solidFill>
                <a:latin typeface="Comic Sans MS" panose="030F0702030302020204" pitchFamily="66" charset="0"/>
                <a:ea typeface="隶书" panose="02010509060101010101" pitchFamily="49" charset="-122"/>
              </a:rPr>
              <a:t>全译码电路的实现</a:t>
            </a:r>
            <a:endParaRPr lang="zh-CN" altLang="en-US" sz="3200" dirty="0">
              <a:solidFill>
                <a:schemeClr val="tx1"/>
              </a:solidFill>
              <a:latin typeface="Comic Sans MS" panose="030F0702030302020204" pitchFamily="66" charset="0"/>
              <a:ea typeface="隶书" panose="02010509060101010101" pitchFamily="49" charset="-122"/>
            </a:endParaRPr>
          </a:p>
        </p:txBody>
      </p:sp>
      <p:sp>
        <p:nvSpPr>
          <p:cNvPr id="112647" name="Rectangle 7"/>
          <p:cNvSpPr/>
          <p:nvPr/>
        </p:nvSpPr>
        <p:spPr>
          <a:xfrm>
            <a:off x="1954213" y="3205163"/>
            <a:ext cx="2376487" cy="3167062"/>
          </a:xfrm>
          <a:prstGeom prst="rect">
            <a:avLst/>
          </a:prstGeom>
          <a:solidFill>
            <a:srgbClr val="FFCC00">
              <a:alpha val="54901"/>
            </a:srgbClr>
          </a:solidFill>
          <a:ln w="9525">
            <a:noFill/>
          </a:ln>
        </p:spPr>
        <p:txBody>
          <a:bodyPr wrap="none" anchor="ctr"/>
          <a:lstStyle/>
          <a:p>
            <a:endParaRPr lang="zh-CN" altLang="en-US" dirty="0">
              <a:latin typeface="Arial" panose="020B0604020202020204" pitchFamily="34" charset="0"/>
            </a:endParaRPr>
          </a:p>
        </p:txBody>
      </p:sp>
      <p:sp>
        <p:nvSpPr>
          <p:cNvPr id="112648" name="Rectangle 8"/>
          <p:cNvSpPr/>
          <p:nvPr/>
        </p:nvSpPr>
        <p:spPr>
          <a:xfrm>
            <a:off x="3564255" y="792163"/>
            <a:ext cx="576263" cy="2205037"/>
          </a:xfrm>
          <a:prstGeom prst="rect">
            <a:avLst/>
          </a:prstGeom>
          <a:solidFill>
            <a:srgbClr val="FFCC00">
              <a:alpha val="54901"/>
            </a:srgbClr>
          </a:solidFill>
          <a:ln w="9525">
            <a:noFill/>
          </a:ln>
        </p:spPr>
        <p:txBody>
          <a:bodyPr wrap="none" anchor="ctr"/>
          <a:lstStyle/>
          <a:p>
            <a:endParaRPr lang="zh-CN" altLang="en-US" dirty="0">
              <a:latin typeface="Arial" panose="020B0604020202020204" pitchFamily="34" charset="0"/>
            </a:endParaRPr>
          </a:p>
        </p:txBody>
      </p:sp>
      <p:sp>
        <p:nvSpPr>
          <p:cNvPr id="112649" name="Rectangle 9"/>
          <p:cNvSpPr/>
          <p:nvPr/>
        </p:nvSpPr>
        <p:spPr>
          <a:xfrm>
            <a:off x="6012180" y="720725"/>
            <a:ext cx="1655763" cy="2205038"/>
          </a:xfrm>
          <a:prstGeom prst="rect">
            <a:avLst/>
          </a:prstGeom>
          <a:solidFill>
            <a:srgbClr val="FF0000">
              <a:alpha val="54901"/>
            </a:srgbClr>
          </a:solidFill>
          <a:ln w="9525">
            <a:noFill/>
          </a:ln>
        </p:spPr>
        <p:txBody>
          <a:bodyPr wrap="none" anchor="ctr"/>
          <a:lstStyle/>
          <a:p>
            <a:endParaRPr lang="zh-CN" altLang="en-US" dirty="0">
              <a:latin typeface="Arial" panose="020B0604020202020204" pitchFamily="34" charset="0"/>
            </a:endParaRPr>
          </a:p>
        </p:txBody>
      </p:sp>
      <p:sp>
        <p:nvSpPr>
          <p:cNvPr id="112650" name="Rectangle 10"/>
          <p:cNvSpPr/>
          <p:nvPr/>
        </p:nvSpPr>
        <p:spPr>
          <a:xfrm>
            <a:off x="46038" y="5726113"/>
            <a:ext cx="1979612" cy="503237"/>
          </a:xfrm>
          <a:prstGeom prst="rect">
            <a:avLst/>
          </a:prstGeom>
          <a:solidFill>
            <a:srgbClr val="FF0000">
              <a:alpha val="54901"/>
            </a:srgbClr>
          </a:solidFill>
          <a:ln w="9525">
            <a:noFill/>
          </a:ln>
        </p:spPr>
        <p:txBody>
          <a:bodyPr wrap="none" anchor="ctr"/>
          <a:lstStyle/>
          <a:p>
            <a:endParaRPr lang="zh-CN" altLang="en-US" dirty="0">
              <a:latin typeface="Arial" panose="020B0604020202020204" pitchFamily="34" charset="0"/>
            </a:endParaRPr>
          </a:p>
        </p:txBody>
      </p:sp>
      <p:sp>
        <p:nvSpPr>
          <p:cNvPr id="112651" name="Rectangle 11"/>
          <p:cNvSpPr/>
          <p:nvPr/>
        </p:nvSpPr>
        <p:spPr>
          <a:xfrm>
            <a:off x="4932680" y="720725"/>
            <a:ext cx="1008063" cy="2205038"/>
          </a:xfrm>
          <a:prstGeom prst="rect">
            <a:avLst/>
          </a:prstGeom>
          <a:solidFill>
            <a:srgbClr val="0000FF">
              <a:alpha val="54901"/>
            </a:srgbClr>
          </a:solidFill>
          <a:ln w="9525">
            <a:noFill/>
          </a:ln>
        </p:spPr>
        <p:txBody>
          <a:bodyPr wrap="none" anchor="ctr"/>
          <a:lstStyle/>
          <a:p>
            <a:endParaRPr lang="zh-CN" altLang="en-US" dirty="0">
              <a:latin typeface="Arial" panose="020B0604020202020204" pitchFamily="34" charset="0"/>
            </a:endParaRPr>
          </a:p>
        </p:txBody>
      </p:sp>
      <p:sp>
        <p:nvSpPr>
          <p:cNvPr id="112652" name="Rectangle 12"/>
          <p:cNvSpPr/>
          <p:nvPr/>
        </p:nvSpPr>
        <p:spPr>
          <a:xfrm>
            <a:off x="34925" y="3284538"/>
            <a:ext cx="1403350" cy="2205037"/>
          </a:xfrm>
          <a:prstGeom prst="rect">
            <a:avLst/>
          </a:prstGeom>
          <a:solidFill>
            <a:srgbClr val="0000FF">
              <a:alpha val="54901"/>
            </a:srgbClr>
          </a:solidFill>
          <a:ln w="9525">
            <a:noFill/>
          </a:ln>
        </p:spPr>
        <p:txBody>
          <a:bodyPr wrap="none" anchor="ctr"/>
          <a:lstStyle/>
          <a:p>
            <a:endParaRPr lang="zh-CN" altLang="en-US" dirty="0">
              <a:latin typeface="Arial" panose="020B0604020202020204" pitchFamily="34" charset="0"/>
            </a:endParaRPr>
          </a:p>
        </p:txBody>
      </p:sp>
      <p:sp>
        <p:nvSpPr>
          <p:cNvPr id="112653" name="Rectangle 13"/>
          <p:cNvSpPr/>
          <p:nvPr/>
        </p:nvSpPr>
        <p:spPr>
          <a:xfrm>
            <a:off x="4211955" y="720725"/>
            <a:ext cx="647700" cy="2205038"/>
          </a:xfrm>
          <a:prstGeom prst="rect">
            <a:avLst/>
          </a:prstGeom>
          <a:solidFill>
            <a:schemeClr val="accent2">
              <a:alpha val="54901"/>
            </a:schemeClr>
          </a:solidFill>
          <a:ln w="9525">
            <a:noFill/>
          </a:ln>
        </p:spPr>
        <p:txBody>
          <a:bodyPr wrap="none" anchor="ctr"/>
          <a:lstStyle/>
          <a:p>
            <a:endParaRPr lang="zh-CN" altLang="en-US" dirty="0">
              <a:latin typeface="Arial" panose="020B0604020202020204" pitchFamily="34" charset="0"/>
            </a:endParaRPr>
          </a:p>
        </p:txBody>
      </p:sp>
      <p:sp>
        <p:nvSpPr>
          <p:cNvPr id="112654" name="Rectangle 14"/>
          <p:cNvSpPr/>
          <p:nvPr/>
        </p:nvSpPr>
        <p:spPr>
          <a:xfrm>
            <a:off x="0" y="2349500"/>
            <a:ext cx="1585913" cy="792163"/>
          </a:xfrm>
          <a:prstGeom prst="rect">
            <a:avLst/>
          </a:prstGeom>
          <a:solidFill>
            <a:schemeClr val="accent2">
              <a:alpha val="54901"/>
            </a:schemeClr>
          </a:solidFill>
          <a:ln w="9525">
            <a:noFill/>
          </a:ln>
        </p:spPr>
        <p:txBody>
          <a:bodyPr wrap="none" anchor="ctr"/>
          <a:lstStyle/>
          <a:p>
            <a:endParaRPr lang="zh-CN" altLang="en-US" dirty="0">
              <a:latin typeface="Arial" panose="020B0604020202020204" pitchFamily="34" charset="0"/>
            </a:endParaRPr>
          </a:p>
        </p:txBody>
      </p:sp>
      <p:sp>
        <p:nvSpPr>
          <p:cNvPr id="112655" name="Rectangle 15"/>
          <p:cNvSpPr/>
          <p:nvPr/>
        </p:nvSpPr>
        <p:spPr>
          <a:xfrm>
            <a:off x="1547813" y="3357563"/>
            <a:ext cx="431800" cy="331787"/>
          </a:xfrm>
          <a:prstGeom prst="rect">
            <a:avLst/>
          </a:prstGeom>
          <a:solidFill>
            <a:schemeClr val="accent2">
              <a:alpha val="54901"/>
            </a:schemeClr>
          </a:solidFill>
          <a:ln w="9525">
            <a:noFill/>
          </a:ln>
        </p:spPr>
        <p:txBody>
          <a:bodyPr wrap="none" anchor="ctr"/>
          <a:lstStyle/>
          <a:p>
            <a:endParaRPr lang="zh-CN" altLang="en-US" dirty="0">
              <a:latin typeface="Arial" panose="020B0604020202020204" pitchFamily="34" charset="0"/>
            </a:endParaRPr>
          </a:p>
        </p:txBody>
      </p:sp>
      <p:sp>
        <p:nvSpPr>
          <p:cNvPr id="112657" name="Rectangle 17"/>
          <p:cNvSpPr/>
          <p:nvPr/>
        </p:nvSpPr>
        <p:spPr>
          <a:xfrm>
            <a:off x="1547813" y="4365625"/>
            <a:ext cx="431800" cy="331788"/>
          </a:xfrm>
          <a:prstGeom prst="rect">
            <a:avLst/>
          </a:prstGeom>
          <a:solidFill>
            <a:schemeClr val="accent2">
              <a:alpha val="54901"/>
            </a:schemeClr>
          </a:solidFill>
          <a:ln w="9525">
            <a:noFill/>
          </a:ln>
        </p:spPr>
        <p:txBody>
          <a:bodyPr wrap="none" anchor="ctr"/>
          <a:lstStyle/>
          <a:p>
            <a:endParaRPr lang="zh-CN" altLang="en-US" dirty="0">
              <a:latin typeface="Arial" panose="020B0604020202020204" pitchFamily="34" charset="0"/>
            </a:endParaRPr>
          </a:p>
        </p:txBody>
      </p:sp>
      <p:sp>
        <p:nvSpPr>
          <p:cNvPr id="112658" name="Rectangle 18"/>
          <p:cNvSpPr/>
          <p:nvPr/>
        </p:nvSpPr>
        <p:spPr>
          <a:xfrm>
            <a:off x="1547813" y="4941888"/>
            <a:ext cx="431800" cy="331787"/>
          </a:xfrm>
          <a:prstGeom prst="rect">
            <a:avLst/>
          </a:prstGeom>
          <a:solidFill>
            <a:schemeClr val="accent2">
              <a:alpha val="54901"/>
            </a:schemeClr>
          </a:solidFill>
          <a:ln w="9525">
            <a:noFill/>
          </a:ln>
        </p:spPr>
        <p:txBody>
          <a:bodyPr wrap="none" anchor="ctr"/>
          <a:lstStyle/>
          <a:p>
            <a:endParaRPr lang="zh-CN" altLang="en-US" dirty="0">
              <a:latin typeface="Arial" panose="020B0604020202020204" pitchFamily="34" charset="0"/>
            </a:endParaRPr>
          </a:p>
        </p:txBody>
      </p:sp>
      <p:sp>
        <p:nvSpPr>
          <p:cNvPr id="112659" name="Rectangle 19"/>
          <p:cNvSpPr/>
          <p:nvPr/>
        </p:nvSpPr>
        <p:spPr>
          <a:xfrm>
            <a:off x="4978400" y="3924300"/>
            <a:ext cx="1944688" cy="1152525"/>
          </a:xfrm>
          <a:prstGeom prst="rect">
            <a:avLst/>
          </a:prstGeom>
          <a:solidFill>
            <a:srgbClr val="0000FF">
              <a:alpha val="54901"/>
            </a:srgbClr>
          </a:solidFill>
          <a:ln w="9525">
            <a:noFill/>
          </a:ln>
        </p:spPr>
        <p:txBody>
          <a:bodyPr wrap="none" anchor="ctr"/>
          <a:lstStyle/>
          <a:p>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2645"/>
                                        </p:tgtEl>
                                        <p:attrNameLst>
                                          <p:attrName>style.visibility</p:attrName>
                                        </p:attrNameLst>
                                      </p:cBhvr>
                                      <p:to>
                                        <p:strVal val="visible"/>
                                      </p:to>
                                    </p:set>
                                    <p:animEffect transition="in" filter="dissolve">
                                      <p:cBhvr>
                                        <p:cTn id="7" dur="500"/>
                                        <p:tgtEl>
                                          <p:spTgt spid="1126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2644"/>
                                        </p:tgtEl>
                                        <p:attrNameLst>
                                          <p:attrName>style.visibility</p:attrName>
                                        </p:attrNameLst>
                                      </p:cBhvr>
                                      <p:to>
                                        <p:strVal val="visible"/>
                                      </p:to>
                                    </p:set>
                                    <p:animEffect transition="in" filter="dissolve">
                                      <p:cBhvr>
                                        <p:cTn id="12" dur="500"/>
                                        <p:tgtEl>
                                          <p:spTgt spid="11264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2648"/>
                                        </p:tgtEl>
                                        <p:attrNameLst>
                                          <p:attrName>style.visibility</p:attrName>
                                        </p:attrNameLst>
                                      </p:cBhvr>
                                      <p:to>
                                        <p:strVal val="visible"/>
                                      </p:to>
                                    </p:set>
                                    <p:animEffect transition="in" filter="dissolve">
                                      <p:cBhvr>
                                        <p:cTn id="17" dur="500"/>
                                        <p:tgtEl>
                                          <p:spTgt spid="112648"/>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12647"/>
                                        </p:tgtEl>
                                        <p:attrNameLst>
                                          <p:attrName>style.visibility</p:attrName>
                                        </p:attrNameLst>
                                      </p:cBhvr>
                                      <p:to>
                                        <p:strVal val="visible"/>
                                      </p:to>
                                    </p:set>
                                    <p:animEffect transition="in" filter="dissolve">
                                      <p:cBhvr>
                                        <p:cTn id="20" dur="500"/>
                                        <p:tgtEl>
                                          <p:spTgt spid="11264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12649"/>
                                        </p:tgtEl>
                                        <p:attrNameLst>
                                          <p:attrName>style.visibility</p:attrName>
                                        </p:attrNameLst>
                                      </p:cBhvr>
                                      <p:to>
                                        <p:strVal val="visible"/>
                                      </p:to>
                                    </p:set>
                                    <p:animEffect transition="in" filter="dissolve">
                                      <p:cBhvr>
                                        <p:cTn id="25" dur="500"/>
                                        <p:tgtEl>
                                          <p:spTgt spid="11264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12650"/>
                                        </p:tgtEl>
                                        <p:attrNameLst>
                                          <p:attrName>style.visibility</p:attrName>
                                        </p:attrNameLst>
                                      </p:cBhvr>
                                      <p:to>
                                        <p:strVal val="visible"/>
                                      </p:to>
                                    </p:set>
                                    <p:animEffect transition="in" filter="dissolve">
                                      <p:cBhvr>
                                        <p:cTn id="30" dur="500"/>
                                        <p:tgtEl>
                                          <p:spTgt spid="11265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12651"/>
                                        </p:tgtEl>
                                        <p:attrNameLst>
                                          <p:attrName>style.visibility</p:attrName>
                                        </p:attrNameLst>
                                      </p:cBhvr>
                                      <p:to>
                                        <p:strVal val="visible"/>
                                      </p:to>
                                    </p:set>
                                    <p:animEffect transition="in" filter="dissolve">
                                      <p:cBhvr>
                                        <p:cTn id="35" dur="500"/>
                                        <p:tgtEl>
                                          <p:spTgt spid="11265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12652"/>
                                        </p:tgtEl>
                                        <p:attrNameLst>
                                          <p:attrName>style.visibility</p:attrName>
                                        </p:attrNameLst>
                                      </p:cBhvr>
                                      <p:to>
                                        <p:strVal val="visible"/>
                                      </p:to>
                                    </p:set>
                                    <p:animEffect transition="in" filter="dissolve">
                                      <p:cBhvr>
                                        <p:cTn id="40" dur="500"/>
                                        <p:tgtEl>
                                          <p:spTgt spid="11265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12653"/>
                                        </p:tgtEl>
                                        <p:attrNameLst>
                                          <p:attrName>style.visibility</p:attrName>
                                        </p:attrNameLst>
                                      </p:cBhvr>
                                      <p:to>
                                        <p:strVal val="visible"/>
                                      </p:to>
                                    </p:set>
                                    <p:animEffect transition="in" filter="dissolve">
                                      <p:cBhvr>
                                        <p:cTn id="45" dur="500"/>
                                        <p:tgtEl>
                                          <p:spTgt spid="11265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12654"/>
                                        </p:tgtEl>
                                        <p:attrNameLst>
                                          <p:attrName>style.visibility</p:attrName>
                                        </p:attrNameLst>
                                      </p:cBhvr>
                                      <p:to>
                                        <p:strVal val="visible"/>
                                      </p:to>
                                    </p:set>
                                    <p:animEffect transition="in" filter="dissolve">
                                      <p:cBhvr>
                                        <p:cTn id="50" dur="500"/>
                                        <p:tgtEl>
                                          <p:spTgt spid="11265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12655"/>
                                        </p:tgtEl>
                                        <p:attrNameLst>
                                          <p:attrName>style.visibility</p:attrName>
                                        </p:attrNameLst>
                                      </p:cBhvr>
                                      <p:to>
                                        <p:strVal val="visible"/>
                                      </p:to>
                                    </p:set>
                                    <p:animEffect transition="in" filter="dissolve">
                                      <p:cBhvr>
                                        <p:cTn id="55" dur="500"/>
                                        <p:tgtEl>
                                          <p:spTgt spid="112655"/>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2657"/>
                                        </p:tgtEl>
                                        <p:attrNameLst>
                                          <p:attrName>style.visibility</p:attrName>
                                        </p:attrNameLst>
                                      </p:cBhvr>
                                      <p:to>
                                        <p:strVal val="visible"/>
                                      </p:to>
                                    </p:set>
                                    <p:animEffect transition="in" filter="dissolve">
                                      <p:cBhvr>
                                        <p:cTn id="58" dur="500"/>
                                        <p:tgtEl>
                                          <p:spTgt spid="112657"/>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12658"/>
                                        </p:tgtEl>
                                        <p:attrNameLst>
                                          <p:attrName>style.visibility</p:attrName>
                                        </p:attrNameLst>
                                      </p:cBhvr>
                                      <p:to>
                                        <p:strVal val="visible"/>
                                      </p:to>
                                    </p:set>
                                    <p:animEffect transition="in" filter="dissolve">
                                      <p:cBhvr>
                                        <p:cTn id="61" dur="500"/>
                                        <p:tgtEl>
                                          <p:spTgt spid="112658"/>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112659"/>
                                        </p:tgtEl>
                                        <p:attrNameLst>
                                          <p:attrName>style.visibility</p:attrName>
                                        </p:attrNameLst>
                                      </p:cBhvr>
                                      <p:to>
                                        <p:strVal val="visible"/>
                                      </p:to>
                                    </p:set>
                                    <p:animEffect transition="in" filter="dissolve">
                                      <p:cBhvr>
                                        <p:cTn id="66" dur="500"/>
                                        <p:tgtEl>
                                          <p:spTgt spid="112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7" grpId="0" bldLvl="0" animBg="1"/>
      <p:bldP spid="112648" grpId="0" bldLvl="0" animBg="1"/>
      <p:bldP spid="112649" grpId="0" bldLvl="0" animBg="1"/>
      <p:bldP spid="112650" grpId="0" bldLvl="0" animBg="1"/>
      <p:bldP spid="112651" grpId="0" bldLvl="0" animBg="1"/>
      <p:bldP spid="112652" grpId="0" animBg="1"/>
      <p:bldP spid="112653" grpId="0" bldLvl="0" animBg="1"/>
      <p:bldP spid="112654" grpId="0" animBg="1"/>
      <p:bldP spid="112655" grpId="0" animBg="1"/>
      <p:bldP spid="112657" grpId="0" animBg="1"/>
      <p:bldP spid="112658" grpId="0" animBg="1"/>
      <p:bldP spid="112659"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82" name="Picture 18"/>
          <p:cNvPicPr>
            <a:picLocks noChangeAspect="1"/>
          </p:cNvPicPr>
          <p:nvPr/>
        </p:nvPicPr>
        <p:blipFill>
          <a:blip r:embed="rId1"/>
          <a:stretch>
            <a:fillRect/>
          </a:stretch>
        </p:blipFill>
        <p:spPr>
          <a:xfrm>
            <a:off x="5480050" y="4005263"/>
            <a:ext cx="3663950" cy="2312987"/>
          </a:xfrm>
          <a:prstGeom prst="rect">
            <a:avLst/>
          </a:prstGeom>
          <a:noFill/>
          <a:ln w="9525">
            <a:noFill/>
          </a:ln>
        </p:spPr>
      </p:pic>
      <p:pic>
        <p:nvPicPr>
          <p:cNvPr id="113681" name="Picture 17"/>
          <p:cNvPicPr>
            <a:picLocks noChangeAspect="1"/>
          </p:cNvPicPr>
          <p:nvPr/>
        </p:nvPicPr>
        <p:blipFill>
          <a:blip r:embed="rId2"/>
          <a:stretch>
            <a:fillRect/>
          </a:stretch>
        </p:blipFill>
        <p:spPr>
          <a:xfrm>
            <a:off x="0" y="765175"/>
            <a:ext cx="5364163" cy="6092825"/>
          </a:xfrm>
          <a:prstGeom prst="rect">
            <a:avLst/>
          </a:prstGeom>
          <a:noFill/>
          <a:ln w="9525">
            <a:noFill/>
          </a:ln>
        </p:spPr>
      </p:pic>
      <p:sp>
        <p:nvSpPr>
          <p:cNvPr id="51204" name="Rectangle 3"/>
          <p:cNvSpPr>
            <a:spLocks noGrp="1"/>
          </p:cNvSpPr>
          <p:nvPr>
            <p:ph type="dt" sz="half" idx="10"/>
          </p:nvPr>
        </p:nvSpPr>
        <p:spPr>
          <a:xfrm>
            <a:off x="533400" y="-26987"/>
            <a:ext cx="8575675" cy="715962"/>
          </a:xfrm>
          <a:ln>
            <a:noFill/>
            <a:miter/>
          </a:ln>
        </p:spPr>
        <p:txBody>
          <a:bodyPr vert="horz" wrap="square" lIns="91440" tIns="45720" rIns="91440" bIns="45720" anchor="ctr"/>
          <a:lstStyle/>
          <a:p>
            <a:r>
              <a:rPr lang="zh-CN" altLang="en-US" sz="3200" dirty="0">
                <a:latin typeface="Comic Sans MS" panose="030F0702030302020204" pitchFamily="66" charset="0"/>
                <a:ea typeface="隶书" panose="02010509060101010101" pitchFamily="49" charset="-122"/>
              </a:rPr>
              <a:t>部分译码方式</a:t>
            </a:r>
            <a:endParaRPr lang="zh-CN" altLang="en-US" sz="3200" dirty="0">
              <a:latin typeface="Comic Sans MS" panose="030F0702030302020204" pitchFamily="66" charset="0"/>
              <a:ea typeface="隶书" panose="02010509060101010101" pitchFamily="49" charset="-122"/>
            </a:endParaRPr>
          </a:p>
        </p:txBody>
      </p:sp>
      <p:sp>
        <p:nvSpPr>
          <p:cNvPr id="113670" name="Rectangle 6"/>
          <p:cNvSpPr/>
          <p:nvPr/>
        </p:nvSpPr>
        <p:spPr>
          <a:xfrm>
            <a:off x="107950" y="765175"/>
            <a:ext cx="576263" cy="6092825"/>
          </a:xfrm>
          <a:prstGeom prst="rect">
            <a:avLst/>
          </a:prstGeom>
          <a:solidFill>
            <a:srgbClr val="FFCC00">
              <a:alpha val="54901"/>
            </a:srgbClr>
          </a:solidFill>
          <a:ln w="9525">
            <a:noFill/>
          </a:ln>
        </p:spPr>
        <p:txBody>
          <a:bodyPr wrap="none" anchor="ctr"/>
          <a:lstStyle/>
          <a:p>
            <a:endParaRPr lang="zh-CN" altLang="en-US" dirty="0">
              <a:latin typeface="Arial" panose="020B0604020202020204" pitchFamily="34" charset="0"/>
            </a:endParaRPr>
          </a:p>
        </p:txBody>
      </p:sp>
      <p:sp>
        <p:nvSpPr>
          <p:cNvPr id="113671" name="Rectangle 7"/>
          <p:cNvSpPr/>
          <p:nvPr/>
        </p:nvSpPr>
        <p:spPr>
          <a:xfrm>
            <a:off x="2484438" y="765175"/>
            <a:ext cx="1655762" cy="6092825"/>
          </a:xfrm>
          <a:prstGeom prst="rect">
            <a:avLst/>
          </a:prstGeom>
          <a:solidFill>
            <a:srgbClr val="FF0000">
              <a:alpha val="54901"/>
            </a:srgbClr>
          </a:solidFill>
          <a:ln w="9525">
            <a:noFill/>
          </a:ln>
        </p:spPr>
        <p:txBody>
          <a:bodyPr wrap="none" anchor="ctr"/>
          <a:lstStyle/>
          <a:p>
            <a:endParaRPr lang="zh-CN" altLang="en-US" dirty="0">
              <a:latin typeface="Arial" panose="020B0604020202020204" pitchFamily="34" charset="0"/>
            </a:endParaRPr>
          </a:p>
        </p:txBody>
      </p:sp>
      <p:sp>
        <p:nvSpPr>
          <p:cNvPr id="113673" name="Rectangle 9"/>
          <p:cNvSpPr/>
          <p:nvPr/>
        </p:nvSpPr>
        <p:spPr>
          <a:xfrm>
            <a:off x="1331913" y="765175"/>
            <a:ext cx="1152525" cy="6092825"/>
          </a:xfrm>
          <a:prstGeom prst="rect">
            <a:avLst/>
          </a:prstGeom>
          <a:solidFill>
            <a:srgbClr val="0000FF">
              <a:alpha val="54901"/>
            </a:srgbClr>
          </a:solidFill>
          <a:ln w="9525">
            <a:noFill/>
          </a:ln>
        </p:spPr>
        <p:txBody>
          <a:bodyPr wrap="none" anchor="ctr"/>
          <a:lstStyle/>
          <a:p>
            <a:endParaRPr lang="zh-CN" altLang="en-US" dirty="0">
              <a:latin typeface="Arial" panose="020B0604020202020204" pitchFamily="34" charset="0"/>
            </a:endParaRPr>
          </a:p>
        </p:txBody>
      </p:sp>
      <p:sp>
        <p:nvSpPr>
          <p:cNvPr id="113675" name="Rectangle 11"/>
          <p:cNvSpPr/>
          <p:nvPr/>
        </p:nvSpPr>
        <p:spPr>
          <a:xfrm>
            <a:off x="684213" y="981075"/>
            <a:ext cx="647700" cy="1079500"/>
          </a:xfrm>
          <a:prstGeom prst="rect">
            <a:avLst/>
          </a:prstGeom>
          <a:solidFill>
            <a:schemeClr val="accent2">
              <a:alpha val="54901"/>
            </a:schemeClr>
          </a:solidFill>
          <a:ln w="9525">
            <a:noFill/>
          </a:ln>
        </p:spPr>
        <p:txBody>
          <a:bodyPr wrap="none" anchor="ctr"/>
          <a:lstStyle/>
          <a:p>
            <a:endParaRPr lang="zh-CN" altLang="en-US" dirty="0">
              <a:latin typeface="Arial" panose="020B0604020202020204" pitchFamily="34" charset="0"/>
            </a:endParaRPr>
          </a:p>
        </p:txBody>
      </p:sp>
      <p:sp>
        <p:nvSpPr>
          <p:cNvPr id="113676" name="Rectangle 12"/>
          <p:cNvSpPr/>
          <p:nvPr/>
        </p:nvSpPr>
        <p:spPr>
          <a:xfrm>
            <a:off x="6659563" y="4149725"/>
            <a:ext cx="360362" cy="287338"/>
          </a:xfrm>
          <a:prstGeom prst="rect">
            <a:avLst/>
          </a:prstGeom>
          <a:solidFill>
            <a:schemeClr val="accent2">
              <a:alpha val="54901"/>
            </a:schemeClr>
          </a:solidFill>
          <a:ln w="9525">
            <a:noFill/>
          </a:ln>
        </p:spPr>
        <p:txBody>
          <a:bodyPr wrap="none" anchor="ctr"/>
          <a:lstStyle/>
          <a:p>
            <a:endParaRPr lang="zh-CN" altLang="en-US" dirty="0">
              <a:latin typeface="Arial" panose="020B0604020202020204" pitchFamily="34" charset="0"/>
            </a:endParaRPr>
          </a:p>
        </p:txBody>
      </p:sp>
      <p:sp>
        <p:nvSpPr>
          <p:cNvPr id="113684" name="Line 20"/>
          <p:cNvSpPr/>
          <p:nvPr/>
        </p:nvSpPr>
        <p:spPr>
          <a:xfrm flipH="1">
            <a:off x="6659563" y="4149725"/>
            <a:ext cx="360362" cy="287338"/>
          </a:xfrm>
          <a:prstGeom prst="line">
            <a:avLst/>
          </a:prstGeom>
          <a:ln w="38100" cap="flat" cmpd="sng">
            <a:solidFill>
              <a:srgbClr val="FF3300"/>
            </a:solidFill>
            <a:prstDash val="solid"/>
            <a:headEnd type="none" w="med" len="med"/>
            <a:tailEnd type="none" w="med" len="med"/>
          </a:ln>
        </p:spPr>
      </p:sp>
      <p:sp>
        <p:nvSpPr>
          <p:cNvPr id="113685" name="Line 21"/>
          <p:cNvSpPr/>
          <p:nvPr/>
        </p:nvSpPr>
        <p:spPr>
          <a:xfrm>
            <a:off x="6659563" y="4149725"/>
            <a:ext cx="360362" cy="287338"/>
          </a:xfrm>
          <a:prstGeom prst="line">
            <a:avLst/>
          </a:prstGeom>
          <a:ln w="38100" cap="flat" cmpd="sng">
            <a:solidFill>
              <a:srgbClr val="FF3300"/>
            </a:solidFill>
            <a:prstDash val="solid"/>
            <a:headEnd type="none" w="med" len="med"/>
            <a:tailEnd type="none" w="med" len="med"/>
          </a:ln>
        </p:spPr>
      </p:sp>
      <p:sp>
        <p:nvSpPr>
          <p:cNvPr id="113687" name="Text Box 23"/>
          <p:cNvSpPr txBox="1"/>
          <p:nvPr/>
        </p:nvSpPr>
        <p:spPr>
          <a:xfrm>
            <a:off x="5651500" y="1125538"/>
            <a:ext cx="3168650" cy="2554287"/>
          </a:xfrm>
          <a:prstGeom prst="rect">
            <a:avLst/>
          </a:prstGeom>
          <a:noFill/>
          <a:ln w="9525">
            <a:noFill/>
          </a:ln>
        </p:spPr>
        <p:txBody>
          <a:bodyPr>
            <a:spAutoFit/>
          </a:bodyPr>
          <a:lstStyle/>
          <a:p>
            <a:r>
              <a:rPr lang="zh-CN" altLang="en-US" sz="3200" b="1" dirty="0">
                <a:solidFill>
                  <a:schemeClr val="bg1"/>
                </a:solidFill>
                <a:latin typeface="Arial" panose="020B0604020202020204" pitchFamily="34" charset="0"/>
              </a:rPr>
              <a:t>    </a:t>
            </a:r>
            <a:r>
              <a:rPr lang="zh-CN" altLang="en-US" sz="3200" b="1" dirty="0">
                <a:latin typeface="Arial" panose="020B0604020202020204" pitchFamily="34" charset="0"/>
              </a:rPr>
              <a:t>最高段地址不参与译码，将会因此存在</a:t>
            </a:r>
            <a:r>
              <a:rPr lang="zh-CN" altLang="en-US" sz="3200" b="1" dirty="0">
                <a:solidFill>
                  <a:srgbClr val="FF0000"/>
                </a:solidFill>
                <a:latin typeface="Arial" panose="020B0604020202020204" pitchFamily="34" charset="0"/>
              </a:rPr>
              <a:t>地址重叠</a:t>
            </a:r>
            <a:r>
              <a:rPr lang="zh-CN" altLang="en-US" sz="3200" b="1" dirty="0">
                <a:latin typeface="Arial" panose="020B0604020202020204" pitchFamily="34" charset="0"/>
              </a:rPr>
              <a:t>，且模块</a:t>
            </a:r>
            <a:r>
              <a:rPr lang="zh-CN" altLang="en-US" sz="3200" b="1" dirty="0">
                <a:solidFill>
                  <a:srgbClr val="FF0000"/>
                </a:solidFill>
                <a:latin typeface="Arial" panose="020B0604020202020204" pitchFamily="34" charset="0"/>
              </a:rPr>
              <a:t>地址不连续</a:t>
            </a:r>
            <a:r>
              <a:rPr lang="zh-CN" altLang="en-US" sz="3200" b="1" dirty="0">
                <a:latin typeface="Arial" panose="020B0604020202020204" pitchFamily="34" charset="0"/>
              </a:rPr>
              <a:t>。 </a:t>
            </a:r>
            <a:endParaRPr lang="zh-CN" altLang="en-US" sz="3200" b="1" dirty="0">
              <a:latin typeface="Arial" panose="020B0604020202020204" pitchFamily="34" charset="0"/>
            </a:endParaRPr>
          </a:p>
        </p:txBody>
      </p:sp>
      <p:sp>
        <p:nvSpPr>
          <p:cNvPr id="113688" name="Rectangle 24"/>
          <p:cNvSpPr/>
          <p:nvPr/>
        </p:nvSpPr>
        <p:spPr>
          <a:xfrm>
            <a:off x="4140200" y="981075"/>
            <a:ext cx="1079500" cy="1079500"/>
          </a:xfrm>
          <a:prstGeom prst="rect">
            <a:avLst/>
          </a:prstGeom>
          <a:solidFill>
            <a:schemeClr val="accent2">
              <a:alpha val="54901"/>
            </a:schemeClr>
          </a:solidFill>
          <a:ln w="9525">
            <a:noFill/>
          </a:ln>
        </p:spPr>
        <p:txBody>
          <a:bodyPr wrap="none" anchor="ctr"/>
          <a:lstStyle/>
          <a:p>
            <a:endParaRPr lang="zh-CN" altLang="en-US" dirty="0">
              <a:latin typeface="Arial" panose="020B0604020202020204" pitchFamily="34" charset="0"/>
            </a:endParaRPr>
          </a:p>
        </p:txBody>
      </p:sp>
      <p:sp>
        <p:nvSpPr>
          <p:cNvPr id="51214" name="矩形 5"/>
          <p:cNvSpPr/>
          <p:nvPr/>
        </p:nvSpPr>
        <p:spPr>
          <a:xfrm>
            <a:off x="8358188" y="6500813"/>
            <a:ext cx="665162" cy="338137"/>
          </a:xfrm>
          <a:prstGeom prst="rect">
            <a:avLst/>
          </a:prstGeom>
          <a:noFill/>
          <a:ln w="9525">
            <a:noFill/>
          </a:ln>
        </p:spPr>
        <p:txBody>
          <a:bodyPr wrap="none">
            <a:spAutoFit/>
          </a:bodyPr>
          <a:lstStyle/>
          <a:p>
            <a:fld id="{9A0DB2DC-4C9A-4742-B13C-FB6460FD3503}" type="slidenum">
              <a:rPr lang="en-US" altLang="zh-CN" sz="1600" b="1">
                <a:solidFill>
                  <a:srgbClr val="CDFFCD"/>
                </a:solidFill>
                <a:latin typeface="Arial" panose="020B0604020202020204" pitchFamily="34" charset="0"/>
                <a:ea typeface="华文宋体" panose="02010600040101010101" pitchFamily="2" charset="-122"/>
              </a:rPr>
            </a:fld>
            <a:r>
              <a:rPr lang="en-US" altLang="zh-CN" sz="1600" b="1">
                <a:solidFill>
                  <a:srgbClr val="CDFFCD"/>
                </a:solidFill>
                <a:latin typeface="Arial" panose="020B0604020202020204" pitchFamily="34" charset="0"/>
                <a:ea typeface="华文宋体" panose="02010600040101010101" pitchFamily="2" charset="-122"/>
              </a:rPr>
              <a:t>/42</a:t>
            </a:r>
            <a:endParaRPr lang="zh-CN" altLang="en-US" sz="1600" dirty="0">
              <a:latin typeface="Arial" panose="020B0604020202020204" pitchFamily="34" charset="0"/>
              <a:ea typeface="华文宋体" panose="02010600040101010101" pitchFamily="2" charset="-122"/>
            </a:endParaRPr>
          </a:p>
        </p:txBody>
      </p:sp>
      <p:sp>
        <p:nvSpPr>
          <p:cNvPr id="15"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16" name="灯片编号占位符 4"/>
          <p:cNvSpPr txBox="1">
            <a:spLocks noGrp="1"/>
          </p:cNvSpPr>
          <p:nvPr>
            <p:ph type="sldNum" sz="quarter" idx="11"/>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17" name="页脚占位符 5"/>
          <p:cNvSpPr txBox="1">
            <a:spLocks noGrp="1"/>
          </p:cNvSpPr>
          <p:nvPr>
            <p:ph type="ftr" sz="quarter" idx="12"/>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3682"/>
                                        </p:tgtEl>
                                        <p:attrNameLst>
                                          <p:attrName>style.visibility</p:attrName>
                                        </p:attrNameLst>
                                      </p:cBhvr>
                                      <p:to>
                                        <p:strVal val="visible"/>
                                      </p:to>
                                    </p:set>
                                    <p:animEffect transition="in" filter="dissolve">
                                      <p:cBhvr>
                                        <p:cTn id="7" dur="500"/>
                                        <p:tgtEl>
                                          <p:spTgt spid="11368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3676"/>
                                        </p:tgtEl>
                                        <p:attrNameLst>
                                          <p:attrName>style.visibility</p:attrName>
                                        </p:attrNameLst>
                                      </p:cBhvr>
                                      <p:to>
                                        <p:strVal val="visible"/>
                                      </p:to>
                                    </p:set>
                                    <p:animEffect transition="in" filter="dissolve">
                                      <p:cBhvr>
                                        <p:cTn id="12" dur="500"/>
                                        <p:tgtEl>
                                          <p:spTgt spid="113676"/>
                                        </p:tgtEl>
                                      </p:cBhvr>
                                    </p:animEffect>
                                  </p:childTnLst>
                                </p:cTn>
                              </p:par>
                              <p:par>
                                <p:cTn id="13" presetID="9" presetClass="entr" presetSubtype="0" fill="hold" nodeType="withEffect">
                                  <p:stCondLst>
                                    <p:cond delay="0"/>
                                  </p:stCondLst>
                                  <p:childTnLst>
                                    <p:set>
                                      <p:cBhvr>
                                        <p:cTn id="14" dur="1" fill="hold">
                                          <p:stCondLst>
                                            <p:cond delay="0"/>
                                          </p:stCondLst>
                                        </p:cTn>
                                        <p:tgtEl>
                                          <p:spTgt spid="113684"/>
                                        </p:tgtEl>
                                        <p:attrNameLst>
                                          <p:attrName>style.visibility</p:attrName>
                                        </p:attrNameLst>
                                      </p:cBhvr>
                                      <p:to>
                                        <p:strVal val="visible"/>
                                      </p:to>
                                    </p:set>
                                    <p:animEffect transition="in" filter="dissolve">
                                      <p:cBhvr>
                                        <p:cTn id="15" dur="500"/>
                                        <p:tgtEl>
                                          <p:spTgt spid="113684"/>
                                        </p:tgtEl>
                                      </p:cBhvr>
                                    </p:animEffect>
                                  </p:childTnLst>
                                </p:cTn>
                              </p:par>
                              <p:par>
                                <p:cTn id="16" presetID="9" presetClass="entr" presetSubtype="0" fill="hold" nodeType="withEffect">
                                  <p:stCondLst>
                                    <p:cond delay="0"/>
                                  </p:stCondLst>
                                  <p:childTnLst>
                                    <p:set>
                                      <p:cBhvr>
                                        <p:cTn id="17" dur="1" fill="hold">
                                          <p:stCondLst>
                                            <p:cond delay="0"/>
                                          </p:stCondLst>
                                        </p:cTn>
                                        <p:tgtEl>
                                          <p:spTgt spid="113685"/>
                                        </p:tgtEl>
                                        <p:attrNameLst>
                                          <p:attrName>style.visibility</p:attrName>
                                        </p:attrNameLst>
                                      </p:cBhvr>
                                      <p:to>
                                        <p:strVal val="visible"/>
                                      </p:to>
                                    </p:set>
                                    <p:animEffect transition="in" filter="dissolve">
                                      <p:cBhvr>
                                        <p:cTn id="18" dur="500"/>
                                        <p:tgtEl>
                                          <p:spTgt spid="11368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13681"/>
                                        </p:tgtEl>
                                        <p:attrNameLst>
                                          <p:attrName>style.visibility</p:attrName>
                                        </p:attrNameLst>
                                      </p:cBhvr>
                                      <p:to>
                                        <p:strVal val="visible"/>
                                      </p:to>
                                    </p:set>
                                    <p:animEffect transition="in" filter="dissolve">
                                      <p:cBhvr>
                                        <p:cTn id="23" dur="500"/>
                                        <p:tgtEl>
                                          <p:spTgt spid="113681"/>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13670"/>
                                        </p:tgtEl>
                                        <p:attrNameLst>
                                          <p:attrName>style.visibility</p:attrName>
                                        </p:attrNameLst>
                                      </p:cBhvr>
                                      <p:to>
                                        <p:strVal val="visible"/>
                                      </p:to>
                                    </p:set>
                                    <p:animEffect transition="in" filter="dissolve">
                                      <p:cBhvr>
                                        <p:cTn id="28" dur="500"/>
                                        <p:tgtEl>
                                          <p:spTgt spid="11367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13671"/>
                                        </p:tgtEl>
                                        <p:attrNameLst>
                                          <p:attrName>style.visibility</p:attrName>
                                        </p:attrNameLst>
                                      </p:cBhvr>
                                      <p:to>
                                        <p:strVal val="visible"/>
                                      </p:to>
                                    </p:set>
                                    <p:animEffect transition="in" filter="dissolve">
                                      <p:cBhvr>
                                        <p:cTn id="31" dur="500"/>
                                        <p:tgtEl>
                                          <p:spTgt spid="11367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13673"/>
                                        </p:tgtEl>
                                        <p:attrNameLst>
                                          <p:attrName>style.visibility</p:attrName>
                                        </p:attrNameLst>
                                      </p:cBhvr>
                                      <p:to>
                                        <p:strVal val="visible"/>
                                      </p:to>
                                    </p:set>
                                    <p:animEffect transition="in" filter="dissolve">
                                      <p:cBhvr>
                                        <p:cTn id="34" dur="500"/>
                                        <p:tgtEl>
                                          <p:spTgt spid="113673"/>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13675"/>
                                        </p:tgtEl>
                                        <p:attrNameLst>
                                          <p:attrName>style.visibility</p:attrName>
                                        </p:attrNameLst>
                                      </p:cBhvr>
                                      <p:to>
                                        <p:strVal val="visible"/>
                                      </p:to>
                                    </p:set>
                                    <p:animEffect transition="in" filter="dissolve">
                                      <p:cBhvr>
                                        <p:cTn id="39" dur="500"/>
                                        <p:tgtEl>
                                          <p:spTgt spid="113675"/>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113688"/>
                                        </p:tgtEl>
                                        <p:attrNameLst>
                                          <p:attrName>style.visibility</p:attrName>
                                        </p:attrNameLst>
                                      </p:cBhvr>
                                      <p:to>
                                        <p:strVal val="visible"/>
                                      </p:to>
                                    </p:set>
                                    <p:animEffect transition="in" filter="dissolve">
                                      <p:cBhvr>
                                        <p:cTn id="44" dur="500"/>
                                        <p:tgtEl>
                                          <p:spTgt spid="113688"/>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13687"/>
                                        </p:tgtEl>
                                        <p:attrNameLst>
                                          <p:attrName>style.visibility</p:attrName>
                                        </p:attrNameLst>
                                      </p:cBhvr>
                                      <p:to>
                                        <p:strVal val="visible"/>
                                      </p:to>
                                    </p:set>
                                    <p:animEffect transition="in" filter="dissolve">
                                      <p:cBhvr>
                                        <p:cTn id="49" dur="500"/>
                                        <p:tgtEl>
                                          <p:spTgt spid="113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0" grpId="0" animBg="1"/>
      <p:bldP spid="113671" grpId="0" animBg="1"/>
      <p:bldP spid="113673" grpId="0" animBg="1"/>
      <p:bldP spid="113675" grpId="0" animBg="1"/>
      <p:bldP spid="113676" grpId="0" animBg="1"/>
      <p:bldP spid="113687" grpId="0"/>
      <p:bldP spid="11368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p:cNvSpPr>
          <p:nvPr>
            <p:ph type="title"/>
          </p:nvPr>
        </p:nvSpPr>
        <p:spPr>
          <a:xfrm>
            <a:off x="407988" y="1341438"/>
            <a:ext cx="649287" cy="3600450"/>
          </a:xfrm>
        </p:spPr>
        <p:txBody>
          <a:bodyPr vert="horz" wrap="square" lIns="91440" tIns="45720" rIns="91440" bIns="45720" anchor="ctr"/>
          <a:lstStyle/>
          <a:p>
            <a:r>
              <a:rPr lang="zh-CN" altLang="en-US" sz="3200" dirty="0">
                <a:latin typeface="Comic Sans MS" panose="030F0702030302020204" pitchFamily="66" charset="0"/>
                <a:ea typeface="隶书" panose="02010509060101010101" pitchFamily="49" charset="-122"/>
              </a:rPr>
              <a:t>线译码方式</a:t>
            </a:r>
            <a:endParaRPr lang="zh-CN" altLang="en-US" sz="3200" dirty="0">
              <a:latin typeface="Comic Sans MS" panose="030F0702030302020204" pitchFamily="66" charset="0"/>
              <a:ea typeface="隶书" panose="02010509060101010101" pitchFamily="49" charset="-122"/>
            </a:endParaRPr>
          </a:p>
        </p:txBody>
      </p:sp>
      <p:sp>
        <p:nvSpPr>
          <p:cNvPr id="114694" name="Rectangle 6"/>
          <p:cNvSpPr/>
          <p:nvPr/>
        </p:nvSpPr>
        <p:spPr>
          <a:xfrm>
            <a:off x="2051050" y="73025"/>
            <a:ext cx="1944688" cy="4076700"/>
          </a:xfrm>
          <a:prstGeom prst="rect">
            <a:avLst/>
          </a:prstGeom>
          <a:solidFill>
            <a:srgbClr val="FF0000">
              <a:alpha val="54901"/>
            </a:srgbClr>
          </a:solidFill>
          <a:ln w="9525">
            <a:noFill/>
          </a:ln>
        </p:spPr>
        <p:txBody>
          <a:bodyPr wrap="none" anchor="ctr"/>
          <a:lstStyle/>
          <a:p>
            <a:endParaRPr lang="zh-CN" altLang="en-US" dirty="0">
              <a:latin typeface="Arial" panose="020B0604020202020204" pitchFamily="34" charset="0"/>
            </a:endParaRPr>
          </a:p>
        </p:txBody>
      </p:sp>
      <p:sp>
        <p:nvSpPr>
          <p:cNvPr id="114700" name="Text Box 12"/>
          <p:cNvSpPr txBox="1"/>
          <p:nvPr/>
        </p:nvSpPr>
        <p:spPr>
          <a:xfrm>
            <a:off x="5795963" y="4368800"/>
            <a:ext cx="3348037" cy="1816100"/>
          </a:xfrm>
          <a:prstGeom prst="rect">
            <a:avLst/>
          </a:prstGeom>
          <a:noFill/>
          <a:ln w="9525">
            <a:noFill/>
          </a:ln>
        </p:spPr>
        <p:txBody>
          <a:bodyPr>
            <a:spAutoFit/>
          </a:bodyPr>
          <a:lstStyle/>
          <a:p>
            <a:r>
              <a:rPr lang="zh-CN" altLang="en-US" sz="2800" b="1" dirty="0">
                <a:latin typeface="Arial" panose="020B0604020202020204" pitchFamily="34" charset="0"/>
              </a:rPr>
              <a:t>    需较多选择线，且同样存在</a:t>
            </a:r>
            <a:r>
              <a:rPr lang="zh-CN" altLang="en-US" sz="2800" b="1" dirty="0">
                <a:solidFill>
                  <a:srgbClr val="FF0000"/>
                </a:solidFill>
                <a:latin typeface="Arial" panose="020B0604020202020204" pitchFamily="34" charset="0"/>
              </a:rPr>
              <a:t>地址重叠</a:t>
            </a:r>
            <a:r>
              <a:rPr lang="zh-CN" altLang="en-US" sz="2800" b="1" dirty="0">
                <a:latin typeface="Arial" panose="020B0604020202020204" pitchFamily="34" charset="0"/>
              </a:rPr>
              <a:t>，且模块</a:t>
            </a:r>
            <a:r>
              <a:rPr lang="zh-CN" altLang="en-US" sz="2800" b="1" dirty="0">
                <a:solidFill>
                  <a:srgbClr val="FF0000"/>
                </a:solidFill>
                <a:latin typeface="Arial" panose="020B0604020202020204" pitchFamily="34" charset="0"/>
              </a:rPr>
              <a:t>地址不连续</a:t>
            </a:r>
            <a:r>
              <a:rPr lang="zh-CN" altLang="en-US" sz="2800" b="1" dirty="0">
                <a:latin typeface="Arial" panose="020B0604020202020204" pitchFamily="34" charset="0"/>
              </a:rPr>
              <a:t>。 </a:t>
            </a:r>
            <a:endParaRPr lang="zh-CN" altLang="en-US" sz="2800" b="1" dirty="0">
              <a:latin typeface="Arial" panose="020B0604020202020204" pitchFamily="34" charset="0"/>
            </a:endParaRPr>
          </a:p>
        </p:txBody>
      </p:sp>
      <p:graphicFrame>
        <p:nvGraphicFramePr>
          <p:cNvPr id="114983" name="Group 295"/>
          <p:cNvGraphicFramePr>
            <a:graphicFrameLocks noGrp="1"/>
          </p:cNvGraphicFramePr>
          <p:nvPr>
            <p:ph idx="1"/>
          </p:nvPr>
        </p:nvGraphicFramePr>
        <p:xfrm>
          <a:off x="1295400" y="28575"/>
          <a:ext cx="7848600" cy="4092575"/>
        </p:xfrm>
        <a:graphic>
          <a:graphicData uri="http://schemas.openxmlformats.org/drawingml/2006/table">
            <a:tbl>
              <a:tblPr/>
              <a:tblGrid>
                <a:gridCol w="719138"/>
                <a:gridCol w="1944687"/>
                <a:gridCol w="2447925"/>
                <a:gridCol w="2736850"/>
              </a:tblGrid>
              <a:tr h="892175">
                <a:tc>
                  <a:txBody>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Arial" panose="020B0604020202020204" pitchFamily="34" charset="0"/>
                          <a:ea typeface="黑体" panose="02010609060101010101" pitchFamily="2" charset="-122"/>
                          <a:cs typeface="Arial" panose="020B0604020202020204" pitchFamily="34" charset="0"/>
                        </a:rPr>
                        <a:t>A</a:t>
                      </a:r>
                      <a:r>
                        <a:rPr kumimoji="0" lang="en-US" altLang="zh-CN" sz="2000" b="1" i="0" u="none" strike="noStrike" cap="none" normalizeH="0" baseline="-30000">
                          <a:ln>
                            <a:noFill/>
                          </a:ln>
                          <a:solidFill>
                            <a:schemeClr val="tx1"/>
                          </a:solidFill>
                          <a:effectLst/>
                          <a:latin typeface="Arial" panose="020B0604020202020204" pitchFamily="34" charset="0"/>
                          <a:ea typeface="黑体" panose="02010609060101010101" pitchFamily="2" charset="-122"/>
                          <a:cs typeface="Arial" panose="020B0604020202020204" pitchFamily="34" charset="0"/>
                        </a:rPr>
                        <a:t>19 </a:t>
                      </a:r>
                      <a:r>
                        <a:rPr kumimoji="0" lang="en-US" altLang="zh-CN" sz="2000" b="1" i="0" u="none" strike="noStrike" cap="none" normalizeH="0" baseline="0">
                          <a:ln>
                            <a:noFill/>
                          </a:ln>
                          <a:solidFill>
                            <a:schemeClr val="tx1"/>
                          </a:solidFill>
                          <a:effectLst/>
                          <a:latin typeface="Arial" panose="020B0604020202020204" pitchFamily="34" charset="0"/>
                          <a:ea typeface="黑体" panose="02010609060101010101" pitchFamily="2" charset="-122"/>
                          <a:cs typeface="Arial" panose="020B0604020202020204" pitchFamily="34" charset="0"/>
                        </a:rPr>
                        <a:t>~ A</a:t>
                      </a:r>
                      <a:r>
                        <a:rPr kumimoji="0" lang="en-US" altLang="zh-CN" sz="2000" b="1" i="0" u="none" strike="noStrike" cap="none" normalizeH="0" baseline="-30000">
                          <a:ln>
                            <a:noFill/>
                          </a:ln>
                          <a:solidFill>
                            <a:schemeClr val="tx1"/>
                          </a:solidFill>
                          <a:effectLst/>
                          <a:latin typeface="Arial" panose="020B0604020202020204" pitchFamily="34" charset="0"/>
                          <a:ea typeface="黑体" panose="02010609060101010101" pitchFamily="2" charset="-122"/>
                          <a:cs typeface="Arial" panose="020B0604020202020204" pitchFamily="34" charset="0"/>
                        </a:rPr>
                        <a:t>13</a:t>
                      </a:r>
                      <a:endParaRPr kumimoji="0" lang="en-US" altLang="zh-CN" sz="2000" b="1" i="0" u="none" strike="noStrike" cap="none" normalizeH="0" baseline="0">
                        <a:ln>
                          <a:noFill/>
                        </a:ln>
                        <a:solidFill>
                          <a:schemeClr val="tx1"/>
                        </a:solidFill>
                        <a:effectLst/>
                        <a:latin typeface="Comic Sans MS" panose="030F0702030302020204" pitchFamily="66" charset="0"/>
                        <a:ea typeface="黑体" panose="0201060906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71500" marR="0" lvl="0" indent="-57150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Arial" panose="020B0604020202020204" pitchFamily="34" charset="0"/>
                          <a:ea typeface="黑体" panose="02010609060101010101" pitchFamily="2" charset="-122"/>
                          <a:cs typeface="Arial" panose="020B0604020202020204" pitchFamily="34" charset="0"/>
                        </a:rPr>
                        <a:t>A</a:t>
                      </a:r>
                      <a:r>
                        <a:rPr kumimoji="0" lang="en-US" altLang="zh-CN" sz="2000" b="1" i="0" u="none" strike="noStrike" cap="none" normalizeH="0" baseline="-30000">
                          <a:ln>
                            <a:noFill/>
                          </a:ln>
                          <a:solidFill>
                            <a:schemeClr val="tx1"/>
                          </a:solidFill>
                          <a:effectLst/>
                          <a:latin typeface="Arial" panose="020B0604020202020204" pitchFamily="34" charset="0"/>
                          <a:ea typeface="黑体" panose="02010609060101010101" pitchFamily="2" charset="-122"/>
                          <a:cs typeface="Arial" panose="020B0604020202020204" pitchFamily="34" charset="0"/>
                        </a:rPr>
                        <a:t>12 </a:t>
                      </a:r>
                      <a:r>
                        <a:rPr kumimoji="0" lang="en-US" altLang="zh-CN" sz="2000" b="1" i="0" u="none" strike="noStrike" cap="none" normalizeH="0" baseline="0">
                          <a:ln>
                            <a:noFill/>
                          </a:ln>
                          <a:solidFill>
                            <a:schemeClr val="tx1"/>
                          </a:solidFill>
                          <a:effectLst/>
                          <a:latin typeface="Arial" panose="020B0604020202020204" pitchFamily="34" charset="0"/>
                          <a:ea typeface="黑体" panose="02010609060101010101" pitchFamily="2" charset="-122"/>
                          <a:cs typeface="Arial" panose="020B0604020202020204" pitchFamily="34" charset="0"/>
                        </a:rPr>
                        <a:t>~ A</a:t>
                      </a:r>
                      <a:r>
                        <a:rPr kumimoji="0" lang="en-US" altLang="zh-CN" sz="2000" b="1" i="0" u="none" strike="noStrike" cap="none" normalizeH="0" baseline="-30000">
                          <a:ln>
                            <a:noFill/>
                          </a:ln>
                          <a:solidFill>
                            <a:schemeClr val="tx1"/>
                          </a:solidFill>
                          <a:effectLst/>
                          <a:latin typeface="Arial" panose="020B0604020202020204" pitchFamily="34" charset="0"/>
                          <a:ea typeface="黑体" panose="02010609060101010101" pitchFamily="2" charset="-122"/>
                          <a:cs typeface="Arial" panose="020B0604020202020204" pitchFamily="34" charset="0"/>
                        </a:rPr>
                        <a:t>0</a:t>
                      </a:r>
                      <a:endParaRPr kumimoji="0" lang="en-US" altLang="zh-CN" sz="2000" b="1" i="0" u="none" strike="noStrike" cap="none" normalizeH="0" baseline="0">
                        <a:ln>
                          <a:noFill/>
                        </a:ln>
                        <a:solidFill>
                          <a:schemeClr val="tx1"/>
                        </a:solidFill>
                        <a:effectLst/>
                        <a:latin typeface="Comic Sans MS" panose="030F0702030302020204" pitchFamily="66" charset="0"/>
                        <a:ea typeface="黑体" panose="0201060906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71500" marR="0" lvl="0" indent="-5715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Arial" panose="020B0604020202020204" pitchFamily="34" charset="0"/>
                          <a:ea typeface="黑体" panose="02010609060101010101" pitchFamily="2" charset="-122"/>
                          <a:cs typeface="Times New Roman" panose="02020603050405020304" pitchFamily="18" charset="0"/>
                        </a:rPr>
                        <a:t>地址空间</a:t>
                      </a:r>
                      <a:r>
                        <a:rPr kumimoji="0" lang="en-US" altLang="zh-CN" sz="2000" b="1" i="0" u="none" strike="noStrike" cap="none" normalizeH="0" baseline="0">
                          <a:ln>
                            <a:noFill/>
                          </a:ln>
                          <a:solidFill>
                            <a:schemeClr val="tx1"/>
                          </a:solidFill>
                          <a:effectLst/>
                          <a:latin typeface="宋体" panose="02010600030101010101" pitchFamily="2" charset="-122"/>
                          <a:ea typeface="黑体" panose="02010609060101010101" pitchFamily="2" charset="-122"/>
                          <a:cs typeface="Times New Roman" panose="02020603050405020304" pitchFamily="18" charset="0"/>
                        </a:rPr>
                        <a:t>(</a:t>
                      </a:r>
                      <a:r>
                        <a:rPr kumimoji="0" lang="zh-CN" altLang="en-US" sz="2000" b="1" i="0" u="none" strike="noStrike" cap="none" normalizeH="0" baseline="0">
                          <a:ln>
                            <a:noFill/>
                          </a:ln>
                          <a:solidFill>
                            <a:schemeClr val="tx1"/>
                          </a:solidFill>
                          <a:effectLst/>
                          <a:latin typeface="Arial" panose="020B0604020202020204" pitchFamily="34" charset="0"/>
                          <a:ea typeface="黑体" panose="02010609060101010101" pitchFamily="2" charset="-122"/>
                          <a:cs typeface="Times New Roman" panose="02020603050405020304" pitchFamily="18" charset="0"/>
                        </a:rPr>
                        <a:t>范围</a:t>
                      </a:r>
                      <a:r>
                        <a:rPr kumimoji="0" lang="en-US" altLang="zh-CN" sz="2000" b="1" i="0" u="none" strike="noStrike" cap="none" normalizeH="0" baseline="0">
                          <a:ln>
                            <a:noFill/>
                          </a:ln>
                          <a:solidFill>
                            <a:schemeClr val="tx1"/>
                          </a:solidFill>
                          <a:effectLst/>
                          <a:latin typeface="宋体" panose="02010600030101010101" pitchFamily="2" charset="-122"/>
                          <a:ea typeface="黑体" panose="0201060906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Comic Sans MS" panose="030F0702030302020204" pitchFamily="66" charset="0"/>
                        <a:ea typeface="黑体" panose="02010609060101010101" pitchFamily="2"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宋体" panose="02010600030101010101" pitchFamily="2" charset="-122"/>
                          <a:ea typeface="方正书宋_GBK" panose="03000509000000000000" charset="-122"/>
                          <a:cs typeface="Times New Roman" panose="02020603050405020304" pitchFamily="18" charset="0"/>
                        </a:rPr>
                        <a:t>①</a:t>
                      </a:r>
                      <a:endParaRPr kumimoji="0" lang="zh-CN" altLang="en-US"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XXXXXX0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1111111111111~0000000000000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71500" marR="0" lvl="0" indent="-5715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a:t>
                      </a:r>
                      <a:endParaRPr kumimoji="0" lang="zh-CN" altLang="en-US"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6100">
                <a:tc>
                  <a:txBody>
                    <a:bodyPr/>
                    <a:lstStyle/>
                    <a:p>
                      <a:pPr marL="571500" marR="0" lvl="0" indent="-5715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②</a:t>
                      </a:r>
                      <a:endParaRPr kumimoji="0" lang="zh-CN" altLang="en-US"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XXXXX1X</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1111111111111~0000000000000</a:t>
                      </a:r>
                      <a:endPar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71500" marR="0" lvl="0" indent="-5715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a:t>
                      </a:r>
                      <a:endParaRPr kumimoji="0" lang="zh-CN" altLang="en-US"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8963">
                <a:tc>
                  <a:txBody>
                    <a:bodyPr/>
                    <a:lstStyle/>
                    <a:p>
                      <a:pPr marL="571500" marR="0" lvl="0" indent="-5715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③</a:t>
                      </a:r>
                      <a:endParaRPr kumimoji="0" lang="zh-CN" altLang="en-US"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XXXX0XX</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1111111111111~0000000000000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71500" marR="0" lvl="0" indent="-5715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a:t>
                      </a:r>
                      <a:endParaRPr kumimoji="0" lang="zh-CN" altLang="en-US"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3050">
                <a:tc>
                  <a:txBody>
                    <a:bodyPr/>
                    <a:lstStyle/>
                    <a:p>
                      <a:pPr marL="0" marR="0" lvl="0" indent="0" algn="l" defTabSz="914400" rtl="0" eaLnBrk="0" fontAlgn="base" latinLnBrk="0" hangingPunct="0">
                        <a:lnSpc>
                          <a:spcPct val="100000"/>
                        </a:lnSpc>
                        <a:spcBef>
                          <a:spcPct val="20000"/>
                        </a:spcBef>
                        <a:spcAft>
                          <a:spcPct val="0"/>
                        </a:spcAft>
                        <a:buClr>
                          <a:srgbClr val="FFC000"/>
                        </a:buClr>
                        <a:buSzPct val="100000"/>
                        <a:buFont typeface="隶书" panose="02010509060101010101" pitchFamily="49" charset="-122"/>
                        <a:buNone/>
                      </a:pPr>
                      <a:endParaRPr kumimoji="0" lang="zh-CN" altLang="en-US" sz="2000" b="1" i="0" u="none" strike="noStrike" cap="none" normalizeH="0" baseline="0">
                        <a:ln>
                          <a:noFill/>
                        </a:ln>
                        <a:solidFill>
                          <a:schemeClr val="tx1"/>
                        </a:solidFill>
                        <a:effectLst/>
                        <a:latin typeface="黑体" panose="02010609060101010101" pitchFamily="2" charset="-122"/>
                        <a:ea typeface="黑体" panose="0201060906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71500" marR="0" lvl="0" indent="-57150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FFC000"/>
                        </a:buClr>
                        <a:buSzPct val="100000"/>
                        <a:buFont typeface="隶书" panose="02010509060101010101" pitchFamily="49" charset="-122"/>
                        <a:buNone/>
                      </a:pPr>
                      <a:endParaRPr kumimoji="0" lang="zh-CN" altLang="en-US" sz="2000" b="1" i="0" u="none" strike="noStrike" cap="none" normalizeH="0" baseline="0">
                        <a:ln>
                          <a:noFill/>
                        </a:ln>
                        <a:solidFill>
                          <a:schemeClr val="tx1"/>
                        </a:solidFill>
                        <a:effectLst/>
                        <a:latin typeface="黑体" panose="02010609060101010101" pitchFamily="2" charset="-122"/>
                        <a:ea typeface="黑体" panose="0201060906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FFC000"/>
                        </a:buClr>
                        <a:buSzPct val="100000"/>
                        <a:buFont typeface="隶书" panose="02010509060101010101" pitchFamily="49" charset="-122"/>
                        <a:buNone/>
                      </a:pPr>
                      <a:endParaRPr kumimoji="0" lang="zh-CN" altLang="en-US" sz="2000" b="1" i="0" u="none" strike="noStrike" cap="none" normalizeH="0" baseline="0">
                        <a:ln>
                          <a:noFill/>
                        </a:ln>
                        <a:solidFill>
                          <a:schemeClr val="tx1"/>
                        </a:solidFill>
                        <a:effectLst/>
                        <a:latin typeface="黑体" panose="02010609060101010101" pitchFamily="2" charset="-122"/>
                        <a:ea typeface="黑体" panose="0201060906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9600">
                <a:tc>
                  <a:txBody>
                    <a:bodyPr/>
                    <a:lstStyle/>
                    <a:p>
                      <a:pPr marL="571500" marR="0" lvl="0" indent="-5715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⑦</a:t>
                      </a:r>
                      <a:endParaRPr kumimoji="0" lang="zh-CN" altLang="en-US"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1XXXXXX</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1111111111111~0000000000000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71500" marR="0" lvl="0" indent="-5715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a:t>
                      </a:r>
                      <a:endParaRPr kumimoji="0" lang="zh-CN" altLang="en-US" sz="2000" b="1" i="0" u="none" strike="noStrike" cap="none" normalizeH="0" baseline="0" dirty="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14984" name="Picture 296" descr="4t8"/>
          <p:cNvPicPr>
            <a:picLocks noChangeAspect="1"/>
          </p:cNvPicPr>
          <p:nvPr/>
        </p:nvPicPr>
        <p:blipFill>
          <a:blip r:embed="rId1"/>
          <a:stretch>
            <a:fillRect/>
          </a:stretch>
        </p:blipFill>
        <p:spPr>
          <a:xfrm>
            <a:off x="1187450" y="4332288"/>
            <a:ext cx="4537075" cy="2336800"/>
          </a:xfrm>
          <a:prstGeom prst="rect">
            <a:avLst/>
          </a:prstGeom>
          <a:noFill/>
          <a:ln w="9525">
            <a:noFill/>
          </a:ln>
        </p:spPr>
      </p:pic>
      <p:sp>
        <p:nvSpPr>
          <p:cNvPr id="114985" name="Rectangle 297"/>
          <p:cNvSpPr/>
          <p:nvPr/>
        </p:nvSpPr>
        <p:spPr>
          <a:xfrm>
            <a:off x="1619250" y="4365625"/>
            <a:ext cx="1439863" cy="1439863"/>
          </a:xfrm>
          <a:prstGeom prst="rect">
            <a:avLst/>
          </a:prstGeom>
          <a:solidFill>
            <a:srgbClr val="FF0000">
              <a:alpha val="54901"/>
            </a:srgbClr>
          </a:solidFill>
          <a:ln w="9525">
            <a:noFill/>
          </a:ln>
        </p:spPr>
        <p:txBody>
          <a:bodyPr wrap="none" anchor="ctr"/>
          <a:lstStyle/>
          <a:p>
            <a:endParaRPr lang="zh-CN" altLang="en-US" dirty="0">
              <a:latin typeface="Arial" panose="020B0604020202020204" pitchFamily="34" charset="0"/>
            </a:endParaRPr>
          </a:p>
        </p:txBody>
      </p:sp>
      <p:sp>
        <p:nvSpPr>
          <p:cNvPr id="62575" name="Text Box 111"/>
          <p:cNvSpPr txBox="1"/>
          <p:nvPr/>
        </p:nvSpPr>
        <p:spPr>
          <a:xfrm>
            <a:off x="6659563" y="1449388"/>
            <a:ext cx="2195512" cy="1187450"/>
          </a:xfrm>
          <a:prstGeom prst="rect">
            <a:avLst/>
          </a:prstGeom>
          <a:solidFill>
            <a:srgbClr val="FF0000">
              <a:alpha val="47058"/>
            </a:srgbClr>
          </a:solidFill>
          <a:ln w="9525">
            <a:noFill/>
          </a:ln>
        </p:spPr>
        <p:txBody>
          <a:bodyPr>
            <a:spAutoFit/>
          </a:bodyPr>
          <a:lstStyle/>
          <a:p>
            <a:r>
              <a:rPr lang="zh-CN" altLang="en-US" sz="2400" b="1" dirty="0">
                <a:solidFill>
                  <a:schemeClr val="bg1"/>
                </a:solidFill>
                <a:latin typeface="Times New Roman" panose="02020603050405020304" pitchFamily="18" charset="0"/>
                <a:ea typeface="楷体_GB2312" panose="02010609030101010101" pitchFamily="49" charset="-122"/>
              </a:rPr>
              <a:t>思考：试写出各芯片占用的地址空间。</a:t>
            </a:r>
            <a:endParaRPr lang="zh-CN" altLang="en-US" sz="2400" b="1" dirty="0">
              <a:solidFill>
                <a:schemeClr val="bg1"/>
              </a:solidFill>
              <a:latin typeface="Times New Roman" panose="02020603050405020304" pitchFamily="18" charset="0"/>
              <a:ea typeface="楷体_GB2312" panose="02010609030101010101" pitchFamily="49" charset="-122"/>
            </a:endParaRPr>
          </a:p>
        </p:txBody>
      </p:sp>
      <p:sp>
        <p:nvSpPr>
          <p:cNvPr id="11" name="日期占位符 3"/>
          <p:cNvSpPr txBox="1">
            <a:spLocks noGrp="1"/>
          </p:cNvSpPr>
          <p:nvPr>
            <p:ph type="dt" sz="half" idx="2"/>
          </p:nvPr>
        </p:nvSpPr>
        <p:spPr bwMode="auto"/>
        <p:txBody>
          <a:bodyPr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12" name="灯片编号占位符 4"/>
          <p:cNvSpPr txBox="1"/>
          <p:nvPr/>
        </p:nvSpPr>
        <p:spPr>
          <a:xfrm>
            <a:off x="4267200" y="6629400"/>
            <a:ext cx="457200" cy="228600"/>
          </a:xfrm>
          <a:prstGeom prst="rect">
            <a:avLst/>
          </a:prstGeom>
        </p:spPr>
        <p:txBody>
          <a:bodyPr/>
          <a:lstStyle/>
          <a:p>
            <a:fld id="{9A0DB2DC-4C9A-4742-B13C-FB6460FD3503}" type="slidenum">
              <a:rPr lang="zh-CN" altLang="en-US" sz="1200" b="1" dirty="0">
                <a:solidFill>
                  <a:srgbClr val="7F7F7F"/>
                </a:solidFill>
                <a:latin typeface="Comic Sans MS" panose="030F0702030302020204" pitchFamily="66" charset="0"/>
                <a:ea typeface="隶书" panose="02010509060101010101" pitchFamily="49" charset="-122"/>
              </a:rPr>
            </a:fld>
            <a:endParaRPr lang="zh-CN" altLang="en-US" sz="1200" b="1" dirty="0">
              <a:solidFill>
                <a:srgbClr val="7F7F7F"/>
              </a:solidFill>
              <a:latin typeface="Comic Sans MS" panose="030F0702030302020204" pitchFamily="66" charset="0"/>
              <a:ea typeface="隶书" panose="02010509060101010101" pitchFamily="49" charset="-122"/>
            </a:endParaRPr>
          </a:p>
        </p:txBody>
      </p:sp>
      <p:sp>
        <p:nvSpPr>
          <p:cNvPr id="13" name="页脚占位符 5"/>
          <p:cNvSpPr txBox="1"/>
          <p:nvPr/>
        </p:nvSpPr>
        <p:spPr>
          <a:xfrm>
            <a:off x="4495800" y="6553200"/>
            <a:ext cx="609600" cy="304800"/>
          </a:xfrm>
          <a:prstGeom prst="rect">
            <a:avLst/>
          </a:prstGeom>
        </p:spPr>
        <p:txBody>
          <a:bodyPr/>
          <a:lstStyle/>
          <a:p>
            <a:pPr marR="0" defTabSz="914400">
              <a:buClrTx/>
              <a:buSzTx/>
              <a:buFontTx/>
              <a:buNone/>
              <a:defRPr/>
            </a:pPr>
            <a:r>
              <a:rPr kumimoji="0" lang="en-US" kern="1200" cap="none" spc="0" normalizeH="0" baseline="0" noProof="0" dirty="0">
                <a:latin typeface="Arial" panose="020B0604020202020204" pitchFamily="34" charset="0"/>
                <a:ea typeface="宋体" panose="02010600030101010101" pitchFamily="2" charset="-122"/>
                <a:cs typeface="+mn-cs"/>
              </a:rPr>
              <a:t>/</a:t>
            </a:r>
            <a:r>
              <a:rPr kumimoji="0" lang="en-US" altLang="en-US" sz="1200" b="1" kern="1200" cap="none" spc="0" normalizeH="0" baseline="0" noProof="0" dirty="0">
                <a:solidFill>
                  <a:schemeClr val="tx1">
                    <a:lumMod val="50000"/>
                    <a:lumOff val="50000"/>
                  </a:schemeClr>
                </a:solidFill>
                <a:latin typeface="Comic Sans MS" panose="030F0702030302020204" pitchFamily="66" charset="0"/>
                <a:ea typeface="隶书" panose="02010509060101010101" pitchFamily="49" charset="-122"/>
                <a:cs typeface="+mn-cs"/>
              </a:rPr>
              <a:t>54</a:t>
            </a:r>
            <a:endParaRPr kumimoji="0" lang="en-US" altLang="en-US" sz="1200" b="1" kern="1200" cap="none" spc="0" normalizeH="0" baseline="0" noProof="0" dirty="0">
              <a:solidFill>
                <a:schemeClr val="tx1">
                  <a:lumMod val="50000"/>
                  <a:lumOff val="50000"/>
                </a:schemeClr>
              </a:solidFill>
              <a:latin typeface="Comic Sans MS" panose="030F0702030302020204" pitchFamily="66" charset="0"/>
              <a:ea typeface="隶书" panose="020105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4984"/>
                                        </p:tgtEl>
                                        <p:attrNameLst>
                                          <p:attrName>style.visibility</p:attrName>
                                        </p:attrNameLst>
                                      </p:cBhvr>
                                      <p:to>
                                        <p:strVal val="visible"/>
                                      </p:to>
                                    </p:set>
                                    <p:animEffect transition="in" filter="dissolve">
                                      <p:cBhvr>
                                        <p:cTn id="7" dur="500"/>
                                        <p:tgtEl>
                                          <p:spTgt spid="11498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4985"/>
                                        </p:tgtEl>
                                        <p:attrNameLst>
                                          <p:attrName>style.visibility</p:attrName>
                                        </p:attrNameLst>
                                      </p:cBhvr>
                                      <p:to>
                                        <p:strVal val="visible"/>
                                      </p:to>
                                    </p:set>
                                    <p:animEffect transition="in" filter="dissolve">
                                      <p:cBhvr>
                                        <p:cTn id="10" dur="500"/>
                                        <p:tgtEl>
                                          <p:spTgt spid="11498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14983"/>
                                        </p:tgtEl>
                                        <p:attrNameLst>
                                          <p:attrName>style.visibility</p:attrName>
                                        </p:attrNameLst>
                                      </p:cBhvr>
                                      <p:to>
                                        <p:strVal val="visible"/>
                                      </p:to>
                                    </p:set>
                                    <p:animEffect transition="in" filter="dissolve">
                                      <p:cBhvr>
                                        <p:cTn id="15" dur="500"/>
                                        <p:tgtEl>
                                          <p:spTgt spid="11498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14694"/>
                                        </p:tgtEl>
                                        <p:attrNameLst>
                                          <p:attrName>style.visibility</p:attrName>
                                        </p:attrNameLst>
                                      </p:cBhvr>
                                      <p:to>
                                        <p:strVal val="visible"/>
                                      </p:to>
                                    </p:set>
                                    <p:animEffect transition="in" filter="dissolve">
                                      <p:cBhvr>
                                        <p:cTn id="20" dur="500"/>
                                        <p:tgtEl>
                                          <p:spTgt spid="11469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14700"/>
                                        </p:tgtEl>
                                        <p:attrNameLst>
                                          <p:attrName>style.visibility</p:attrName>
                                        </p:attrNameLst>
                                      </p:cBhvr>
                                      <p:to>
                                        <p:strVal val="visible"/>
                                      </p:to>
                                    </p:set>
                                    <p:animEffect transition="in" filter="dissolve">
                                      <p:cBhvr>
                                        <p:cTn id="25" dur="500"/>
                                        <p:tgtEl>
                                          <p:spTgt spid="11470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62575"/>
                                        </p:tgtEl>
                                        <p:attrNameLst>
                                          <p:attrName>style.visibility</p:attrName>
                                        </p:attrNameLst>
                                      </p:cBhvr>
                                      <p:to>
                                        <p:strVal val="visible"/>
                                      </p:to>
                                    </p:set>
                                    <p:animEffect transition="in" filter="dissolve">
                                      <p:cBhvr>
                                        <p:cTn id="30" dur="500"/>
                                        <p:tgtEl>
                                          <p:spTgt spid="625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4" grpId="0" animBg="1"/>
      <p:bldP spid="114700" grpId="0"/>
      <p:bldP spid="114985" grpId="0" animBg="1"/>
      <p:bldP spid="6257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ph type="dt" sz="half" idx="10"/>
          </p:nvPr>
        </p:nvSpPr>
        <p:spPr>
          <a:xfrm>
            <a:off x="457200" y="0"/>
            <a:ext cx="7620000" cy="642938"/>
          </a:xfrm>
          <a:ln>
            <a:noFill/>
            <a:miter/>
          </a:ln>
        </p:spPr>
        <p:txBody>
          <a:bodyPr vert="horz" wrap="square" lIns="91440" tIns="45720" rIns="91440" bIns="45720" anchor="ctr"/>
          <a:lstStyle/>
          <a:p>
            <a:pPr algn="ctr" eaLnBrk="1" hangingPunct="1"/>
            <a:r>
              <a:rPr lang="zh-CN" altLang="en-US" sz="3200" dirty="0">
                <a:latin typeface="Comic Sans MS" panose="030F0702030302020204" pitchFamily="66" charset="0"/>
                <a:ea typeface="隶书" panose="02010509060101010101" pitchFamily="49" charset="-122"/>
              </a:rPr>
              <a:t>不同的读写策略</a:t>
            </a:r>
            <a:endParaRPr lang="zh-CN" altLang="en-US" sz="3200" dirty="0">
              <a:latin typeface="Comic Sans MS" panose="030F0702030302020204" pitchFamily="66" charset="0"/>
              <a:ea typeface="隶书" panose="02010509060101010101" pitchFamily="49" charset="-122"/>
            </a:endParaRPr>
          </a:p>
        </p:txBody>
      </p:sp>
      <p:sp>
        <p:nvSpPr>
          <p:cNvPr id="32771" name="Rectangle 3"/>
          <p:cNvSpPr>
            <a:spLocks noGrp="1"/>
          </p:cNvSpPr>
          <p:nvPr>
            <p:ph type="sldNum" sz="quarter" idx="11"/>
          </p:nvPr>
        </p:nvSpPr>
        <p:spPr>
          <a:xfrm>
            <a:off x="685800" y="762000"/>
            <a:ext cx="7080885" cy="5748020"/>
          </a:xfrm>
          <a:ln>
            <a:noFill/>
            <a:miter/>
          </a:ln>
        </p:spPr>
        <p:txBody>
          <a:bodyPr vert="horz" wrap="square" lIns="0" tIns="0" rIns="0" bIns="0" anchor="t"/>
          <a:lstStyle/>
          <a:p>
            <a:pPr algn="l" defTabSz="901700">
              <a:lnSpc>
                <a:spcPct val="120000"/>
              </a:lnSpc>
              <a:spcBef>
                <a:spcPts val="1200"/>
              </a:spcBef>
              <a:buFont typeface="隶书" panose="02010509060101010101" pitchFamily="49" charset="-122"/>
              <a:buAutoNum type="ea1ChsPlain"/>
            </a:pPr>
            <a:r>
              <a:rPr lang="zh-CN" altLang="en-US" sz="2800" dirty="0">
                <a:solidFill>
                  <a:schemeClr val="tx1"/>
                </a:solidFill>
                <a:latin typeface="华文楷体" panose="02010600040101010101" pitchFamily="2" charset="-122"/>
              </a:rPr>
              <a:t>数据访问方式</a:t>
            </a:r>
            <a:endParaRPr lang="zh-CN" altLang="en-US" sz="3200" dirty="0">
              <a:latin typeface="华文楷体" panose="02010600040101010101" pitchFamily="2" charset="-122"/>
            </a:endParaRPr>
          </a:p>
          <a:p>
            <a:pPr marL="890905" lvl="1" indent="-711200" algn="l" defTabSz="901700" eaLnBrk="1" hangingPunct="1">
              <a:lnSpc>
                <a:spcPct val="150000"/>
              </a:lnSpc>
            </a:pPr>
            <a:r>
              <a:rPr lang="zh-CN" altLang="en-US" sz="2400" dirty="0">
                <a:solidFill>
                  <a:srgbClr val="FF0000"/>
                </a:solidFill>
              </a:rPr>
              <a:t>并行存储器</a:t>
            </a:r>
            <a:r>
              <a:rPr lang="en-US" altLang="zh-CN" sz="2400">
                <a:solidFill>
                  <a:srgbClr val="000099"/>
                </a:solidFill>
              </a:rPr>
              <a:t> (Parallel Memory)</a:t>
            </a:r>
            <a:endParaRPr lang="zh-CN" altLang="en-US" sz="2400" dirty="0">
              <a:solidFill>
                <a:srgbClr val="000099"/>
              </a:solidFill>
            </a:endParaRPr>
          </a:p>
          <a:p>
            <a:pPr marL="890905" lvl="1" indent="-711200" algn="l" defTabSz="901700" eaLnBrk="1" hangingPunct="1"/>
            <a:r>
              <a:rPr lang="zh-CN" altLang="en-US" sz="2400" dirty="0">
                <a:solidFill>
                  <a:srgbClr val="FF0000"/>
                </a:solidFill>
              </a:rPr>
              <a:t>串行存储器</a:t>
            </a:r>
            <a:r>
              <a:rPr lang="en-US" altLang="zh-CN" sz="2400">
                <a:solidFill>
                  <a:srgbClr val="FF0000"/>
                </a:solidFill>
              </a:rPr>
              <a:t> </a:t>
            </a:r>
            <a:r>
              <a:rPr lang="en-US" altLang="zh-CN" sz="2400">
                <a:solidFill>
                  <a:srgbClr val="000099"/>
                </a:solidFill>
              </a:rPr>
              <a:t>(Serial Memory)</a:t>
            </a:r>
            <a:endParaRPr lang="zh-CN" altLang="en-US" sz="2400" dirty="0">
              <a:solidFill>
                <a:srgbClr val="000099"/>
              </a:solidFill>
            </a:endParaRPr>
          </a:p>
          <a:p>
            <a:pPr algn="l" defTabSz="901700">
              <a:lnSpc>
                <a:spcPct val="120000"/>
              </a:lnSpc>
              <a:spcBef>
                <a:spcPts val="1200"/>
              </a:spcBef>
              <a:buFont typeface="隶书" panose="02010509060101010101" pitchFamily="49" charset="-122"/>
              <a:buAutoNum type="ea1ChsPlain"/>
            </a:pPr>
            <a:r>
              <a:rPr lang="zh-CN" altLang="en-US" sz="2800" dirty="0">
                <a:solidFill>
                  <a:schemeClr val="tx1"/>
                </a:solidFill>
                <a:latin typeface="华文楷体" panose="02010600040101010101" pitchFamily="2" charset="-122"/>
              </a:rPr>
              <a:t>数据存取顺序</a:t>
            </a:r>
            <a:r>
              <a:rPr lang="zh-CN" altLang="en-US" sz="3200" dirty="0">
                <a:latin typeface="华文楷体" panose="02010600040101010101" pitchFamily="2" charset="-122"/>
              </a:rPr>
              <a:t> </a:t>
            </a:r>
            <a:endParaRPr lang="zh-CN" altLang="en-US" sz="3200" dirty="0">
              <a:latin typeface="华文楷体" panose="02010600040101010101" pitchFamily="2" charset="-122"/>
            </a:endParaRPr>
          </a:p>
          <a:p>
            <a:pPr marL="522605" lvl="1" indent="-342900" algn="l" defTabSz="901700" eaLnBrk="1" hangingPunct="1">
              <a:lnSpc>
                <a:spcPct val="150000"/>
              </a:lnSpc>
              <a:buClr>
                <a:srgbClr val="C00000"/>
              </a:buClr>
              <a:buFont typeface="Wingdings" panose="05000000000000000000" charset="0"/>
              <a:buChar char="l"/>
            </a:pPr>
            <a:r>
              <a:rPr lang="zh-CN" altLang="en-US" sz="2400" b="1" dirty="0">
                <a:solidFill>
                  <a:srgbClr val="FF0000"/>
                </a:solidFill>
              </a:rPr>
              <a:t>随机存取</a:t>
            </a:r>
            <a:r>
              <a:rPr lang="zh-CN" altLang="en-US" sz="2400" b="1" dirty="0">
                <a:solidFill>
                  <a:srgbClr val="000099"/>
                </a:solidFill>
              </a:rPr>
              <a:t>（直接存取）</a:t>
            </a:r>
            <a:endParaRPr lang="zh-CN" altLang="en-US" sz="2400" b="1" dirty="0">
              <a:solidFill>
                <a:srgbClr val="000099"/>
              </a:solidFill>
            </a:endParaRPr>
          </a:p>
          <a:p>
            <a:pPr marL="1052830" lvl="2" indent="-609600" algn="l" defTabSz="901700" eaLnBrk="1" hangingPunct="1">
              <a:buFont typeface="Comic Sans MS" panose="030F0702030302020204" pitchFamily="66" charset="0"/>
              <a:buNone/>
            </a:pPr>
            <a:r>
              <a:rPr lang="zh-CN" altLang="en-US" b="1" dirty="0">
                <a:solidFill>
                  <a:srgbClr val="000099"/>
                </a:solidFill>
              </a:rPr>
              <a:t> 可按地址随机访问；</a:t>
            </a:r>
            <a:endParaRPr lang="zh-CN" altLang="en-US" b="1" dirty="0">
              <a:solidFill>
                <a:srgbClr val="000099"/>
              </a:solidFill>
            </a:endParaRPr>
          </a:p>
          <a:p>
            <a:pPr marL="1052830" lvl="2" indent="-609600" algn="l" defTabSz="901700" eaLnBrk="1" hangingPunct="1">
              <a:buFont typeface="Comic Sans MS" panose="030F0702030302020204" pitchFamily="66" charset="0"/>
              <a:buNone/>
            </a:pPr>
            <a:r>
              <a:rPr lang="zh-CN" altLang="en-US" b="1" dirty="0">
                <a:solidFill>
                  <a:srgbClr val="000099"/>
                </a:solidFill>
              </a:rPr>
              <a:t> 访问时间与地址无关；</a:t>
            </a:r>
            <a:endParaRPr lang="zh-CN" altLang="en-US" b="1" dirty="0">
              <a:solidFill>
                <a:srgbClr val="000099"/>
              </a:solidFill>
            </a:endParaRPr>
          </a:p>
          <a:p>
            <a:pPr marL="522605" lvl="1" indent="-342900" algn="l" defTabSz="901700" eaLnBrk="1" hangingPunct="1">
              <a:lnSpc>
                <a:spcPct val="150000"/>
              </a:lnSpc>
              <a:buClr>
                <a:srgbClr val="C00000"/>
              </a:buClr>
              <a:buFont typeface="Wingdings" panose="05000000000000000000" charset="0"/>
              <a:buChar char="l"/>
            </a:pPr>
            <a:r>
              <a:rPr lang="zh-CN" altLang="en-US" sz="2400" b="1" dirty="0">
                <a:solidFill>
                  <a:srgbClr val="FF0000"/>
                </a:solidFill>
              </a:rPr>
              <a:t>顺序存取</a:t>
            </a:r>
            <a:r>
              <a:rPr lang="zh-CN" altLang="en-US" sz="2400" b="1" dirty="0">
                <a:solidFill>
                  <a:srgbClr val="000099"/>
                </a:solidFill>
              </a:rPr>
              <a:t> </a:t>
            </a:r>
            <a:r>
              <a:rPr lang="en-US" altLang="zh-CN" sz="2400" b="1">
                <a:solidFill>
                  <a:srgbClr val="000099"/>
                </a:solidFill>
              </a:rPr>
              <a:t>(</a:t>
            </a:r>
            <a:r>
              <a:rPr lang="zh-CN" altLang="en-US" sz="2400" b="1" dirty="0">
                <a:solidFill>
                  <a:srgbClr val="000099"/>
                </a:solidFill>
              </a:rPr>
              <a:t>先进先出</a:t>
            </a:r>
            <a:r>
              <a:rPr lang="en-US" altLang="zh-CN" sz="2400" b="1">
                <a:solidFill>
                  <a:srgbClr val="000099"/>
                </a:solidFill>
              </a:rPr>
              <a:t>)</a:t>
            </a:r>
            <a:endParaRPr lang="zh-CN" altLang="en-US" sz="2400" b="1" dirty="0">
              <a:solidFill>
                <a:srgbClr val="000099"/>
              </a:solidFill>
            </a:endParaRPr>
          </a:p>
          <a:p>
            <a:pPr marL="1052830" lvl="2" indent="-609600" algn="l" defTabSz="901700" eaLnBrk="1" hangingPunct="1">
              <a:buFont typeface="Comic Sans MS" panose="030F0702030302020204" pitchFamily="66" charset="0"/>
              <a:buNone/>
            </a:pPr>
            <a:r>
              <a:rPr lang="en-US" altLang="zh-CN" b="1">
                <a:solidFill>
                  <a:srgbClr val="000099"/>
                </a:solidFill>
              </a:rPr>
              <a:t> FIFO</a:t>
            </a:r>
            <a:r>
              <a:rPr lang="zh-CN" altLang="en-US" b="1" dirty="0">
                <a:solidFill>
                  <a:srgbClr val="000099"/>
                </a:solidFill>
              </a:rPr>
              <a:t>、队列</a:t>
            </a:r>
            <a:r>
              <a:rPr lang="en-US" altLang="zh-CN" b="1">
                <a:solidFill>
                  <a:srgbClr val="000099"/>
                </a:solidFill>
              </a:rPr>
              <a:t>(queue) </a:t>
            </a:r>
            <a:endParaRPr lang="en-US" altLang="zh-CN" b="1">
              <a:solidFill>
                <a:srgbClr val="000099"/>
              </a:solidFill>
            </a:endParaRPr>
          </a:p>
          <a:p>
            <a:pPr marL="522605" lvl="1" indent="-342900" algn="l" defTabSz="901700" eaLnBrk="1" hangingPunct="1">
              <a:lnSpc>
                <a:spcPct val="150000"/>
              </a:lnSpc>
              <a:buClr>
                <a:srgbClr val="C00000"/>
              </a:buClr>
              <a:buFont typeface="Wingdings" panose="05000000000000000000" charset="0"/>
              <a:buChar char="l"/>
            </a:pPr>
            <a:r>
              <a:rPr lang="zh-CN" altLang="en-US" sz="2400" b="1" dirty="0">
                <a:solidFill>
                  <a:srgbClr val="FF0000"/>
                </a:solidFill>
              </a:rPr>
              <a:t>堆栈存储</a:t>
            </a:r>
            <a:endParaRPr lang="zh-CN" altLang="en-US" sz="2400" b="1" dirty="0">
              <a:solidFill>
                <a:srgbClr val="FF0000"/>
              </a:solidFill>
            </a:endParaRPr>
          </a:p>
          <a:p>
            <a:pPr marL="1052830" lvl="2" indent="-609600" algn="l" defTabSz="901700" eaLnBrk="1" hangingPunct="1">
              <a:buFont typeface="Comic Sans MS" panose="030F0702030302020204" pitchFamily="66" charset="0"/>
              <a:buNone/>
            </a:pPr>
            <a:r>
              <a:rPr lang="zh-CN" altLang="en-US" b="1" dirty="0">
                <a:solidFill>
                  <a:srgbClr val="000099"/>
                </a:solidFill>
              </a:rPr>
              <a:t> 先进后出</a:t>
            </a:r>
            <a:r>
              <a:rPr lang="en-US" altLang="zh-CN" b="1">
                <a:solidFill>
                  <a:srgbClr val="000099"/>
                </a:solidFill>
              </a:rPr>
              <a:t>(FILO)/</a:t>
            </a:r>
            <a:r>
              <a:rPr lang="zh-CN" altLang="en-US" b="1" dirty="0">
                <a:solidFill>
                  <a:srgbClr val="000099"/>
                </a:solidFill>
              </a:rPr>
              <a:t>后进先出</a:t>
            </a:r>
            <a:r>
              <a:rPr lang="en-US" altLang="zh-CN" b="1">
                <a:solidFill>
                  <a:srgbClr val="000099"/>
                </a:solidFill>
              </a:rPr>
              <a:t>(LIFO)</a:t>
            </a:r>
            <a:r>
              <a:rPr lang="zh-CN" altLang="en-US" b="1" dirty="0">
                <a:solidFill>
                  <a:srgbClr val="000099"/>
                </a:solidFill>
              </a:rPr>
              <a:t>；</a:t>
            </a:r>
            <a:endParaRPr lang="zh-CN" altLang="en-US" b="1" dirty="0">
              <a:solidFill>
                <a:srgbClr val="000099"/>
              </a:solidFill>
            </a:endParaRPr>
          </a:p>
          <a:p>
            <a:pPr marL="1052830" lvl="2" indent="-609600" algn="l" defTabSz="901700" eaLnBrk="1" hangingPunct="1">
              <a:buFont typeface="Comic Sans MS" panose="030F0702030302020204" pitchFamily="66" charset="0"/>
              <a:buNone/>
            </a:pPr>
            <a:r>
              <a:rPr lang="zh-CN" altLang="en-US" b="1" dirty="0">
                <a:solidFill>
                  <a:srgbClr val="000099"/>
                </a:solidFill>
              </a:rPr>
              <a:t> 向下生成和向上生成； </a:t>
            </a:r>
            <a:endParaRPr lang="zh-CN" altLang="en-US" b="1" dirty="0">
              <a:solidFill>
                <a:srgbClr val="000099"/>
              </a:solidFill>
            </a:endParaRPr>
          </a:p>
          <a:p>
            <a:pPr marL="1052830" lvl="2" indent="-609600" algn="l" defTabSz="901700" eaLnBrk="1" hangingPunct="1">
              <a:buFont typeface="Comic Sans MS" panose="030F0702030302020204" pitchFamily="66" charset="0"/>
              <a:buNone/>
            </a:pPr>
            <a:r>
              <a:rPr lang="zh-CN" altLang="en-US" b="1" dirty="0">
                <a:solidFill>
                  <a:srgbClr val="000099"/>
                </a:solidFill>
              </a:rPr>
              <a:t> 实栈顶</a:t>
            </a:r>
            <a:r>
              <a:rPr lang="en-US" altLang="zh-CN" b="1">
                <a:solidFill>
                  <a:srgbClr val="000099"/>
                </a:solidFill>
              </a:rPr>
              <a:t>(</a:t>
            </a:r>
            <a:r>
              <a:rPr lang="zh-CN" altLang="en-US" b="1" dirty="0">
                <a:solidFill>
                  <a:srgbClr val="000099"/>
                </a:solidFill>
              </a:rPr>
              <a:t>堆栈指针</a:t>
            </a:r>
            <a:r>
              <a:rPr lang="en-US" altLang="zh-CN" b="1">
                <a:solidFill>
                  <a:srgbClr val="000099"/>
                </a:solidFill>
              </a:rPr>
              <a:t>SP)</a:t>
            </a:r>
            <a:r>
              <a:rPr lang="zh-CN" altLang="en-US" b="1" dirty="0">
                <a:solidFill>
                  <a:srgbClr val="000099"/>
                </a:solidFill>
              </a:rPr>
              <a:t>；</a:t>
            </a:r>
            <a:endParaRPr lang="zh-CN" altLang="en-US" b="1" dirty="0">
              <a:solidFill>
                <a:srgbClr val="000099"/>
              </a:solidFill>
            </a:endParaRPr>
          </a:p>
        </p:txBody>
      </p:sp>
      <p:pic>
        <p:nvPicPr>
          <p:cNvPr id="32772" name="Picture 4" descr="2t19"/>
          <p:cNvPicPr>
            <a:picLocks noChangeAspect="1"/>
          </p:cNvPicPr>
          <p:nvPr/>
        </p:nvPicPr>
        <p:blipFill>
          <a:blip r:embed="rId1"/>
          <a:stretch>
            <a:fillRect/>
          </a:stretch>
        </p:blipFill>
        <p:spPr>
          <a:xfrm>
            <a:off x="4724400" y="2286000"/>
            <a:ext cx="4419600" cy="2890838"/>
          </a:xfrm>
          <a:prstGeom prst="rect">
            <a:avLst/>
          </a:prstGeom>
          <a:noFill/>
          <a:ln w="9525">
            <a:noFill/>
          </a:ln>
        </p:spPr>
      </p:pic>
      <p:sp>
        <p:nvSpPr>
          <p:cNvPr id="9"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10" name="灯片编号占位符 4"/>
          <p:cNvSpPr txBox="1">
            <a:spLocks noGrp="1"/>
          </p:cNvSpPr>
          <p:nvPr>
            <p:ph type="sldNum" sz="quarter" idx="11"/>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11" name="页脚占位符 5"/>
          <p:cNvSpPr txBox="1">
            <a:spLocks noGrp="1"/>
          </p:cNvSpPr>
          <p:nvPr>
            <p:ph type="ftr" sz="quarter" idx="12"/>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Effect transition="in" filter="dissolve">
                                      <p:cBhvr>
                                        <p:cTn id="7" dur="500"/>
                                        <p:tgtEl>
                                          <p:spTgt spid="32771">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2771">
                                            <p:txEl>
                                              <p:pRg st="1" end="1"/>
                                            </p:txEl>
                                          </p:spTgt>
                                        </p:tgtEl>
                                        <p:attrNameLst>
                                          <p:attrName>style.visibility</p:attrName>
                                        </p:attrNameLst>
                                      </p:cBhvr>
                                      <p:to>
                                        <p:strVal val="visible"/>
                                      </p:to>
                                    </p:set>
                                    <p:animEffect transition="in" filter="dissolve">
                                      <p:cBhvr>
                                        <p:cTn id="10" dur="500"/>
                                        <p:tgtEl>
                                          <p:spTgt spid="32771">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2771">
                                            <p:txEl>
                                              <p:pRg st="2" end="2"/>
                                            </p:txEl>
                                          </p:spTgt>
                                        </p:tgtEl>
                                        <p:attrNameLst>
                                          <p:attrName>style.visibility</p:attrName>
                                        </p:attrNameLst>
                                      </p:cBhvr>
                                      <p:to>
                                        <p:strVal val="visible"/>
                                      </p:to>
                                    </p:set>
                                    <p:animEffect transition="in" filter="dissolve">
                                      <p:cBhvr>
                                        <p:cTn id="13" dur="500"/>
                                        <p:tgtEl>
                                          <p:spTgt spid="3277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2771">
                                            <p:txEl>
                                              <p:pRg st="3" end="3"/>
                                            </p:txEl>
                                          </p:spTgt>
                                        </p:tgtEl>
                                        <p:attrNameLst>
                                          <p:attrName>style.visibility</p:attrName>
                                        </p:attrNameLst>
                                      </p:cBhvr>
                                      <p:to>
                                        <p:strVal val="visible"/>
                                      </p:to>
                                    </p:set>
                                    <p:animEffect transition="in" filter="dissolve">
                                      <p:cBhvr>
                                        <p:cTn id="18" dur="500"/>
                                        <p:tgtEl>
                                          <p:spTgt spid="32771">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2771">
                                            <p:txEl>
                                              <p:pRg st="4" end="4"/>
                                            </p:txEl>
                                          </p:spTgt>
                                        </p:tgtEl>
                                        <p:attrNameLst>
                                          <p:attrName>style.visibility</p:attrName>
                                        </p:attrNameLst>
                                      </p:cBhvr>
                                      <p:to>
                                        <p:strVal val="visible"/>
                                      </p:to>
                                    </p:set>
                                    <p:animEffect transition="in" filter="dissolve">
                                      <p:cBhvr>
                                        <p:cTn id="21" dur="500"/>
                                        <p:tgtEl>
                                          <p:spTgt spid="32771">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2771">
                                            <p:txEl>
                                              <p:pRg st="5" end="5"/>
                                            </p:txEl>
                                          </p:spTgt>
                                        </p:tgtEl>
                                        <p:attrNameLst>
                                          <p:attrName>style.visibility</p:attrName>
                                        </p:attrNameLst>
                                      </p:cBhvr>
                                      <p:to>
                                        <p:strVal val="visible"/>
                                      </p:to>
                                    </p:set>
                                    <p:animEffect transition="in" filter="dissolve">
                                      <p:cBhvr>
                                        <p:cTn id="24" dur="500"/>
                                        <p:tgtEl>
                                          <p:spTgt spid="32771">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2771">
                                            <p:txEl>
                                              <p:pRg st="6" end="6"/>
                                            </p:txEl>
                                          </p:spTgt>
                                        </p:tgtEl>
                                        <p:attrNameLst>
                                          <p:attrName>style.visibility</p:attrName>
                                        </p:attrNameLst>
                                      </p:cBhvr>
                                      <p:to>
                                        <p:strVal val="visible"/>
                                      </p:to>
                                    </p:set>
                                    <p:animEffect transition="in" filter="dissolve">
                                      <p:cBhvr>
                                        <p:cTn id="27" dur="500"/>
                                        <p:tgtEl>
                                          <p:spTgt spid="32771">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2771">
                                            <p:txEl>
                                              <p:pRg st="7" end="7"/>
                                            </p:txEl>
                                          </p:spTgt>
                                        </p:tgtEl>
                                        <p:attrNameLst>
                                          <p:attrName>style.visibility</p:attrName>
                                        </p:attrNameLst>
                                      </p:cBhvr>
                                      <p:to>
                                        <p:strVal val="visible"/>
                                      </p:to>
                                    </p:set>
                                    <p:animEffect transition="in" filter="dissolve">
                                      <p:cBhvr>
                                        <p:cTn id="30" dur="500"/>
                                        <p:tgtEl>
                                          <p:spTgt spid="32771">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2771">
                                            <p:txEl>
                                              <p:pRg st="8" end="8"/>
                                            </p:txEl>
                                          </p:spTgt>
                                        </p:tgtEl>
                                        <p:attrNameLst>
                                          <p:attrName>style.visibility</p:attrName>
                                        </p:attrNameLst>
                                      </p:cBhvr>
                                      <p:to>
                                        <p:strVal val="visible"/>
                                      </p:to>
                                    </p:set>
                                    <p:animEffect transition="in" filter="dissolve">
                                      <p:cBhvr>
                                        <p:cTn id="33" dur="500"/>
                                        <p:tgtEl>
                                          <p:spTgt spid="32771">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2771">
                                            <p:txEl>
                                              <p:pRg st="9" end="9"/>
                                            </p:txEl>
                                          </p:spTgt>
                                        </p:tgtEl>
                                        <p:attrNameLst>
                                          <p:attrName>style.visibility</p:attrName>
                                        </p:attrNameLst>
                                      </p:cBhvr>
                                      <p:to>
                                        <p:strVal val="visible"/>
                                      </p:to>
                                    </p:set>
                                    <p:animEffect transition="in" filter="dissolve">
                                      <p:cBhvr>
                                        <p:cTn id="36" dur="500"/>
                                        <p:tgtEl>
                                          <p:spTgt spid="32771">
                                            <p:txEl>
                                              <p:pRg st="9" end="9"/>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2771">
                                            <p:txEl>
                                              <p:pRg st="10" end="10"/>
                                            </p:txEl>
                                          </p:spTgt>
                                        </p:tgtEl>
                                        <p:attrNameLst>
                                          <p:attrName>style.visibility</p:attrName>
                                        </p:attrNameLst>
                                      </p:cBhvr>
                                      <p:to>
                                        <p:strVal val="visible"/>
                                      </p:to>
                                    </p:set>
                                    <p:animEffect transition="in" filter="dissolve">
                                      <p:cBhvr>
                                        <p:cTn id="39" dur="500"/>
                                        <p:tgtEl>
                                          <p:spTgt spid="32771">
                                            <p:txEl>
                                              <p:pRg st="10" end="10"/>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2771">
                                            <p:txEl>
                                              <p:pRg st="11" end="11"/>
                                            </p:txEl>
                                          </p:spTgt>
                                        </p:tgtEl>
                                        <p:attrNameLst>
                                          <p:attrName>style.visibility</p:attrName>
                                        </p:attrNameLst>
                                      </p:cBhvr>
                                      <p:to>
                                        <p:strVal val="visible"/>
                                      </p:to>
                                    </p:set>
                                    <p:animEffect transition="in" filter="dissolve">
                                      <p:cBhvr>
                                        <p:cTn id="42" dur="500"/>
                                        <p:tgtEl>
                                          <p:spTgt spid="32771">
                                            <p:txEl>
                                              <p:pRg st="11" end="11"/>
                                            </p:txEl>
                                          </p:spTgt>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32771">
                                            <p:txEl>
                                              <p:pRg st="12" end="12"/>
                                            </p:txEl>
                                          </p:spTgt>
                                        </p:tgtEl>
                                        <p:attrNameLst>
                                          <p:attrName>style.visibility</p:attrName>
                                        </p:attrNameLst>
                                      </p:cBhvr>
                                      <p:to>
                                        <p:strVal val="visible"/>
                                      </p:to>
                                    </p:set>
                                    <p:animEffect transition="in" filter="dissolve">
                                      <p:cBhvr>
                                        <p:cTn id="45" dur="500"/>
                                        <p:tgtEl>
                                          <p:spTgt spid="32771">
                                            <p:txEl>
                                              <p:pRg st="12" end="1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2772"/>
                                        </p:tgtEl>
                                        <p:attrNameLst>
                                          <p:attrName>style.visibility</p:attrName>
                                        </p:attrNameLst>
                                      </p:cBhvr>
                                      <p:to>
                                        <p:strVal val="visible"/>
                                      </p:to>
                                    </p:set>
                                    <p:animEffect transition="in" filter="dissolve">
                                      <p:cBhvr>
                                        <p:cTn id="50" dur="500"/>
                                        <p:tgtEl>
                                          <p:spTgt spid="32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p:cNvSpPr>
          <p:nvPr>
            <p:ph type="title"/>
            <p:custDataLst>
              <p:tags r:id="rId1"/>
            </p:custDataLst>
          </p:nvPr>
        </p:nvSpPr>
        <p:spPr>
          <a:xfrm>
            <a:off x="407988" y="1341438"/>
            <a:ext cx="649287" cy="3600450"/>
          </a:xfrm>
        </p:spPr>
        <p:txBody>
          <a:bodyPr vert="horz" wrap="square" lIns="91440" tIns="45720" rIns="91440" bIns="45720" anchor="ctr"/>
          <a:lstStyle/>
          <a:p>
            <a:r>
              <a:rPr lang="zh-CN" altLang="en-US" sz="3200" dirty="0">
                <a:latin typeface="Comic Sans MS" panose="030F0702030302020204" pitchFamily="66" charset="0"/>
                <a:ea typeface="隶书" panose="02010509060101010101" pitchFamily="49" charset="-122"/>
              </a:rPr>
              <a:t>线译码方式</a:t>
            </a:r>
            <a:endParaRPr lang="zh-CN" altLang="en-US" sz="3200" dirty="0">
              <a:latin typeface="Comic Sans MS" panose="030F0702030302020204" pitchFamily="66" charset="0"/>
              <a:ea typeface="隶书" panose="02010509060101010101" pitchFamily="49" charset="-122"/>
            </a:endParaRPr>
          </a:p>
        </p:txBody>
      </p:sp>
      <p:graphicFrame>
        <p:nvGraphicFramePr>
          <p:cNvPr id="114983" name="Group 295"/>
          <p:cNvGraphicFramePr>
            <a:graphicFrameLocks noGrp="1"/>
          </p:cNvGraphicFramePr>
          <p:nvPr>
            <p:custDataLst>
              <p:tags r:id="rId2"/>
            </p:custDataLst>
          </p:nvPr>
        </p:nvGraphicFramePr>
        <p:xfrm>
          <a:off x="1295400" y="1387475"/>
          <a:ext cx="7848600" cy="4105275"/>
        </p:xfrm>
        <a:graphic>
          <a:graphicData uri="http://schemas.openxmlformats.org/drawingml/2006/table">
            <a:tbl>
              <a:tblPr/>
              <a:tblGrid>
                <a:gridCol w="719138"/>
                <a:gridCol w="1944687"/>
                <a:gridCol w="2447925"/>
                <a:gridCol w="2736850"/>
              </a:tblGrid>
              <a:tr h="904875">
                <a:tc>
                  <a:txBody>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Arial" panose="020B0604020202020204" pitchFamily="34" charset="0"/>
                          <a:ea typeface="黑体" panose="02010609060101010101" pitchFamily="2" charset="-122"/>
                          <a:cs typeface="Arial" panose="020B0604020202020204" pitchFamily="34" charset="0"/>
                        </a:rPr>
                        <a:t>A</a:t>
                      </a:r>
                      <a:r>
                        <a:rPr kumimoji="0" lang="en-US" altLang="zh-CN" sz="2000" b="1" i="0" u="none" strike="noStrike" cap="none" normalizeH="0" baseline="-30000">
                          <a:ln>
                            <a:noFill/>
                          </a:ln>
                          <a:solidFill>
                            <a:schemeClr val="tx1"/>
                          </a:solidFill>
                          <a:effectLst/>
                          <a:latin typeface="Arial" panose="020B0604020202020204" pitchFamily="34" charset="0"/>
                          <a:ea typeface="黑体" panose="02010609060101010101" pitchFamily="2" charset="-122"/>
                          <a:cs typeface="Arial" panose="020B0604020202020204" pitchFamily="34" charset="0"/>
                        </a:rPr>
                        <a:t>19 </a:t>
                      </a:r>
                      <a:r>
                        <a:rPr kumimoji="0" lang="en-US" altLang="zh-CN" sz="2000" b="1" i="0" u="none" strike="noStrike" cap="none" normalizeH="0" baseline="0">
                          <a:ln>
                            <a:noFill/>
                          </a:ln>
                          <a:solidFill>
                            <a:schemeClr val="tx1"/>
                          </a:solidFill>
                          <a:effectLst/>
                          <a:latin typeface="Arial" panose="020B0604020202020204" pitchFamily="34" charset="0"/>
                          <a:ea typeface="黑体" panose="02010609060101010101" pitchFamily="2" charset="-122"/>
                          <a:cs typeface="Arial" panose="020B0604020202020204" pitchFamily="34" charset="0"/>
                        </a:rPr>
                        <a:t>~ A</a:t>
                      </a:r>
                      <a:r>
                        <a:rPr kumimoji="0" lang="en-US" altLang="zh-CN" sz="2000" b="1" i="0" u="none" strike="noStrike" cap="none" normalizeH="0" baseline="-30000">
                          <a:ln>
                            <a:noFill/>
                          </a:ln>
                          <a:solidFill>
                            <a:schemeClr val="tx1"/>
                          </a:solidFill>
                          <a:effectLst/>
                          <a:latin typeface="Arial" panose="020B0604020202020204" pitchFamily="34" charset="0"/>
                          <a:ea typeface="黑体" panose="02010609060101010101" pitchFamily="2" charset="-122"/>
                          <a:cs typeface="Arial" panose="020B0604020202020204" pitchFamily="34" charset="0"/>
                        </a:rPr>
                        <a:t>13</a:t>
                      </a:r>
                      <a:endParaRPr kumimoji="0" lang="en-US" altLang="zh-CN" sz="2000" b="1" i="0" u="none" strike="noStrike" cap="none" normalizeH="0" baseline="0">
                        <a:ln>
                          <a:noFill/>
                        </a:ln>
                        <a:solidFill>
                          <a:schemeClr val="tx1"/>
                        </a:solidFill>
                        <a:effectLst/>
                        <a:latin typeface="Comic Sans MS" panose="030F0702030302020204" pitchFamily="66" charset="0"/>
                        <a:ea typeface="黑体" panose="0201060906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71500" marR="0" lvl="0" indent="-57150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Arial" panose="020B0604020202020204" pitchFamily="34" charset="0"/>
                          <a:ea typeface="黑体" panose="02010609060101010101" pitchFamily="2" charset="-122"/>
                          <a:cs typeface="Arial" panose="020B0604020202020204" pitchFamily="34" charset="0"/>
                        </a:rPr>
                        <a:t>A</a:t>
                      </a:r>
                      <a:r>
                        <a:rPr kumimoji="0" lang="en-US" altLang="zh-CN" sz="2000" b="1" i="0" u="none" strike="noStrike" cap="none" normalizeH="0" baseline="-30000">
                          <a:ln>
                            <a:noFill/>
                          </a:ln>
                          <a:solidFill>
                            <a:schemeClr val="tx1"/>
                          </a:solidFill>
                          <a:effectLst/>
                          <a:latin typeface="Arial" panose="020B0604020202020204" pitchFamily="34" charset="0"/>
                          <a:ea typeface="黑体" panose="02010609060101010101" pitchFamily="2" charset="-122"/>
                          <a:cs typeface="Arial" panose="020B0604020202020204" pitchFamily="34" charset="0"/>
                        </a:rPr>
                        <a:t>12 </a:t>
                      </a:r>
                      <a:r>
                        <a:rPr kumimoji="0" lang="en-US" altLang="zh-CN" sz="2000" b="1" i="0" u="none" strike="noStrike" cap="none" normalizeH="0" baseline="0">
                          <a:ln>
                            <a:noFill/>
                          </a:ln>
                          <a:solidFill>
                            <a:schemeClr val="tx1"/>
                          </a:solidFill>
                          <a:effectLst/>
                          <a:latin typeface="Arial" panose="020B0604020202020204" pitchFamily="34" charset="0"/>
                          <a:ea typeface="黑体" panose="02010609060101010101" pitchFamily="2" charset="-122"/>
                          <a:cs typeface="Arial" panose="020B0604020202020204" pitchFamily="34" charset="0"/>
                        </a:rPr>
                        <a:t>~ A</a:t>
                      </a:r>
                      <a:r>
                        <a:rPr kumimoji="0" lang="en-US" altLang="zh-CN" sz="2000" b="1" i="0" u="none" strike="noStrike" cap="none" normalizeH="0" baseline="-30000">
                          <a:ln>
                            <a:noFill/>
                          </a:ln>
                          <a:solidFill>
                            <a:schemeClr val="tx1"/>
                          </a:solidFill>
                          <a:effectLst/>
                          <a:latin typeface="Arial" panose="020B0604020202020204" pitchFamily="34" charset="0"/>
                          <a:ea typeface="黑体" panose="02010609060101010101" pitchFamily="2" charset="-122"/>
                          <a:cs typeface="Arial" panose="020B0604020202020204" pitchFamily="34" charset="0"/>
                        </a:rPr>
                        <a:t>0</a:t>
                      </a:r>
                      <a:endParaRPr kumimoji="0" lang="en-US" altLang="zh-CN" sz="2000" b="1" i="0" u="none" strike="noStrike" cap="none" normalizeH="0" baseline="0">
                        <a:ln>
                          <a:noFill/>
                        </a:ln>
                        <a:solidFill>
                          <a:schemeClr val="tx1"/>
                        </a:solidFill>
                        <a:effectLst/>
                        <a:latin typeface="Comic Sans MS" panose="030F0702030302020204" pitchFamily="66" charset="0"/>
                        <a:ea typeface="黑体" panose="0201060906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71500" marR="0" lvl="0" indent="-5715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Arial" panose="020B0604020202020204" pitchFamily="34" charset="0"/>
                          <a:ea typeface="黑体" panose="02010609060101010101" pitchFamily="2" charset="-122"/>
                          <a:cs typeface="Times New Roman" panose="02020603050405020304" pitchFamily="18" charset="0"/>
                        </a:rPr>
                        <a:t>地址空间</a:t>
                      </a:r>
                      <a:r>
                        <a:rPr kumimoji="0" lang="en-US" altLang="zh-CN" sz="2000" b="1" i="0" u="none" strike="noStrike" cap="none" normalizeH="0" baseline="0">
                          <a:ln>
                            <a:noFill/>
                          </a:ln>
                          <a:solidFill>
                            <a:schemeClr val="tx1"/>
                          </a:solidFill>
                          <a:effectLst/>
                          <a:latin typeface="宋体" panose="02010600030101010101" pitchFamily="2" charset="-122"/>
                          <a:ea typeface="黑体" panose="02010609060101010101" pitchFamily="2" charset="-122"/>
                          <a:cs typeface="Times New Roman" panose="02020603050405020304" pitchFamily="18" charset="0"/>
                        </a:rPr>
                        <a:t>(</a:t>
                      </a:r>
                      <a:r>
                        <a:rPr kumimoji="0" lang="zh-CN" altLang="en-US" sz="2000" b="1" i="0" u="none" strike="noStrike" cap="none" normalizeH="0" baseline="0">
                          <a:ln>
                            <a:noFill/>
                          </a:ln>
                          <a:solidFill>
                            <a:schemeClr val="tx1"/>
                          </a:solidFill>
                          <a:effectLst/>
                          <a:latin typeface="Arial" panose="020B0604020202020204" pitchFamily="34" charset="0"/>
                          <a:ea typeface="黑体" panose="02010609060101010101" pitchFamily="2" charset="-122"/>
                          <a:cs typeface="Times New Roman" panose="02020603050405020304" pitchFamily="18" charset="0"/>
                        </a:rPr>
                        <a:t>范围</a:t>
                      </a:r>
                      <a:r>
                        <a:rPr kumimoji="0" lang="en-US" altLang="zh-CN" sz="2000" b="1" i="0" u="none" strike="noStrike" cap="none" normalizeH="0" baseline="0">
                          <a:ln>
                            <a:noFill/>
                          </a:ln>
                          <a:solidFill>
                            <a:schemeClr val="tx1"/>
                          </a:solidFill>
                          <a:effectLst/>
                          <a:latin typeface="宋体" panose="02010600030101010101" pitchFamily="2" charset="-122"/>
                          <a:ea typeface="黑体" panose="02010609060101010101" pitchFamily="2"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Comic Sans MS" panose="030F0702030302020204" pitchFamily="66" charset="0"/>
                        <a:ea typeface="黑体" panose="02010609060101010101" pitchFamily="2"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宋体" panose="02010600030101010101" pitchFamily="2" charset="-122"/>
                          <a:ea typeface="方正书宋_GBK" panose="03000509000000000000" charset="-122"/>
                          <a:cs typeface="Times New Roman" panose="02020603050405020304" pitchFamily="18" charset="0"/>
                        </a:rPr>
                        <a:t>①</a:t>
                      </a:r>
                      <a:endParaRPr kumimoji="0" lang="zh-CN" altLang="en-US"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011110</a:t>
                      </a:r>
                      <a:r>
                        <a:rPr kumimoji="0" lang="en-US" altLang="zh-CN" sz="2000" b="1" i="0" u="none" strike="noStrike" cap="none" normalizeH="0" baseline="0">
                          <a:ln>
                            <a:noFill/>
                          </a:ln>
                          <a:solidFill>
                            <a:srgbClr val="FF0000"/>
                          </a:solidFill>
                          <a:effectLst/>
                          <a:latin typeface="Times New Roman" panose="02020603050405020304" pitchFamily="18" charset="0"/>
                          <a:ea typeface="方正书宋_GBK" panose="03000509000000000000" charset="-122"/>
                          <a:cs typeface="Times New Roman" panose="02020603050405020304" pitchFamily="18" charset="0"/>
                        </a:rPr>
                        <a:t>0</a:t>
                      </a:r>
                      <a:endParaRPr kumimoji="0" lang="en-US" altLang="zh-CN" sz="2000" b="1" i="0" u="none" strike="noStrike" cap="none" normalizeH="0" baseline="0">
                        <a:ln>
                          <a:noFill/>
                        </a:ln>
                        <a:solidFill>
                          <a:srgbClr val="FF0000"/>
                        </a:solidFill>
                        <a:effectLst/>
                        <a:latin typeface="Times New Roman" panose="02020603050405020304" pitchFamily="18"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1111111111111~0000000000000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71500" marR="0" lvl="0" indent="-5715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a:t>
                      </a:r>
                      <a:endParaRPr kumimoji="0" lang="zh-CN" altLang="en-US"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6100">
                <a:tc>
                  <a:txBody>
                    <a:bodyPr/>
                    <a:lstStyle/>
                    <a:p>
                      <a:pPr marL="571500" marR="0" lvl="0" indent="-5715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②</a:t>
                      </a:r>
                      <a:endParaRPr kumimoji="0" lang="zh-CN" altLang="en-US"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01111</a:t>
                      </a:r>
                      <a:r>
                        <a:rPr kumimoji="0" lang="en-US" altLang="zh-CN" sz="2000" b="1" i="0" u="none" strike="noStrike" cap="none" normalizeH="0" baseline="0">
                          <a:ln>
                            <a:noFill/>
                          </a:ln>
                          <a:solidFill>
                            <a:srgbClr val="FF0000"/>
                          </a:solidFill>
                          <a:effectLst/>
                          <a:latin typeface="Times New Roman" panose="02020603050405020304" pitchFamily="18" charset="0"/>
                          <a:ea typeface="方正书宋_GBK" panose="03000509000000000000" charset="-122"/>
                          <a:cs typeface="Times New Roman" panose="02020603050405020304" pitchFamily="18" charset="0"/>
                        </a:rPr>
                        <a:t>1</a:t>
                      </a: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1111111111111~0000000000000</a:t>
                      </a:r>
                      <a:endPar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71500" marR="0" lvl="0" indent="-5715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a:t>
                      </a:r>
                      <a:endParaRPr kumimoji="0" lang="zh-CN" altLang="en-US"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8963">
                <a:tc>
                  <a:txBody>
                    <a:bodyPr/>
                    <a:lstStyle/>
                    <a:p>
                      <a:pPr marL="571500" marR="0" lvl="0" indent="-5715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③</a:t>
                      </a:r>
                      <a:endParaRPr kumimoji="0" lang="zh-CN" altLang="en-US"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0111</a:t>
                      </a:r>
                      <a:r>
                        <a:rPr kumimoji="0" lang="en-US" altLang="zh-CN" sz="2000" b="1" i="0" u="none" strike="noStrike" cap="none" normalizeH="0" baseline="0">
                          <a:ln>
                            <a:noFill/>
                          </a:ln>
                          <a:solidFill>
                            <a:srgbClr val="FF0000"/>
                          </a:solidFill>
                          <a:effectLst/>
                          <a:latin typeface="Times New Roman" panose="02020603050405020304" pitchFamily="18" charset="0"/>
                          <a:ea typeface="方正书宋_GBK" panose="03000509000000000000" charset="-122"/>
                          <a:cs typeface="Times New Roman" panose="02020603050405020304" pitchFamily="18" charset="0"/>
                        </a:rPr>
                        <a:t>0</a:t>
                      </a: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01</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1111111111111~0000000000000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71500" marR="0" lvl="0" indent="-5715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a:t>
                      </a:r>
                      <a:endParaRPr kumimoji="0" lang="zh-CN" altLang="en-US"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40">
                <a:tc>
                  <a:txBody>
                    <a:bodyPr/>
                    <a:lstStyle/>
                    <a:p>
                      <a:pPr marL="0" marR="0" lvl="0" indent="0" algn="l" defTabSz="914400" rtl="0" eaLnBrk="0" fontAlgn="base" latinLnBrk="0" hangingPunct="0">
                        <a:lnSpc>
                          <a:spcPct val="100000"/>
                        </a:lnSpc>
                        <a:spcBef>
                          <a:spcPct val="20000"/>
                        </a:spcBef>
                        <a:spcAft>
                          <a:spcPct val="0"/>
                        </a:spcAft>
                        <a:buClr>
                          <a:srgbClr val="FFC000"/>
                        </a:buClr>
                        <a:buSzPct val="100000"/>
                        <a:buFont typeface="隶书" panose="02010509060101010101" pitchFamily="49" charset="-122"/>
                        <a:buNone/>
                      </a:pPr>
                      <a:endParaRPr kumimoji="0" lang="zh-CN" altLang="en-US" sz="2000" b="1" i="0" u="none" strike="noStrike" cap="none" normalizeH="0" baseline="0">
                        <a:ln>
                          <a:noFill/>
                        </a:ln>
                        <a:solidFill>
                          <a:schemeClr val="tx1"/>
                        </a:solidFill>
                        <a:effectLst/>
                        <a:latin typeface="黑体" panose="02010609060101010101" pitchFamily="2" charset="-122"/>
                        <a:ea typeface="黑体" panose="0201060906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71500" marR="0" lvl="0" indent="-57150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FFC000"/>
                        </a:buClr>
                        <a:buSzPct val="100000"/>
                        <a:buFont typeface="隶书" panose="02010509060101010101" pitchFamily="49" charset="-122"/>
                        <a:buNone/>
                      </a:pPr>
                      <a:endParaRPr kumimoji="0" lang="zh-CN" altLang="en-US" sz="2000" b="1" i="0" u="none" strike="noStrike" cap="none" normalizeH="0" baseline="0">
                        <a:ln>
                          <a:noFill/>
                        </a:ln>
                        <a:solidFill>
                          <a:schemeClr val="tx1"/>
                        </a:solidFill>
                        <a:effectLst/>
                        <a:latin typeface="黑体" panose="02010609060101010101" pitchFamily="2" charset="-122"/>
                        <a:ea typeface="黑体" panose="0201060906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FFC000"/>
                        </a:buClr>
                        <a:buSzPct val="100000"/>
                        <a:buFont typeface="隶书" panose="02010509060101010101" pitchFamily="49" charset="-122"/>
                        <a:buNone/>
                      </a:pPr>
                      <a:endParaRPr kumimoji="0" lang="zh-CN" altLang="en-US" sz="2000" b="1" i="0" u="none" strike="noStrike" cap="none" normalizeH="0" baseline="0">
                        <a:ln>
                          <a:noFill/>
                        </a:ln>
                        <a:solidFill>
                          <a:schemeClr val="tx1"/>
                        </a:solidFill>
                        <a:effectLst/>
                        <a:latin typeface="黑体" panose="02010609060101010101" pitchFamily="2" charset="-122"/>
                        <a:ea typeface="黑体" panose="0201060906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40">
                <a:tc>
                  <a:txBody>
                    <a:bodyPr/>
                    <a:lstStyle/>
                    <a:p>
                      <a:pPr marL="571500" marR="0" lvl="0" indent="-5715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⑦</a:t>
                      </a:r>
                      <a:endParaRPr kumimoji="0" lang="zh-CN" altLang="en-US"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rgbClr val="FF0000"/>
                          </a:solidFill>
                          <a:effectLst/>
                          <a:latin typeface="Times New Roman" panose="02020603050405020304" pitchFamily="18" charset="0"/>
                          <a:ea typeface="方正书宋_GBK" panose="03000509000000000000" charset="-122"/>
                          <a:cs typeface="Times New Roman" panose="02020603050405020304" pitchFamily="18" charset="0"/>
                        </a:rPr>
                        <a:t>1</a:t>
                      </a: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111101</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1111111111111~0000000000000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71500" marR="0" lvl="0" indent="-57150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a:t>
                      </a:r>
                      <a:endParaRPr kumimoji="0" lang="zh-CN" altLang="en-US" sz="2000" b="1" i="0" u="none" strike="noStrike" cap="none" normalizeH="0" baseline="0" dirty="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2575" name="Text Box 111"/>
          <p:cNvSpPr txBox="1"/>
          <p:nvPr/>
        </p:nvSpPr>
        <p:spPr>
          <a:xfrm>
            <a:off x="6659563" y="2897188"/>
            <a:ext cx="2195512" cy="1187450"/>
          </a:xfrm>
          <a:prstGeom prst="rect">
            <a:avLst/>
          </a:prstGeom>
          <a:solidFill>
            <a:srgbClr val="FF0000">
              <a:alpha val="47058"/>
            </a:srgbClr>
          </a:solidFill>
          <a:ln w="9525">
            <a:noFill/>
          </a:ln>
        </p:spPr>
        <p:txBody>
          <a:bodyPr>
            <a:spAutoFit/>
          </a:bodyPr>
          <a:lstStyle/>
          <a:p>
            <a:r>
              <a:rPr lang="zh-CN" altLang="en-US" sz="2400" b="1" dirty="0">
                <a:solidFill>
                  <a:schemeClr val="bg1"/>
                </a:solidFill>
                <a:latin typeface="Times New Roman" panose="02020603050405020304" pitchFamily="18" charset="0"/>
                <a:ea typeface="楷体_GB2312" panose="02010609030101010101" pitchFamily="49" charset="-122"/>
              </a:rPr>
              <a:t>思考：试写出各芯片占用的地址空间。</a:t>
            </a:r>
            <a:endParaRPr lang="zh-CN" altLang="en-US" sz="2400" b="1" dirty="0">
              <a:solidFill>
                <a:schemeClr val="bg1"/>
              </a:solidFill>
              <a:latin typeface="Times New Roman" panose="02020603050405020304" pitchFamily="18" charset="0"/>
              <a:ea typeface="楷体_GB2312" panose="02010609030101010101" pitchFamily="49" charset="-122"/>
            </a:endParaRPr>
          </a:p>
        </p:txBody>
      </p:sp>
      <p:sp>
        <p:nvSpPr>
          <p:cNvPr id="11" name="日期占位符 3"/>
          <p:cNvSpPr txBox="1">
            <a:spLocks noGrp="1"/>
          </p:cNvSpPr>
          <p:nvPr>
            <p:ph type="dt" sz="half" idx="2"/>
            <p:custDataLst>
              <p:tags r:id="rId3"/>
            </p:custDataLst>
          </p:nvPr>
        </p:nvSpPr>
        <p:spPr bwMode="auto"/>
        <p:txBody>
          <a:bodyPr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12" name="灯片编号占位符 4"/>
          <p:cNvSpPr txBox="1"/>
          <p:nvPr>
            <p:custDataLst>
              <p:tags r:id="rId4"/>
            </p:custDataLst>
          </p:nvPr>
        </p:nvSpPr>
        <p:spPr>
          <a:xfrm>
            <a:off x="4267200" y="6629400"/>
            <a:ext cx="457200" cy="228600"/>
          </a:xfrm>
          <a:prstGeom prst="rect">
            <a:avLst/>
          </a:prstGeom>
        </p:spPr>
        <p:txBody>
          <a:bodyPr/>
          <a:lstStyle/>
          <a:p>
            <a:fld id="{9A0DB2DC-4C9A-4742-B13C-FB6460FD3503}" type="slidenum">
              <a:rPr lang="zh-CN" altLang="en-US" sz="1200" b="1" dirty="0">
                <a:solidFill>
                  <a:srgbClr val="7F7F7F"/>
                </a:solidFill>
                <a:latin typeface="Comic Sans MS" panose="030F0702030302020204" pitchFamily="66" charset="0"/>
                <a:ea typeface="隶书" panose="02010509060101010101" pitchFamily="49" charset="-122"/>
              </a:rPr>
            </a:fld>
            <a:endParaRPr lang="zh-CN" altLang="en-US" sz="1200" b="1" dirty="0">
              <a:solidFill>
                <a:srgbClr val="7F7F7F"/>
              </a:solidFill>
              <a:latin typeface="Comic Sans MS" panose="030F0702030302020204" pitchFamily="66" charset="0"/>
              <a:ea typeface="隶书" panose="02010509060101010101" pitchFamily="49" charset="-122"/>
            </a:endParaRPr>
          </a:p>
        </p:txBody>
      </p:sp>
      <p:sp>
        <p:nvSpPr>
          <p:cNvPr id="13" name="页脚占位符 5"/>
          <p:cNvSpPr txBox="1"/>
          <p:nvPr>
            <p:custDataLst>
              <p:tags r:id="rId5"/>
            </p:custDataLst>
          </p:nvPr>
        </p:nvSpPr>
        <p:spPr>
          <a:xfrm>
            <a:off x="4495800" y="6553200"/>
            <a:ext cx="609600" cy="304800"/>
          </a:xfrm>
          <a:prstGeom prst="rect">
            <a:avLst/>
          </a:prstGeom>
        </p:spPr>
        <p:txBody>
          <a:bodyPr/>
          <a:lstStyle/>
          <a:p>
            <a:pPr marR="0" defTabSz="914400">
              <a:buClrTx/>
              <a:buSzTx/>
              <a:buFontTx/>
              <a:buNone/>
              <a:defRPr/>
            </a:pPr>
            <a:r>
              <a:rPr kumimoji="0" lang="en-US" kern="1200" cap="none" spc="0" normalizeH="0" baseline="0" noProof="0" dirty="0">
                <a:latin typeface="Arial" panose="020B0604020202020204" pitchFamily="34" charset="0"/>
                <a:ea typeface="宋体" panose="02010600030101010101" pitchFamily="2" charset="-122"/>
                <a:cs typeface="+mn-cs"/>
              </a:rPr>
              <a:t>/</a:t>
            </a:r>
            <a:r>
              <a:rPr kumimoji="0" lang="en-US" altLang="en-US" sz="1200" b="1" kern="1200" cap="none" spc="0" normalizeH="0" baseline="0" noProof="0" dirty="0">
                <a:solidFill>
                  <a:schemeClr val="tx1">
                    <a:lumMod val="50000"/>
                    <a:lumOff val="50000"/>
                  </a:schemeClr>
                </a:solidFill>
                <a:latin typeface="Comic Sans MS" panose="030F0702030302020204" pitchFamily="66" charset="0"/>
                <a:ea typeface="隶书" panose="02010509060101010101" pitchFamily="49" charset="-122"/>
                <a:cs typeface="+mn-cs"/>
              </a:rPr>
              <a:t>54</a:t>
            </a:r>
            <a:endParaRPr kumimoji="0" lang="en-US" altLang="en-US" sz="1200" b="1" kern="1200" cap="none" spc="0" normalizeH="0" baseline="0" noProof="0" dirty="0">
              <a:solidFill>
                <a:schemeClr val="tx1">
                  <a:lumMod val="50000"/>
                  <a:lumOff val="50000"/>
                </a:schemeClr>
              </a:solidFill>
              <a:latin typeface="Comic Sans MS" panose="030F0702030302020204" pitchFamily="66" charset="0"/>
              <a:ea typeface="隶书" panose="02010509060101010101" pitchFamily="49" charset="-122"/>
              <a:cs typeface="+mn-cs"/>
            </a:endParaRPr>
          </a:p>
        </p:txBody>
      </p:sp>
      <p:sp>
        <p:nvSpPr>
          <p:cNvPr id="7" name="文本框 6"/>
          <p:cNvSpPr txBox="1"/>
          <p:nvPr/>
        </p:nvSpPr>
        <p:spPr>
          <a:xfrm>
            <a:off x="6858000" y="2438400"/>
            <a:ext cx="1661160" cy="368300"/>
          </a:xfrm>
          <a:prstGeom prst="rect">
            <a:avLst/>
          </a:prstGeom>
          <a:solidFill>
            <a:schemeClr val="bg1"/>
          </a:solidFill>
        </p:spPr>
        <p:txBody>
          <a:bodyPr wrap="square" rtlCol="0">
            <a:spAutoFit/>
          </a:bodyPr>
          <a:lstStyle/>
          <a:p>
            <a:r>
              <a:rPr lang="en-US" altLang="zh-CN"/>
              <a:t>79FFF-78000</a:t>
            </a:r>
            <a:endParaRPr lang="en-US" altLang="zh-CN"/>
          </a:p>
        </p:txBody>
      </p:sp>
      <p:sp>
        <p:nvSpPr>
          <p:cNvPr id="8" name="文本框 7"/>
          <p:cNvSpPr txBox="1"/>
          <p:nvPr>
            <p:custDataLst>
              <p:tags r:id="rId6"/>
            </p:custDataLst>
          </p:nvPr>
        </p:nvSpPr>
        <p:spPr>
          <a:xfrm>
            <a:off x="6858000" y="3154680"/>
            <a:ext cx="1661160" cy="368300"/>
          </a:xfrm>
          <a:prstGeom prst="rect">
            <a:avLst/>
          </a:prstGeom>
          <a:solidFill>
            <a:schemeClr val="bg1"/>
          </a:solidFill>
        </p:spPr>
        <p:txBody>
          <a:bodyPr wrap="square" rtlCol="0">
            <a:spAutoFit/>
          </a:bodyPr>
          <a:lstStyle/>
          <a:p>
            <a:r>
              <a:rPr lang="en-US" altLang="zh-CN"/>
              <a:t>7FFFF-7E000</a:t>
            </a:r>
            <a:endParaRPr lang="en-US" altLang="zh-CN"/>
          </a:p>
        </p:txBody>
      </p:sp>
      <p:sp>
        <p:nvSpPr>
          <p:cNvPr id="9" name="文本框 8"/>
          <p:cNvSpPr txBox="1"/>
          <p:nvPr>
            <p:custDataLst>
              <p:tags r:id="rId7"/>
            </p:custDataLst>
          </p:nvPr>
        </p:nvSpPr>
        <p:spPr>
          <a:xfrm>
            <a:off x="6832600" y="3810000"/>
            <a:ext cx="1661160" cy="368300"/>
          </a:xfrm>
          <a:prstGeom prst="rect">
            <a:avLst/>
          </a:prstGeom>
          <a:solidFill>
            <a:schemeClr val="bg1"/>
          </a:solidFill>
        </p:spPr>
        <p:txBody>
          <a:bodyPr wrap="square" rtlCol="0">
            <a:spAutoFit/>
          </a:bodyPr>
          <a:lstStyle/>
          <a:p>
            <a:r>
              <a:rPr lang="en-US" altLang="zh-CN"/>
              <a:t>73FFF-72000</a:t>
            </a:r>
            <a:endParaRPr lang="en-US" altLang="zh-CN"/>
          </a:p>
        </p:txBody>
      </p:sp>
      <p:sp>
        <p:nvSpPr>
          <p:cNvPr id="14" name="文本框 13"/>
          <p:cNvSpPr txBox="1"/>
          <p:nvPr>
            <p:custDataLst>
              <p:tags r:id="rId8"/>
            </p:custDataLst>
          </p:nvPr>
        </p:nvSpPr>
        <p:spPr>
          <a:xfrm>
            <a:off x="6858000" y="4876800"/>
            <a:ext cx="1661160" cy="368300"/>
          </a:xfrm>
          <a:prstGeom prst="rect">
            <a:avLst/>
          </a:prstGeom>
          <a:solidFill>
            <a:schemeClr val="bg1"/>
          </a:solidFill>
        </p:spPr>
        <p:txBody>
          <a:bodyPr wrap="square" rtlCol="0">
            <a:spAutoFit/>
          </a:bodyPr>
          <a:lstStyle/>
          <a:p>
            <a:r>
              <a:rPr lang="en-US" altLang="zh-CN"/>
              <a:t>FBFFF-FA000</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4983"/>
                                        </p:tgtEl>
                                        <p:attrNameLst>
                                          <p:attrName>style.visibility</p:attrName>
                                        </p:attrNameLst>
                                      </p:cBhvr>
                                      <p:to>
                                        <p:strVal val="visible"/>
                                      </p:to>
                                    </p:set>
                                    <p:animEffect transition="in" filter="dissolve">
                                      <p:cBhvr>
                                        <p:cTn id="7" dur="500"/>
                                        <p:tgtEl>
                                          <p:spTgt spid="11498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2575"/>
                                        </p:tgtEl>
                                        <p:attrNameLst>
                                          <p:attrName>style.visibility</p:attrName>
                                        </p:attrNameLst>
                                      </p:cBhvr>
                                      <p:to>
                                        <p:strVal val="visible"/>
                                      </p:to>
                                    </p:set>
                                    <p:animEffect transition="in" filter="dissolve">
                                      <p:cBhvr>
                                        <p:cTn id="12" dur="500"/>
                                        <p:tgtEl>
                                          <p:spTgt spid="625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1" nodeType="clickEffect">
                                  <p:stCondLst>
                                    <p:cond delay="0"/>
                                  </p:stCondLst>
                                  <p:childTnLst>
                                    <p:animEffect transition="out" filter="wipe(down)">
                                      <p:cBhvr>
                                        <p:cTn id="16" dur="500"/>
                                        <p:tgtEl>
                                          <p:spTgt spid="62575"/>
                                        </p:tgtEl>
                                      </p:cBhvr>
                                    </p:animEffect>
                                    <p:set>
                                      <p:cBhvr>
                                        <p:cTn id="17" dur="1" fill="hold">
                                          <p:stCondLst>
                                            <p:cond delay="499"/>
                                          </p:stCondLst>
                                        </p:cTn>
                                        <p:tgtEl>
                                          <p:spTgt spid="6257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75" grpId="0" bldLvl="0" animBg="1"/>
      <p:bldP spid="62575" grpId="1" animBg="1"/>
      <p:bldP spid="7" grpId="0" bldLvl="0" animBg="1"/>
      <p:bldP spid="7" grpId="1"/>
      <p:bldP spid="8" grpId="0" bldLvl="0" animBg="1"/>
      <p:bldP spid="8" grpId="1"/>
      <p:bldP spid="9" grpId="0" bldLvl="0" animBg="1"/>
      <p:bldP spid="9" grpId="1"/>
      <p:bldP spid="14" grpId="0" bldLvl="0" animBg="1"/>
      <p:bldP spid="14"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0" name="Group 65"/>
          <p:cNvGrpSpPr/>
          <p:nvPr/>
        </p:nvGrpSpPr>
        <p:grpSpPr>
          <a:xfrm>
            <a:off x="931863" y="1704975"/>
            <a:ext cx="6880225" cy="4826000"/>
            <a:chOff x="768" y="816"/>
            <a:chExt cx="3744" cy="3040"/>
          </a:xfrm>
        </p:grpSpPr>
        <p:sp>
          <p:nvSpPr>
            <p:cNvPr id="53255" name="Rectangle 2"/>
            <p:cNvSpPr/>
            <p:nvPr/>
          </p:nvSpPr>
          <p:spPr>
            <a:xfrm>
              <a:off x="1588" y="816"/>
              <a:ext cx="2640" cy="2928"/>
            </a:xfrm>
            <a:prstGeom prst="rect">
              <a:avLst/>
            </a:prstGeom>
            <a:solidFill>
              <a:srgbClr val="CCFFCC"/>
            </a:solidFill>
            <a:ln w="9525">
              <a:noFill/>
            </a:ln>
          </p:spPr>
          <p:txBody>
            <a:bodyPr wrap="none" anchor="ctr"/>
            <a:lstStyle/>
            <a:p>
              <a:endParaRPr lang="zh-CN" altLang="en-US" dirty="0">
                <a:latin typeface="Arial" panose="020B0604020202020204" pitchFamily="34" charset="0"/>
              </a:endParaRPr>
            </a:p>
          </p:txBody>
        </p:sp>
        <p:sp>
          <p:nvSpPr>
            <p:cNvPr id="53256" name="Text Box 18"/>
            <p:cNvSpPr txBox="1">
              <a:spLocks noChangeAspect="1"/>
            </p:cNvSpPr>
            <p:nvPr/>
          </p:nvSpPr>
          <p:spPr>
            <a:xfrm>
              <a:off x="3164" y="894"/>
              <a:ext cx="829" cy="1920"/>
            </a:xfrm>
            <a:prstGeom prst="rect">
              <a:avLst/>
            </a:prstGeom>
            <a:solidFill>
              <a:schemeClr val="bg1"/>
            </a:solidFill>
            <a:ln w="25400" cap="flat" cmpd="sng">
              <a:solidFill>
                <a:srgbClr val="000000"/>
              </a:solidFill>
              <a:prstDash val="solid"/>
              <a:miter/>
              <a:headEnd type="none" w="med" len="med"/>
              <a:tailEnd type="none" w="med" len="med"/>
            </a:ln>
          </p:spPr>
          <p:txBody>
            <a:bodyPr lIns="36000" tIns="108000" rIns="36000" bIns="0"/>
            <a:lstStyle/>
            <a:p>
              <a:pPr algn="just">
                <a:spcAft>
                  <a:spcPct val="10000"/>
                </a:spcAft>
              </a:pPr>
              <a:r>
                <a:rPr lang="en-US" altLang="zh-CN" sz="2200">
                  <a:latin typeface="Times New Roman" panose="02020603050405020304" pitchFamily="18" charset="0"/>
                </a:rPr>
                <a:t>A            Y0</a:t>
              </a:r>
              <a:endParaRPr lang="en-US" altLang="zh-CN" sz="2200">
                <a:latin typeface="Times New Roman" panose="02020603050405020304" pitchFamily="18" charset="0"/>
              </a:endParaRPr>
            </a:p>
            <a:p>
              <a:pPr algn="just">
                <a:spcAft>
                  <a:spcPct val="10000"/>
                </a:spcAft>
              </a:pPr>
              <a:r>
                <a:rPr lang="en-US" altLang="zh-CN" sz="2200">
                  <a:latin typeface="Times New Roman" panose="02020603050405020304" pitchFamily="18" charset="0"/>
                </a:rPr>
                <a:t>B            Y1</a:t>
              </a:r>
              <a:endParaRPr lang="en-US" altLang="zh-CN" sz="2200">
                <a:latin typeface="Times New Roman" panose="02020603050405020304" pitchFamily="18" charset="0"/>
              </a:endParaRPr>
            </a:p>
            <a:p>
              <a:pPr algn="just">
                <a:spcAft>
                  <a:spcPct val="10000"/>
                </a:spcAft>
              </a:pPr>
              <a:r>
                <a:rPr lang="en-US" altLang="zh-CN" sz="2200">
                  <a:latin typeface="Times New Roman" panose="02020603050405020304" pitchFamily="18" charset="0"/>
                </a:rPr>
                <a:t>C            Y2   </a:t>
              </a:r>
              <a:endParaRPr lang="en-US" altLang="zh-CN" sz="2200">
                <a:latin typeface="Times New Roman" panose="02020603050405020304" pitchFamily="18" charset="0"/>
              </a:endParaRPr>
            </a:p>
            <a:p>
              <a:pPr algn="just">
                <a:spcAft>
                  <a:spcPct val="10000"/>
                </a:spcAft>
              </a:pPr>
              <a:r>
                <a:rPr lang="en-US" altLang="zh-CN" sz="2200">
                  <a:latin typeface="Times New Roman" panose="02020603050405020304" pitchFamily="18" charset="0"/>
                </a:rPr>
                <a:t>G1         Y3 </a:t>
              </a:r>
              <a:endParaRPr lang="en-US" altLang="zh-CN" sz="2200">
                <a:latin typeface="Times New Roman" panose="02020603050405020304" pitchFamily="18" charset="0"/>
              </a:endParaRPr>
            </a:p>
            <a:p>
              <a:pPr algn="just">
                <a:spcAft>
                  <a:spcPct val="10000"/>
                </a:spcAft>
              </a:pPr>
              <a:r>
                <a:rPr lang="en-US" altLang="zh-CN" sz="2200">
                  <a:latin typeface="Times New Roman" panose="02020603050405020304" pitchFamily="18" charset="0"/>
                </a:rPr>
                <a:t>              Y4 </a:t>
              </a:r>
              <a:endParaRPr lang="en-US" altLang="zh-CN" sz="2200">
                <a:latin typeface="Times New Roman" panose="02020603050405020304" pitchFamily="18" charset="0"/>
              </a:endParaRPr>
            </a:p>
            <a:p>
              <a:pPr algn="just">
                <a:spcAft>
                  <a:spcPct val="10000"/>
                </a:spcAft>
              </a:pPr>
              <a:r>
                <a:rPr lang="en-US" altLang="zh-CN" sz="2200">
                  <a:latin typeface="Times New Roman" panose="02020603050405020304" pitchFamily="18" charset="0"/>
                </a:rPr>
                <a:t>G2A      Y5</a:t>
              </a:r>
              <a:endParaRPr lang="en-US" altLang="zh-CN" sz="2200">
                <a:latin typeface="Times New Roman" panose="02020603050405020304" pitchFamily="18" charset="0"/>
              </a:endParaRPr>
            </a:p>
            <a:p>
              <a:pPr algn="just">
                <a:spcAft>
                  <a:spcPct val="10000"/>
                </a:spcAft>
              </a:pPr>
              <a:r>
                <a:rPr lang="en-US" altLang="zh-CN" sz="2200">
                  <a:latin typeface="Times New Roman" panose="02020603050405020304" pitchFamily="18" charset="0"/>
                </a:rPr>
                <a:t>              Y6</a:t>
              </a:r>
              <a:endParaRPr lang="en-US" altLang="zh-CN" sz="2200">
                <a:latin typeface="Times New Roman" panose="02020603050405020304" pitchFamily="18" charset="0"/>
              </a:endParaRPr>
            </a:p>
            <a:p>
              <a:pPr algn="just">
                <a:spcAft>
                  <a:spcPct val="10000"/>
                </a:spcAft>
              </a:pPr>
              <a:r>
                <a:rPr lang="en-US" altLang="zh-CN" sz="2200">
                  <a:latin typeface="Times New Roman" panose="02020603050405020304" pitchFamily="18" charset="0"/>
                </a:rPr>
                <a:t>G2B      Y7 </a:t>
              </a:r>
              <a:endParaRPr lang="en-US" altLang="zh-CN">
                <a:latin typeface="Times New Roman" panose="02020603050405020304" pitchFamily="18" charset="0"/>
              </a:endParaRPr>
            </a:p>
            <a:p>
              <a:pPr algn="just"/>
              <a:endParaRPr lang="zh-CN" altLang="en-US" dirty="0">
                <a:latin typeface="Times New Roman" panose="02020603050405020304" pitchFamily="18" charset="0"/>
              </a:endParaRPr>
            </a:p>
          </p:txBody>
        </p:sp>
        <p:sp>
          <p:nvSpPr>
            <p:cNvPr id="53257" name="Line 3"/>
            <p:cNvSpPr>
              <a:spLocks noChangeAspect="1"/>
            </p:cNvSpPr>
            <p:nvPr/>
          </p:nvSpPr>
          <p:spPr>
            <a:xfrm flipV="1">
              <a:off x="1296" y="2231"/>
              <a:ext cx="1115" cy="0"/>
            </a:xfrm>
            <a:prstGeom prst="line">
              <a:avLst/>
            </a:prstGeom>
            <a:ln w="25400" cap="flat" cmpd="sng">
              <a:solidFill>
                <a:srgbClr val="000000"/>
              </a:solidFill>
              <a:prstDash val="solid"/>
              <a:headEnd type="none" w="med" len="med"/>
              <a:tailEnd type="none" w="med" len="med"/>
            </a:ln>
          </p:spPr>
        </p:sp>
        <p:sp>
          <p:nvSpPr>
            <p:cNvPr id="53258" name="Line 4"/>
            <p:cNvSpPr>
              <a:spLocks noChangeAspect="1"/>
            </p:cNvSpPr>
            <p:nvPr/>
          </p:nvSpPr>
          <p:spPr>
            <a:xfrm>
              <a:off x="2230" y="2410"/>
              <a:ext cx="188" cy="0"/>
            </a:xfrm>
            <a:prstGeom prst="line">
              <a:avLst/>
            </a:prstGeom>
            <a:ln w="25400" cap="flat" cmpd="sng">
              <a:solidFill>
                <a:srgbClr val="000000"/>
              </a:solidFill>
              <a:prstDash val="solid"/>
              <a:headEnd type="none" w="med" len="med"/>
              <a:tailEnd type="none" w="med" len="med"/>
            </a:ln>
          </p:spPr>
        </p:sp>
        <p:sp>
          <p:nvSpPr>
            <p:cNvPr id="53259" name="Line 5"/>
            <p:cNvSpPr>
              <a:spLocks noChangeAspect="1"/>
            </p:cNvSpPr>
            <p:nvPr/>
          </p:nvSpPr>
          <p:spPr>
            <a:xfrm flipV="1">
              <a:off x="1296" y="2416"/>
              <a:ext cx="595" cy="0"/>
            </a:xfrm>
            <a:prstGeom prst="line">
              <a:avLst/>
            </a:prstGeom>
            <a:ln w="25400" cap="flat" cmpd="sng">
              <a:solidFill>
                <a:srgbClr val="000000"/>
              </a:solidFill>
              <a:prstDash val="solid"/>
              <a:headEnd type="none" w="med" len="med"/>
              <a:tailEnd type="none" w="med" len="med"/>
            </a:ln>
          </p:spPr>
        </p:sp>
        <p:sp>
          <p:nvSpPr>
            <p:cNvPr id="53260" name="Line 6"/>
            <p:cNvSpPr>
              <a:spLocks noChangeAspect="1"/>
            </p:cNvSpPr>
            <p:nvPr/>
          </p:nvSpPr>
          <p:spPr>
            <a:xfrm>
              <a:off x="1310" y="1058"/>
              <a:ext cx="1854" cy="0"/>
            </a:xfrm>
            <a:prstGeom prst="line">
              <a:avLst/>
            </a:prstGeom>
            <a:ln w="25400" cap="flat" cmpd="sng">
              <a:solidFill>
                <a:srgbClr val="000000"/>
              </a:solidFill>
              <a:prstDash val="solid"/>
              <a:headEnd type="none" w="med" len="med"/>
              <a:tailEnd type="none" w="med" len="med"/>
            </a:ln>
          </p:spPr>
        </p:sp>
        <p:sp>
          <p:nvSpPr>
            <p:cNvPr id="53261" name="Line 7"/>
            <p:cNvSpPr>
              <a:spLocks noChangeAspect="1"/>
            </p:cNvSpPr>
            <p:nvPr/>
          </p:nvSpPr>
          <p:spPr>
            <a:xfrm>
              <a:off x="1310" y="1264"/>
              <a:ext cx="1854" cy="0"/>
            </a:xfrm>
            <a:prstGeom prst="line">
              <a:avLst/>
            </a:prstGeom>
            <a:ln w="25400" cap="flat" cmpd="sng">
              <a:solidFill>
                <a:srgbClr val="000000"/>
              </a:solidFill>
              <a:prstDash val="solid"/>
              <a:headEnd type="none" w="med" len="med"/>
              <a:tailEnd type="none" w="med" len="med"/>
            </a:ln>
          </p:spPr>
        </p:sp>
        <p:sp>
          <p:nvSpPr>
            <p:cNvPr id="53262" name="Line 8"/>
            <p:cNvSpPr>
              <a:spLocks noChangeAspect="1"/>
            </p:cNvSpPr>
            <p:nvPr/>
          </p:nvSpPr>
          <p:spPr>
            <a:xfrm>
              <a:off x="1310" y="1494"/>
              <a:ext cx="1854" cy="0"/>
            </a:xfrm>
            <a:prstGeom prst="line">
              <a:avLst/>
            </a:prstGeom>
            <a:ln w="25400" cap="flat" cmpd="sng">
              <a:solidFill>
                <a:srgbClr val="000000"/>
              </a:solidFill>
              <a:prstDash val="solid"/>
              <a:headEnd type="none" w="med" len="med"/>
              <a:tailEnd type="none" w="med" len="med"/>
            </a:ln>
          </p:spPr>
        </p:sp>
        <p:sp>
          <p:nvSpPr>
            <p:cNvPr id="53263" name="Line 9"/>
            <p:cNvSpPr>
              <a:spLocks noChangeAspect="1"/>
            </p:cNvSpPr>
            <p:nvPr/>
          </p:nvSpPr>
          <p:spPr>
            <a:xfrm>
              <a:off x="1296" y="1739"/>
              <a:ext cx="1868" cy="0"/>
            </a:xfrm>
            <a:prstGeom prst="line">
              <a:avLst/>
            </a:prstGeom>
            <a:ln w="25400" cap="flat" cmpd="sng">
              <a:solidFill>
                <a:srgbClr val="000000"/>
              </a:solidFill>
              <a:prstDash val="solid"/>
              <a:headEnd type="none" w="med" len="med"/>
              <a:tailEnd type="none" w="med" len="med"/>
            </a:ln>
          </p:spPr>
        </p:sp>
        <p:sp>
          <p:nvSpPr>
            <p:cNvPr id="53264" name="Line 10"/>
            <p:cNvSpPr>
              <a:spLocks noChangeAspect="1"/>
            </p:cNvSpPr>
            <p:nvPr/>
          </p:nvSpPr>
          <p:spPr>
            <a:xfrm>
              <a:off x="2832" y="2599"/>
              <a:ext cx="332" cy="0"/>
            </a:xfrm>
            <a:prstGeom prst="line">
              <a:avLst/>
            </a:prstGeom>
            <a:ln w="25400" cap="flat" cmpd="sng">
              <a:solidFill>
                <a:srgbClr val="000000"/>
              </a:solidFill>
              <a:prstDash val="solid"/>
              <a:headEnd type="none" w="med" len="med"/>
              <a:tailEnd type="none" w="med" len="med"/>
            </a:ln>
          </p:spPr>
        </p:sp>
        <p:sp>
          <p:nvSpPr>
            <p:cNvPr id="53265" name="Line 11"/>
            <p:cNvSpPr>
              <a:spLocks noChangeAspect="1"/>
            </p:cNvSpPr>
            <p:nvPr/>
          </p:nvSpPr>
          <p:spPr>
            <a:xfrm flipV="1">
              <a:off x="1248" y="2004"/>
              <a:ext cx="1170" cy="0"/>
            </a:xfrm>
            <a:prstGeom prst="line">
              <a:avLst/>
            </a:prstGeom>
            <a:ln w="25400" cap="flat" cmpd="sng">
              <a:solidFill>
                <a:srgbClr val="000000"/>
              </a:solidFill>
              <a:prstDash val="solid"/>
              <a:headEnd type="none" w="med" len="med"/>
              <a:tailEnd type="none" w="med" len="med"/>
            </a:ln>
          </p:spPr>
        </p:sp>
        <p:sp>
          <p:nvSpPr>
            <p:cNvPr id="53266" name="Line 12"/>
            <p:cNvSpPr>
              <a:spLocks noChangeAspect="1"/>
            </p:cNvSpPr>
            <p:nvPr/>
          </p:nvSpPr>
          <p:spPr>
            <a:xfrm>
              <a:off x="2418" y="2016"/>
              <a:ext cx="0" cy="1248"/>
            </a:xfrm>
            <a:prstGeom prst="line">
              <a:avLst/>
            </a:prstGeom>
            <a:ln w="25400" cap="flat" cmpd="sng">
              <a:solidFill>
                <a:srgbClr val="000000"/>
              </a:solidFill>
              <a:prstDash val="solid"/>
              <a:headEnd type="none" w="med" len="med"/>
              <a:tailEnd type="none" w="med" len="med"/>
            </a:ln>
          </p:spPr>
        </p:sp>
        <p:sp>
          <p:nvSpPr>
            <p:cNvPr id="53267" name="Line 13"/>
            <p:cNvSpPr>
              <a:spLocks noChangeAspect="1"/>
            </p:cNvSpPr>
            <p:nvPr/>
          </p:nvSpPr>
          <p:spPr>
            <a:xfrm>
              <a:off x="2230" y="2904"/>
              <a:ext cx="188" cy="0"/>
            </a:xfrm>
            <a:prstGeom prst="line">
              <a:avLst/>
            </a:prstGeom>
            <a:ln w="25400" cap="flat" cmpd="sng">
              <a:solidFill>
                <a:srgbClr val="000000"/>
              </a:solidFill>
              <a:prstDash val="solid"/>
              <a:headEnd type="none" w="med" len="med"/>
              <a:tailEnd type="none" w="med" len="med"/>
            </a:ln>
          </p:spPr>
        </p:sp>
        <p:sp>
          <p:nvSpPr>
            <p:cNvPr id="53268" name="Line 14"/>
            <p:cNvSpPr>
              <a:spLocks noChangeAspect="1"/>
            </p:cNvSpPr>
            <p:nvPr/>
          </p:nvSpPr>
          <p:spPr>
            <a:xfrm flipV="1">
              <a:off x="1296" y="2646"/>
              <a:ext cx="1104" cy="0"/>
            </a:xfrm>
            <a:prstGeom prst="line">
              <a:avLst/>
            </a:prstGeom>
            <a:ln w="25400" cap="flat" cmpd="sng">
              <a:solidFill>
                <a:srgbClr val="000000"/>
              </a:solidFill>
              <a:prstDash val="solid"/>
              <a:headEnd type="none" w="med" len="med"/>
              <a:tailEnd type="none" w="med" len="med"/>
            </a:ln>
          </p:spPr>
        </p:sp>
        <p:sp>
          <p:nvSpPr>
            <p:cNvPr id="53269" name="Line 15"/>
            <p:cNvSpPr>
              <a:spLocks noChangeAspect="1"/>
            </p:cNvSpPr>
            <p:nvPr/>
          </p:nvSpPr>
          <p:spPr>
            <a:xfrm>
              <a:off x="1296" y="2909"/>
              <a:ext cx="588" cy="0"/>
            </a:xfrm>
            <a:prstGeom prst="line">
              <a:avLst/>
            </a:prstGeom>
            <a:ln w="25400" cap="flat" cmpd="sng">
              <a:solidFill>
                <a:srgbClr val="000000"/>
              </a:solidFill>
              <a:prstDash val="solid"/>
              <a:headEnd type="none" w="med" len="med"/>
              <a:tailEnd type="none" w="med" len="med"/>
            </a:ln>
          </p:spPr>
        </p:sp>
        <p:sp>
          <p:nvSpPr>
            <p:cNvPr id="53270" name="Text Box 16"/>
            <p:cNvSpPr txBox="1"/>
            <p:nvPr/>
          </p:nvSpPr>
          <p:spPr>
            <a:xfrm>
              <a:off x="3072" y="2832"/>
              <a:ext cx="895" cy="631"/>
            </a:xfrm>
            <a:prstGeom prst="rect">
              <a:avLst/>
            </a:prstGeom>
            <a:noFill/>
            <a:ln w="25400">
              <a:noFill/>
            </a:ln>
          </p:spPr>
          <p:txBody>
            <a:bodyPr/>
            <a:lstStyle/>
            <a:p>
              <a:pPr algn="just"/>
              <a:r>
                <a:rPr lang="en-US" altLang="zh-CN" sz="2200">
                  <a:solidFill>
                    <a:srgbClr val="FF3300"/>
                  </a:solidFill>
                  <a:latin typeface="Times New Roman" panose="02020603050405020304" pitchFamily="18" charset="0"/>
                </a:rPr>
                <a:t>74LS138</a:t>
              </a:r>
              <a:endParaRPr lang="en-US" altLang="zh-CN" sz="2200">
                <a:solidFill>
                  <a:srgbClr val="FF3300"/>
                </a:solidFill>
                <a:latin typeface="Times New Roman" panose="02020603050405020304" pitchFamily="18" charset="0"/>
              </a:endParaRPr>
            </a:p>
            <a:p>
              <a:pPr algn="just"/>
              <a:r>
                <a:rPr lang="en-US" altLang="zh-CN" sz="2200">
                  <a:solidFill>
                    <a:srgbClr val="FF3300"/>
                  </a:solidFill>
                  <a:latin typeface="Times New Roman" panose="02020603050405020304" pitchFamily="18" charset="0"/>
                </a:rPr>
                <a:t>3-8</a:t>
              </a:r>
              <a:r>
                <a:rPr lang="zh-CN" altLang="en-US" sz="2200" dirty="0">
                  <a:solidFill>
                    <a:srgbClr val="FF3300"/>
                  </a:solidFill>
                  <a:latin typeface="Times New Roman" panose="02020603050405020304" pitchFamily="18" charset="0"/>
                </a:rPr>
                <a:t>译码器</a:t>
              </a:r>
              <a:endParaRPr lang="zh-CN" altLang="en-US" sz="2400" dirty="0">
                <a:solidFill>
                  <a:srgbClr val="3333FF"/>
                </a:solidFill>
                <a:latin typeface="Times New Roman" panose="02020603050405020304" pitchFamily="18" charset="0"/>
              </a:endParaRPr>
            </a:p>
          </p:txBody>
        </p:sp>
        <p:sp>
          <p:nvSpPr>
            <p:cNvPr id="53271" name="Line 19"/>
            <p:cNvSpPr>
              <a:spLocks noChangeAspect="1"/>
            </p:cNvSpPr>
            <p:nvPr/>
          </p:nvSpPr>
          <p:spPr>
            <a:xfrm>
              <a:off x="3177" y="2574"/>
              <a:ext cx="277" cy="0"/>
            </a:xfrm>
            <a:prstGeom prst="line">
              <a:avLst/>
            </a:prstGeom>
            <a:ln w="25400" cap="flat" cmpd="sng">
              <a:solidFill>
                <a:schemeClr val="tx1"/>
              </a:solidFill>
              <a:prstDash val="solid"/>
              <a:headEnd type="none" w="med" len="med"/>
              <a:tailEnd type="none" w="med" len="med"/>
            </a:ln>
          </p:spPr>
        </p:sp>
        <p:sp>
          <p:nvSpPr>
            <p:cNvPr id="53272" name="Line 20"/>
            <p:cNvSpPr>
              <a:spLocks noChangeAspect="1"/>
            </p:cNvSpPr>
            <p:nvPr/>
          </p:nvSpPr>
          <p:spPr>
            <a:xfrm>
              <a:off x="3183" y="2142"/>
              <a:ext cx="271" cy="0"/>
            </a:xfrm>
            <a:prstGeom prst="line">
              <a:avLst/>
            </a:prstGeom>
            <a:ln w="25400" cap="flat" cmpd="sng">
              <a:solidFill>
                <a:schemeClr val="tx1"/>
              </a:solidFill>
              <a:prstDash val="solid"/>
              <a:headEnd type="none" w="med" len="med"/>
              <a:tailEnd type="none" w="med" len="med"/>
            </a:ln>
          </p:spPr>
        </p:sp>
        <p:sp>
          <p:nvSpPr>
            <p:cNvPr id="53273" name="Line 21"/>
            <p:cNvSpPr>
              <a:spLocks noChangeAspect="1"/>
            </p:cNvSpPr>
            <p:nvPr/>
          </p:nvSpPr>
          <p:spPr>
            <a:xfrm>
              <a:off x="3974" y="979"/>
              <a:ext cx="516" cy="0"/>
            </a:xfrm>
            <a:prstGeom prst="line">
              <a:avLst/>
            </a:prstGeom>
            <a:ln w="25400" cap="flat" cmpd="sng">
              <a:solidFill>
                <a:srgbClr val="000000"/>
              </a:solidFill>
              <a:prstDash val="solid"/>
              <a:headEnd type="none" w="med" len="med"/>
              <a:tailEnd type="none" w="med" len="med"/>
            </a:ln>
          </p:spPr>
        </p:sp>
        <p:grpSp>
          <p:nvGrpSpPr>
            <p:cNvPr id="53274" name="Group 22"/>
            <p:cNvGrpSpPr/>
            <p:nvPr/>
          </p:nvGrpSpPr>
          <p:grpSpPr>
            <a:xfrm>
              <a:off x="3931" y="1258"/>
              <a:ext cx="581" cy="1463"/>
              <a:chOff x="3307" y="1258"/>
              <a:chExt cx="261" cy="1463"/>
            </a:xfrm>
          </p:grpSpPr>
          <p:sp>
            <p:nvSpPr>
              <p:cNvPr id="53308" name="Line 23"/>
              <p:cNvSpPr>
                <a:spLocks noChangeAspect="1"/>
              </p:cNvSpPr>
              <p:nvPr/>
            </p:nvSpPr>
            <p:spPr>
              <a:xfrm>
                <a:off x="3324" y="1258"/>
                <a:ext cx="244" cy="0"/>
              </a:xfrm>
              <a:prstGeom prst="line">
                <a:avLst/>
              </a:prstGeom>
              <a:ln w="25400" cap="flat" cmpd="sng">
                <a:solidFill>
                  <a:srgbClr val="000000"/>
                </a:solidFill>
                <a:prstDash val="solid"/>
                <a:headEnd type="none" w="med" len="med"/>
                <a:tailEnd type="none" w="med" len="med"/>
              </a:ln>
            </p:spPr>
          </p:sp>
          <p:sp>
            <p:nvSpPr>
              <p:cNvPr id="53309" name="Line 24"/>
              <p:cNvSpPr>
                <a:spLocks noChangeAspect="1"/>
              </p:cNvSpPr>
              <p:nvPr/>
            </p:nvSpPr>
            <p:spPr>
              <a:xfrm>
                <a:off x="3324" y="1520"/>
                <a:ext cx="244" cy="0"/>
              </a:xfrm>
              <a:prstGeom prst="line">
                <a:avLst/>
              </a:prstGeom>
              <a:ln w="25400" cap="flat" cmpd="sng">
                <a:solidFill>
                  <a:srgbClr val="000000"/>
                </a:solidFill>
                <a:prstDash val="solid"/>
                <a:headEnd type="none" w="med" len="med"/>
                <a:tailEnd type="none" w="med" len="med"/>
              </a:ln>
            </p:spPr>
          </p:sp>
          <p:sp>
            <p:nvSpPr>
              <p:cNvPr id="53310" name="Line 25"/>
              <p:cNvSpPr>
                <a:spLocks noChangeAspect="1"/>
              </p:cNvSpPr>
              <p:nvPr/>
            </p:nvSpPr>
            <p:spPr>
              <a:xfrm>
                <a:off x="3324" y="1760"/>
                <a:ext cx="244" cy="0"/>
              </a:xfrm>
              <a:prstGeom prst="line">
                <a:avLst/>
              </a:prstGeom>
              <a:ln w="25400" cap="flat" cmpd="sng">
                <a:solidFill>
                  <a:srgbClr val="000000"/>
                </a:solidFill>
                <a:prstDash val="solid"/>
                <a:headEnd type="none" w="med" len="med"/>
                <a:tailEnd type="none" w="med" len="med"/>
              </a:ln>
            </p:spPr>
          </p:sp>
          <p:sp>
            <p:nvSpPr>
              <p:cNvPr id="53311" name="Line 26"/>
              <p:cNvSpPr>
                <a:spLocks noChangeAspect="1"/>
              </p:cNvSpPr>
              <p:nvPr/>
            </p:nvSpPr>
            <p:spPr>
              <a:xfrm>
                <a:off x="3307" y="2000"/>
                <a:ext cx="244" cy="0"/>
              </a:xfrm>
              <a:prstGeom prst="line">
                <a:avLst/>
              </a:prstGeom>
              <a:ln w="25400" cap="flat" cmpd="sng">
                <a:solidFill>
                  <a:srgbClr val="000000"/>
                </a:solidFill>
                <a:prstDash val="solid"/>
                <a:headEnd type="none" w="med" len="med"/>
                <a:tailEnd type="none" w="med" len="med"/>
              </a:ln>
            </p:spPr>
          </p:sp>
          <p:sp>
            <p:nvSpPr>
              <p:cNvPr id="53312" name="Line 27"/>
              <p:cNvSpPr>
                <a:spLocks noChangeAspect="1"/>
              </p:cNvSpPr>
              <p:nvPr/>
            </p:nvSpPr>
            <p:spPr>
              <a:xfrm>
                <a:off x="3324" y="2240"/>
                <a:ext cx="244" cy="0"/>
              </a:xfrm>
              <a:prstGeom prst="line">
                <a:avLst/>
              </a:prstGeom>
              <a:ln w="25400" cap="flat" cmpd="sng">
                <a:solidFill>
                  <a:srgbClr val="000000"/>
                </a:solidFill>
                <a:prstDash val="solid"/>
                <a:headEnd type="none" w="med" len="med"/>
                <a:tailEnd type="none" w="med" len="med"/>
              </a:ln>
            </p:spPr>
          </p:sp>
          <p:sp>
            <p:nvSpPr>
              <p:cNvPr id="53313" name="Line 28"/>
              <p:cNvSpPr>
                <a:spLocks noChangeAspect="1"/>
              </p:cNvSpPr>
              <p:nvPr/>
            </p:nvSpPr>
            <p:spPr>
              <a:xfrm>
                <a:off x="3324" y="2481"/>
                <a:ext cx="244" cy="0"/>
              </a:xfrm>
              <a:prstGeom prst="line">
                <a:avLst/>
              </a:prstGeom>
              <a:ln w="25400" cap="flat" cmpd="sng">
                <a:solidFill>
                  <a:srgbClr val="000000"/>
                </a:solidFill>
                <a:prstDash val="solid"/>
                <a:headEnd type="none" w="med" len="med"/>
                <a:tailEnd type="none" w="med" len="med"/>
              </a:ln>
            </p:spPr>
          </p:sp>
          <p:sp>
            <p:nvSpPr>
              <p:cNvPr id="53314" name="Line 29"/>
              <p:cNvSpPr>
                <a:spLocks noChangeAspect="1"/>
              </p:cNvSpPr>
              <p:nvPr/>
            </p:nvSpPr>
            <p:spPr>
              <a:xfrm>
                <a:off x="3324" y="2721"/>
                <a:ext cx="244" cy="0"/>
              </a:xfrm>
              <a:prstGeom prst="line">
                <a:avLst/>
              </a:prstGeom>
              <a:ln w="25400" cap="flat" cmpd="sng">
                <a:solidFill>
                  <a:srgbClr val="000000"/>
                </a:solidFill>
                <a:prstDash val="solid"/>
                <a:headEnd type="none" w="med" len="med"/>
                <a:tailEnd type="none" w="med" len="med"/>
              </a:ln>
            </p:spPr>
          </p:sp>
        </p:grpSp>
        <p:sp>
          <p:nvSpPr>
            <p:cNvPr id="53275" name="Line 30"/>
            <p:cNvSpPr/>
            <p:nvPr/>
          </p:nvSpPr>
          <p:spPr>
            <a:xfrm>
              <a:off x="3696" y="921"/>
              <a:ext cx="240" cy="0"/>
            </a:xfrm>
            <a:prstGeom prst="line">
              <a:avLst/>
            </a:prstGeom>
            <a:ln w="25400" cap="flat" cmpd="sng">
              <a:solidFill>
                <a:schemeClr val="tx1"/>
              </a:solidFill>
              <a:prstDash val="solid"/>
              <a:headEnd type="none" w="med" len="med"/>
              <a:tailEnd type="none" w="med" len="med"/>
            </a:ln>
          </p:spPr>
        </p:sp>
        <p:sp>
          <p:nvSpPr>
            <p:cNvPr id="53276" name="Line 31"/>
            <p:cNvSpPr/>
            <p:nvPr/>
          </p:nvSpPr>
          <p:spPr>
            <a:xfrm>
              <a:off x="3689" y="1170"/>
              <a:ext cx="214" cy="0"/>
            </a:xfrm>
            <a:prstGeom prst="line">
              <a:avLst/>
            </a:prstGeom>
            <a:ln w="25400" cap="flat" cmpd="sng">
              <a:solidFill>
                <a:schemeClr val="tx1"/>
              </a:solidFill>
              <a:prstDash val="solid"/>
              <a:headEnd type="none" w="med" len="med"/>
              <a:tailEnd type="none" w="med" len="med"/>
            </a:ln>
          </p:spPr>
        </p:sp>
        <p:sp>
          <p:nvSpPr>
            <p:cNvPr id="53277" name="Line 32"/>
            <p:cNvSpPr/>
            <p:nvPr/>
          </p:nvSpPr>
          <p:spPr>
            <a:xfrm>
              <a:off x="3702" y="1386"/>
              <a:ext cx="201" cy="0"/>
            </a:xfrm>
            <a:prstGeom prst="line">
              <a:avLst/>
            </a:prstGeom>
            <a:ln w="25400" cap="flat" cmpd="sng">
              <a:solidFill>
                <a:schemeClr val="tx1"/>
              </a:solidFill>
              <a:prstDash val="solid"/>
              <a:headEnd type="none" w="med" len="med"/>
              <a:tailEnd type="none" w="med" len="med"/>
            </a:ln>
          </p:spPr>
        </p:sp>
        <p:sp>
          <p:nvSpPr>
            <p:cNvPr id="53278" name="Line 33"/>
            <p:cNvSpPr/>
            <p:nvPr/>
          </p:nvSpPr>
          <p:spPr>
            <a:xfrm>
              <a:off x="3711" y="1624"/>
              <a:ext cx="200" cy="0"/>
            </a:xfrm>
            <a:prstGeom prst="line">
              <a:avLst/>
            </a:prstGeom>
            <a:ln w="25400" cap="flat" cmpd="sng">
              <a:solidFill>
                <a:schemeClr val="tx1"/>
              </a:solidFill>
              <a:prstDash val="solid"/>
              <a:headEnd type="none" w="med" len="med"/>
              <a:tailEnd type="none" w="med" len="med"/>
            </a:ln>
          </p:spPr>
        </p:sp>
        <p:sp>
          <p:nvSpPr>
            <p:cNvPr id="53279" name="Line 34"/>
            <p:cNvSpPr/>
            <p:nvPr/>
          </p:nvSpPr>
          <p:spPr>
            <a:xfrm>
              <a:off x="3671" y="1865"/>
              <a:ext cx="200" cy="0"/>
            </a:xfrm>
            <a:prstGeom prst="line">
              <a:avLst/>
            </a:prstGeom>
            <a:ln w="25400" cap="flat" cmpd="sng">
              <a:solidFill>
                <a:schemeClr val="tx1"/>
              </a:solidFill>
              <a:prstDash val="solid"/>
              <a:headEnd type="none" w="med" len="med"/>
              <a:tailEnd type="none" w="med" len="med"/>
            </a:ln>
          </p:spPr>
        </p:sp>
        <p:sp>
          <p:nvSpPr>
            <p:cNvPr id="53280" name="Line 35"/>
            <p:cNvSpPr/>
            <p:nvPr/>
          </p:nvSpPr>
          <p:spPr>
            <a:xfrm>
              <a:off x="3671" y="2091"/>
              <a:ext cx="200" cy="0"/>
            </a:xfrm>
            <a:prstGeom prst="line">
              <a:avLst/>
            </a:prstGeom>
            <a:ln w="25400" cap="flat" cmpd="sng">
              <a:solidFill>
                <a:schemeClr val="tx1"/>
              </a:solidFill>
              <a:prstDash val="solid"/>
              <a:headEnd type="none" w="med" len="med"/>
              <a:tailEnd type="none" w="med" len="med"/>
            </a:ln>
          </p:spPr>
        </p:sp>
        <p:sp>
          <p:nvSpPr>
            <p:cNvPr id="53281" name="Line 36"/>
            <p:cNvSpPr/>
            <p:nvPr/>
          </p:nvSpPr>
          <p:spPr>
            <a:xfrm>
              <a:off x="3662" y="2323"/>
              <a:ext cx="201" cy="0"/>
            </a:xfrm>
            <a:prstGeom prst="line">
              <a:avLst/>
            </a:prstGeom>
            <a:ln w="25400" cap="flat" cmpd="sng">
              <a:solidFill>
                <a:schemeClr val="tx1"/>
              </a:solidFill>
              <a:prstDash val="solid"/>
              <a:headEnd type="none" w="med" len="med"/>
              <a:tailEnd type="none" w="med" len="med"/>
            </a:ln>
          </p:spPr>
        </p:sp>
        <p:sp>
          <p:nvSpPr>
            <p:cNvPr id="53282" name="Line 37"/>
            <p:cNvSpPr/>
            <p:nvPr/>
          </p:nvSpPr>
          <p:spPr>
            <a:xfrm>
              <a:off x="3662" y="2536"/>
              <a:ext cx="201" cy="0"/>
            </a:xfrm>
            <a:prstGeom prst="line">
              <a:avLst/>
            </a:prstGeom>
            <a:ln w="25400" cap="flat" cmpd="sng">
              <a:solidFill>
                <a:schemeClr val="tx1"/>
              </a:solidFill>
              <a:prstDash val="solid"/>
              <a:headEnd type="none" w="med" len="med"/>
              <a:tailEnd type="none" w="med" len="med"/>
            </a:ln>
          </p:spPr>
        </p:sp>
        <p:grpSp>
          <p:nvGrpSpPr>
            <p:cNvPr id="53283" name="Group 38"/>
            <p:cNvGrpSpPr/>
            <p:nvPr/>
          </p:nvGrpSpPr>
          <p:grpSpPr>
            <a:xfrm>
              <a:off x="1872" y="2784"/>
              <a:ext cx="363" cy="227"/>
              <a:chOff x="1200" y="3049"/>
              <a:chExt cx="363" cy="227"/>
            </a:xfrm>
          </p:grpSpPr>
          <p:sp>
            <p:nvSpPr>
              <p:cNvPr id="53306" name="AutoShape 39"/>
              <p:cNvSpPr>
                <a:spLocks noChangeAspect="1"/>
              </p:cNvSpPr>
              <p:nvPr/>
            </p:nvSpPr>
            <p:spPr>
              <a:xfrm rot="5400000">
                <a:off x="1223" y="3026"/>
                <a:ext cx="227" cy="273"/>
              </a:xfrm>
              <a:prstGeom prst="triangle">
                <a:avLst>
                  <a:gd name="adj" fmla="val 50000"/>
                </a:avLst>
              </a:prstGeom>
              <a:solidFill>
                <a:srgbClr val="FFFF99"/>
              </a:solidFill>
              <a:ln w="25400"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53307" name="Oval 40"/>
              <p:cNvSpPr/>
              <p:nvPr/>
            </p:nvSpPr>
            <p:spPr>
              <a:xfrm>
                <a:off x="1458" y="3115"/>
                <a:ext cx="105" cy="101"/>
              </a:xfrm>
              <a:prstGeom prst="ellipse">
                <a:avLst/>
              </a:prstGeom>
              <a:solidFill>
                <a:srgbClr val="FFFFFF"/>
              </a:solidFill>
              <a:ln w="25400"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grpSp>
        <p:grpSp>
          <p:nvGrpSpPr>
            <p:cNvPr id="53284" name="Group 41"/>
            <p:cNvGrpSpPr/>
            <p:nvPr/>
          </p:nvGrpSpPr>
          <p:grpSpPr>
            <a:xfrm>
              <a:off x="1872" y="1872"/>
              <a:ext cx="364" cy="711"/>
              <a:chOff x="1200" y="2297"/>
              <a:chExt cx="364" cy="711"/>
            </a:xfrm>
          </p:grpSpPr>
          <p:sp>
            <p:nvSpPr>
              <p:cNvPr id="53300" name="AutoShape 42"/>
              <p:cNvSpPr>
                <a:spLocks noChangeAspect="1"/>
              </p:cNvSpPr>
              <p:nvPr/>
            </p:nvSpPr>
            <p:spPr>
              <a:xfrm rot="5400000">
                <a:off x="1223" y="2274"/>
                <a:ext cx="227" cy="273"/>
              </a:xfrm>
              <a:prstGeom prst="triangle">
                <a:avLst>
                  <a:gd name="adj" fmla="val 50000"/>
                </a:avLst>
              </a:prstGeom>
              <a:solidFill>
                <a:srgbClr val="FFFF99"/>
              </a:solidFill>
              <a:ln w="25400"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53301" name="Oval 43"/>
              <p:cNvSpPr/>
              <p:nvPr/>
            </p:nvSpPr>
            <p:spPr>
              <a:xfrm>
                <a:off x="1459" y="2372"/>
                <a:ext cx="105" cy="101"/>
              </a:xfrm>
              <a:prstGeom prst="ellipse">
                <a:avLst/>
              </a:prstGeom>
              <a:solidFill>
                <a:schemeClr val="bg1"/>
              </a:solidFill>
              <a:ln w="25400"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53302" name="AutoShape 44"/>
              <p:cNvSpPr>
                <a:spLocks noChangeAspect="1"/>
              </p:cNvSpPr>
              <p:nvPr/>
            </p:nvSpPr>
            <p:spPr>
              <a:xfrm rot="5400000">
                <a:off x="1231" y="2512"/>
                <a:ext cx="210" cy="273"/>
              </a:xfrm>
              <a:prstGeom prst="triangle">
                <a:avLst>
                  <a:gd name="adj" fmla="val 50000"/>
                </a:avLst>
              </a:prstGeom>
              <a:solidFill>
                <a:srgbClr val="FFFF99"/>
              </a:solidFill>
              <a:ln w="25400"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53303" name="Oval 45"/>
              <p:cNvSpPr/>
              <p:nvPr/>
            </p:nvSpPr>
            <p:spPr>
              <a:xfrm>
                <a:off x="1453" y="2605"/>
                <a:ext cx="105" cy="101"/>
              </a:xfrm>
              <a:prstGeom prst="ellipse">
                <a:avLst/>
              </a:prstGeom>
              <a:solidFill>
                <a:schemeClr val="bg1"/>
              </a:solidFill>
              <a:ln w="25400"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53304" name="AutoShape 46"/>
              <p:cNvSpPr>
                <a:spLocks noChangeAspect="1"/>
              </p:cNvSpPr>
              <p:nvPr/>
            </p:nvSpPr>
            <p:spPr>
              <a:xfrm rot="5400000">
                <a:off x="1223" y="2758"/>
                <a:ext cx="227" cy="273"/>
              </a:xfrm>
              <a:prstGeom prst="triangle">
                <a:avLst>
                  <a:gd name="adj" fmla="val 50000"/>
                </a:avLst>
              </a:prstGeom>
              <a:solidFill>
                <a:srgbClr val="FFFF99"/>
              </a:solidFill>
              <a:ln w="25400"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53305" name="Oval 47"/>
              <p:cNvSpPr/>
              <p:nvPr/>
            </p:nvSpPr>
            <p:spPr>
              <a:xfrm>
                <a:off x="1458" y="2835"/>
                <a:ext cx="105" cy="101"/>
              </a:xfrm>
              <a:prstGeom prst="ellipse">
                <a:avLst/>
              </a:prstGeom>
              <a:solidFill>
                <a:srgbClr val="FFFFFF"/>
              </a:solidFill>
              <a:ln w="25400"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grpSp>
        <p:sp>
          <p:nvSpPr>
            <p:cNvPr id="53286" name="Oval 49"/>
            <p:cNvSpPr/>
            <p:nvPr/>
          </p:nvSpPr>
          <p:spPr>
            <a:xfrm>
              <a:off x="2754" y="2549"/>
              <a:ext cx="91" cy="91"/>
            </a:xfrm>
            <a:prstGeom prst="ellipse">
              <a:avLst/>
            </a:prstGeom>
            <a:solidFill>
              <a:schemeClr val="bg1"/>
            </a:solidFill>
            <a:ln w="25400"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53287" name="Text Box 50"/>
            <p:cNvSpPr txBox="1"/>
            <p:nvPr/>
          </p:nvSpPr>
          <p:spPr>
            <a:xfrm>
              <a:off x="2418" y="2352"/>
              <a:ext cx="336" cy="453"/>
            </a:xfrm>
            <a:prstGeom prst="rect">
              <a:avLst/>
            </a:prstGeom>
            <a:solidFill>
              <a:srgbClr val="FFCC99"/>
            </a:solidFill>
            <a:ln w="25400" cap="flat" cmpd="sng">
              <a:solidFill>
                <a:schemeClr val="tx1"/>
              </a:solidFill>
              <a:prstDash val="solid"/>
              <a:miter/>
              <a:headEnd type="none" w="med" len="med"/>
              <a:tailEnd type="none" w="med" len="med"/>
            </a:ln>
          </p:spPr>
          <p:txBody>
            <a:bodyPr lIns="180000" tIns="180000" rIns="180000" bIns="180000">
              <a:spAutoFit/>
            </a:bodyPr>
            <a:lstStyle/>
            <a:p>
              <a:pPr algn="ctr">
                <a:spcBef>
                  <a:spcPct val="50000"/>
                </a:spcBef>
              </a:pPr>
              <a:r>
                <a:rPr lang="en-US" altLang="zh-CN" sz="2200">
                  <a:latin typeface="Times New Roman" panose="02020603050405020304" pitchFamily="18" charset="0"/>
                </a:rPr>
                <a:t>&amp;</a:t>
              </a:r>
              <a:endParaRPr lang="en-US" altLang="zh-CN">
                <a:latin typeface="Times New Roman" panose="02020603050405020304" pitchFamily="18" charset="0"/>
              </a:endParaRPr>
            </a:p>
          </p:txBody>
        </p:sp>
        <p:sp>
          <p:nvSpPr>
            <p:cNvPr id="53288" name="Text Box 51"/>
            <p:cNvSpPr txBox="1"/>
            <p:nvPr/>
          </p:nvSpPr>
          <p:spPr>
            <a:xfrm>
              <a:off x="768" y="912"/>
              <a:ext cx="576" cy="2595"/>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lstStyle/>
            <a:p>
              <a:pPr algn="r">
                <a:spcAft>
                  <a:spcPct val="10000"/>
                </a:spcAft>
              </a:pPr>
              <a:r>
                <a:rPr lang="en-US" altLang="zh-CN" sz="2200">
                  <a:latin typeface="Times New Roman" panose="02020603050405020304" pitchFamily="18" charset="0"/>
                </a:rPr>
                <a:t>A3</a:t>
              </a:r>
              <a:endParaRPr lang="en-US" altLang="zh-CN" sz="2200">
                <a:latin typeface="Times New Roman" panose="02020603050405020304" pitchFamily="18" charset="0"/>
              </a:endParaRPr>
            </a:p>
            <a:p>
              <a:pPr algn="r">
                <a:spcAft>
                  <a:spcPct val="10000"/>
                </a:spcAft>
              </a:pPr>
              <a:r>
                <a:rPr lang="en-US" altLang="zh-CN" sz="2200">
                  <a:latin typeface="Times New Roman" panose="02020603050405020304" pitchFamily="18" charset="0"/>
                </a:rPr>
                <a:t>A4</a:t>
              </a:r>
              <a:endParaRPr lang="en-US" altLang="zh-CN" sz="2200">
                <a:latin typeface="Times New Roman" panose="02020603050405020304" pitchFamily="18" charset="0"/>
              </a:endParaRPr>
            </a:p>
            <a:p>
              <a:pPr algn="r">
                <a:spcAft>
                  <a:spcPct val="10000"/>
                </a:spcAft>
              </a:pPr>
              <a:r>
                <a:rPr lang="en-US" altLang="zh-CN" sz="2200">
                  <a:latin typeface="Times New Roman" panose="02020603050405020304" pitchFamily="18" charset="0"/>
                </a:rPr>
                <a:t>A5</a:t>
              </a:r>
              <a:endParaRPr lang="en-US" altLang="zh-CN" sz="2200">
                <a:latin typeface="Times New Roman" panose="02020603050405020304" pitchFamily="18" charset="0"/>
              </a:endParaRPr>
            </a:p>
            <a:p>
              <a:pPr algn="r">
                <a:spcAft>
                  <a:spcPct val="10000"/>
                </a:spcAft>
              </a:pPr>
              <a:r>
                <a:rPr lang="en-US" altLang="zh-CN" sz="2200">
                  <a:latin typeface="Times New Roman" panose="02020603050405020304" pitchFamily="18" charset="0"/>
                </a:rPr>
                <a:t>+5V</a:t>
              </a:r>
              <a:endParaRPr lang="en-US" altLang="zh-CN" sz="2200">
                <a:latin typeface="Times New Roman" panose="02020603050405020304" pitchFamily="18" charset="0"/>
              </a:endParaRPr>
            </a:p>
            <a:p>
              <a:pPr algn="r">
                <a:spcAft>
                  <a:spcPct val="10000"/>
                </a:spcAft>
              </a:pPr>
              <a:r>
                <a:rPr lang="en-US" altLang="zh-CN" sz="2200">
                  <a:latin typeface="Times New Roman" panose="02020603050405020304" pitchFamily="18" charset="0"/>
                </a:rPr>
                <a:t>A6</a:t>
              </a:r>
              <a:endParaRPr lang="en-US" altLang="zh-CN" sz="2200">
                <a:latin typeface="Times New Roman" panose="02020603050405020304" pitchFamily="18" charset="0"/>
              </a:endParaRPr>
            </a:p>
            <a:p>
              <a:pPr algn="r">
                <a:spcAft>
                  <a:spcPct val="10000"/>
                </a:spcAft>
              </a:pPr>
              <a:r>
                <a:rPr lang="en-US" altLang="zh-CN" sz="2200">
                  <a:latin typeface="Times New Roman" panose="02020603050405020304" pitchFamily="18" charset="0"/>
                </a:rPr>
                <a:t>A7</a:t>
              </a:r>
              <a:endParaRPr lang="en-US" altLang="zh-CN" sz="2200">
                <a:latin typeface="Times New Roman" panose="02020603050405020304" pitchFamily="18" charset="0"/>
              </a:endParaRPr>
            </a:p>
            <a:p>
              <a:pPr algn="r">
                <a:spcAft>
                  <a:spcPct val="10000"/>
                </a:spcAft>
              </a:pPr>
              <a:r>
                <a:rPr lang="en-US" altLang="zh-CN" sz="2200">
                  <a:latin typeface="Times New Roman" panose="02020603050405020304" pitchFamily="18" charset="0"/>
                </a:rPr>
                <a:t>A8</a:t>
              </a:r>
              <a:endParaRPr lang="en-US" altLang="zh-CN" sz="2200">
                <a:latin typeface="Times New Roman" panose="02020603050405020304" pitchFamily="18" charset="0"/>
              </a:endParaRPr>
            </a:p>
            <a:p>
              <a:pPr algn="r">
                <a:spcAft>
                  <a:spcPct val="10000"/>
                </a:spcAft>
              </a:pPr>
              <a:r>
                <a:rPr lang="en-US" altLang="zh-CN" sz="2200">
                  <a:latin typeface="Times New Roman" panose="02020603050405020304" pitchFamily="18" charset="0"/>
                </a:rPr>
                <a:t>A9</a:t>
              </a:r>
              <a:endParaRPr lang="en-US" altLang="zh-CN" sz="2200">
                <a:latin typeface="Times New Roman" panose="02020603050405020304" pitchFamily="18" charset="0"/>
              </a:endParaRPr>
            </a:p>
            <a:p>
              <a:pPr algn="r">
                <a:spcAft>
                  <a:spcPct val="10000"/>
                </a:spcAft>
              </a:pPr>
              <a:r>
                <a:rPr lang="en-US" altLang="zh-CN" sz="2200">
                  <a:latin typeface="Times New Roman" panose="02020603050405020304" pitchFamily="18" charset="0"/>
                </a:rPr>
                <a:t>AEN</a:t>
              </a:r>
              <a:endParaRPr lang="en-US" altLang="zh-CN" sz="2200">
                <a:latin typeface="Times New Roman" panose="02020603050405020304" pitchFamily="18" charset="0"/>
              </a:endParaRPr>
            </a:p>
            <a:p>
              <a:pPr algn="r">
                <a:spcAft>
                  <a:spcPct val="10000"/>
                </a:spcAft>
              </a:pPr>
              <a:r>
                <a:rPr lang="en-US" altLang="zh-CN" sz="2200">
                  <a:latin typeface="Times New Roman" panose="02020603050405020304" pitchFamily="18" charset="0"/>
                </a:rPr>
                <a:t>IOR</a:t>
              </a:r>
              <a:endParaRPr lang="en-US" altLang="zh-CN" sz="2200">
                <a:latin typeface="Times New Roman" panose="02020603050405020304" pitchFamily="18" charset="0"/>
              </a:endParaRPr>
            </a:p>
            <a:p>
              <a:pPr algn="r"/>
              <a:r>
                <a:rPr lang="en-US" altLang="zh-CN" sz="2200">
                  <a:latin typeface="Times New Roman" panose="02020603050405020304" pitchFamily="18" charset="0"/>
                </a:rPr>
                <a:t>IOW</a:t>
              </a:r>
              <a:endParaRPr lang="en-US" altLang="zh-CN">
                <a:latin typeface="Times New Roman" panose="02020603050405020304" pitchFamily="18" charset="0"/>
              </a:endParaRPr>
            </a:p>
          </p:txBody>
        </p:sp>
        <p:sp>
          <p:nvSpPr>
            <p:cNvPr id="53289" name="Line 53"/>
            <p:cNvSpPr>
              <a:spLocks noChangeAspect="1"/>
            </p:cNvSpPr>
            <p:nvPr/>
          </p:nvSpPr>
          <p:spPr>
            <a:xfrm>
              <a:off x="1344" y="3178"/>
              <a:ext cx="528" cy="0"/>
            </a:xfrm>
            <a:prstGeom prst="line">
              <a:avLst/>
            </a:prstGeom>
            <a:ln w="25400" cap="flat" cmpd="sng">
              <a:solidFill>
                <a:srgbClr val="000000"/>
              </a:solidFill>
              <a:prstDash val="solid"/>
              <a:headEnd type="none" w="med" len="med"/>
              <a:tailEnd type="none" w="med" len="med"/>
            </a:ln>
          </p:spPr>
        </p:sp>
        <p:sp>
          <p:nvSpPr>
            <p:cNvPr id="53290" name="Text Box 54"/>
            <p:cNvSpPr txBox="1"/>
            <p:nvPr/>
          </p:nvSpPr>
          <p:spPr>
            <a:xfrm>
              <a:off x="1877" y="3120"/>
              <a:ext cx="336" cy="363"/>
            </a:xfrm>
            <a:prstGeom prst="rect">
              <a:avLst/>
            </a:prstGeom>
            <a:solidFill>
              <a:srgbClr val="FFCC99"/>
            </a:solidFill>
            <a:ln w="25400" cap="flat" cmpd="sng">
              <a:solidFill>
                <a:schemeClr val="tx1"/>
              </a:solidFill>
              <a:prstDash val="solid"/>
              <a:miter/>
              <a:headEnd type="none" w="med" len="med"/>
              <a:tailEnd type="none" w="med" len="med"/>
            </a:ln>
          </p:spPr>
          <p:txBody>
            <a:bodyPr lIns="180000" tIns="108000" rIns="180000" bIns="108000">
              <a:spAutoFit/>
            </a:bodyPr>
            <a:lstStyle/>
            <a:p>
              <a:pPr algn="ctr">
                <a:spcBef>
                  <a:spcPct val="50000"/>
                </a:spcBef>
              </a:pPr>
              <a:r>
                <a:rPr lang="en-US" altLang="zh-CN" sz="2200">
                  <a:latin typeface="Times New Roman" panose="02020603050405020304" pitchFamily="18" charset="0"/>
                </a:rPr>
                <a:t>&amp;</a:t>
              </a:r>
              <a:endParaRPr lang="en-US" altLang="zh-CN">
                <a:latin typeface="Times New Roman" panose="02020603050405020304" pitchFamily="18" charset="0"/>
              </a:endParaRPr>
            </a:p>
          </p:txBody>
        </p:sp>
        <p:sp>
          <p:nvSpPr>
            <p:cNvPr id="53291" name="Line 55"/>
            <p:cNvSpPr/>
            <p:nvPr/>
          </p:nvSpPr>
          <p:spPr>
            <a:xfrm>
              <a:off x="960" y="3024"/>
              <a:ext cx="317" cy="0"/>
            </a:xfrm>
            <a:prstGeom prst="line">
              <a:avLst/>
            </a:prstGeom>
            <a:ln w="25400" cap="flat" cmpd="sng">
              <a:solidFill>
                <a:srgbClr val="000000"/>
              </a:solidFill>
              <a:prstDash val="solid"/>
              <a:headEnd type="none" w="med" len="med"/>
              <a:tailEnd type="none" w="med" len="med"/>
            </a:ln>
          </p:spPr>
        </p:sp>
        <p:sp>
          <p:nvSpPr>
            <p:cNvPr id="53292" name="Line 56"/>
            <p:cNvSpPr/>
            <p:nvPr/>
          </p:nvSpPr>
          <p:spPr>
            <a:xfrm>
              <a:off x="912" y="3264"/>
              <a:ext cx="336" cy="0"/>
            </a:xfrm>
            <a:prstGeom prst="line">
              <a:avLst/>
            </a:prstGeom>
            <a:ln w="25400" cap="flat" cmpd="sng">
              <a:solidFill>
                <a:srgbClr val="000000"/>
              </a:solidFill>
              <a:prstDash val="solid"/>
              <a:headEnd type="none" w="med" len="med"/>
              <a:tailEnd type="none" w="med" len="med"/>
            </a:ln>
          </p:spPr>
        </p:sp>
        <p:sp>
          <p:nvSpPr>
            <p:cNvPr id="53293" name="Line 57"/>
            <p:cNvSpPr/>
            <p:nvPr/>
          </p:nvSpPr>
          <p:spPr>
            <a:xfrm>
              <a:off x="2304" y="3270"/>
              <a:ext cx="113" cy="3"/>
            </a:xfrm>
            <a:prstGeom prst="line">
              <a:avLst/>
            </a:prstGeom>
            <a:ln w="25400" cap="flat" cmpd="sng">
              <a:solidFill>
                <a:srgbClr val="000000"/>
              </a:solidFill>
              <a:prstDash val="solid"/>
              <a:headEnd type="none" w="med" len="med"/>
              <a:tailEnd type="none" w="med" len="med"/>
            </a:ln>
          </p:spPr>
        </p:sp>
        <p:sp>
          <p:nvSpPr>
            <p:cNvPr id="53294" name="Oval 58"/>
            <p:cNvSpPr/>
            <p:nvPr/>
          </p:nvSpPr>
          <p:spPr>
            <a:xfrm>
              <a:off x="2213" y="3237"/>
              <a:ext cx="91" cy="91"/>
            </a:xfrm>
            <a:prstGeom prst="ellipse">
              <a:avLst/>
            </a:prstGeom>
            <a:solidFill>
              <a:schemeClr val="bg1"/>
            </a:solidFill>
            <a:ln w="25400"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53295" name="Text Box 59"/>
            <p:cNvSpPr txBox="1">
              <a:spLocks noChangeAspect="1"/>
            </p:cNvSpPr>
            <p:nvPr/>
          </p:nvSpPr>
          <p:spPr>
            <a:xfrm>
              <a:off x="2784" y="3456"/>
              <a:ext cx="1392" cy="400"/>
            </a:xfrm>
            <a:prstGeom prst="rect">
              <a:avLst/>
            </a:prstGeom>
            <a:noFill/>
            <a:ln w="25400">
              <a:noFill/>
            </a:ln>
          </p:spPr>
          <p:txBody>
            <a:bodyPr lIns="0" tIns="0" rIns="0" bIns="0"/>
            <a:lstStyle/>
            <a:p>
              <a:pPr algn="just"/>
              <a:r>
                <a:rPr lang="zh-CN" altLang="en-US" sz="2600" dirty="0">
                  <a:latin typeface="Times New Roman" panose="02020603050405020304" pitchFamily="18" charset="0"/>
                </a:rPr>
                <a:t>端口译码电路</a:t>
              </a:r>
              <a:endParaRPr lang="zh-CN" altLang="en-US" dirty="0">
                <a:latin typeface="Times New Roman" panose="02020603050405020304" pitchFamily="18" charset="0"/>
              </a:endParaRPr>
            </a:p>
          </p:txBody>
        </p:sp>
        <p:sp>
          <p:nvSpPr>
            <p:cNvPr id="53296" name="Line 60"/>
            <p:cNvSpPr>
              <a:spLocks noChangeAspect="1"/>
            </p:cNvSpPr>
            <p:nvPr/>
          </p:nvSpPr>
          <p:spPr>
            <a:xfrm>
              <a:off x="1344" y="3399"/>
              <a:ext cx="528" cy="0"/>
            </a:xfrm>
            <a:prstGeom prst="line">
              <a:avLst/>
            </a:prstGeom>
            <a:ln w="25400" cap="flat" cmpd="sng">
              <a:solidFill>
                <a:srgbClr val="000000"/>
              </a:solidFill>
              <a:prstDash val="solid"/>
              <a:headEnd type="none" w="med" len="med"/>
              <a:tailEnd type="none" w="med" len="med"/>
            </a:ln>
          </p:spPr>
        </p:sp>
        <p:sp>
          <p:nvSpPr>
            <p:cNvPr id="53297" name="Line 61"/>
            <p:cNvSpPr/>
            <p:nvPr/>
          </p:nvSpPr>
          <p:spPr>
            <a:xfrm>
              <a:off x="2928" y="2160"/>
              <a:ext cx="0" cy="432"/>
            </a:xfrm>
            <a:prstGeom prst="line">
              <a:avLst/>
            </a:prstGeom>
            <a:ln w="25400" cap="flat" cmpd="sng">
              <a:solidFill>
                <a:schemeClr val="tx1"/>
              </a:solidFill>
              <a:prstDash val="solid"/>
              <a:headEnd type="none" w="med" len="med"/>
              <a:tailEnd type="none" w="med" len="med"/>
            </a:ln>
          </p:spPr>
        </p:sp>
        <p:sp>
          <p:nvSpPr>
            <p:cNvPr id="53298" name="Line 62"/>
            <p:cNvSpPr/>
            <p:nvPr/>
          </p:nvSpPr>
          <p:spPr>
            <a:xfrm flipV="1">
              <a:off x="2928" y="2142"/>
              <a:ext cx="194" cy="18"/>
            </a:xfrm>
            <a:prstGeom prst="line">
              <a:avLst/>
            </a:prstGeom>
            <a:ln w="25400" cap="flat" cmpd="sng">
              <a:solidFill>
                <a:schemeClr val="tx1"/>
              </a:solidFill>
              <a:prstDash val="solid"/>
              <a:headEnd type="none" w="med" len="med"/>
              <a:tailEnd type="none" w="med" len="med"/>
            </a:ln>
          </p:spPr>
        </p:sp>
        <p:sp>
          <p:nvSpPr>
            <p:cNvPr id="53299" name="Line 63"/>
            <p:cNvSpPr/>
            <p:nvPr/>
          </p:nvSpPr>
          <p:spPr>
            <a:xfrm>
              <a:off x="960" y="2784"/>
              <a:ext cx="288" cy="0"/>
            </a:xfrm>
            <a:prstGeom prst="line">
              <a:avLst/>
            </a:prstGeom>
            <a:ln w="28575" cap="flat" cmpd="sng">
              <a:solidFill>
                <a:schemeClr val="tx1"/>
              </a:solidFill>
              <a:prstDash val="solid"/>
              <a:headEnd type="none" w="med" len="med"/>
              <a:tailEnd type="none" w="med" len="med"/>
            </a:ln>
          </p:spPr>
        </p:sp>
      </p:grpSp>
      <p:sp>
        <p:nvSpPr>
          <p:cNvPr id="53251" name="Text Box 64"/>
          <p:cNvSpPr txBox="1"/>
          <p:nvPr/>
        </p:nvSpPr>
        <p:spPr>
          <a:xfrm>
            <a:off x="762000" y="323850"/>
            <a:ext cx="8202613" cy="1200150"/>
          </a:xfrm>
          <a:prstGeom prst="rect">
            <a:avLst/>
          </a:prstGeom>
          <a:noFill/>
          <a:ln w="9525">
            <a:noFill/>
          </a:ln>
        </p:spPr>
        <p:txBody>
          <a:bodyPr>
            <a:spAutoFit/>
          </a:bodyPr>
          <a:lstStyle/>
          <a:p>
            <a:pPr>
              <a:spcBef>
                <a:spcPct val="50000"/>
              </a:spcBef>
            </a:pPr>
            <a:r>
              <a:rPr lang="zh-CN" altLang="en-US" sz="3600" b="1" dirty="0">
                <a:latin typeface="黑体" panose="02010609060101010101" pitchFamily="2" charset="-122"/>
                <a:ea typeface="黑体" panose="02010609060101010101" pitchFamily="2" charset="-122"/>
              </a:rPr>
              <a:t>练习</a:t>
            </a:r>
            <a:r>
              <a:rPr lang="en-US" altLang="zh-CN" sz="3600" b="1">
                <a:latin typeface="黑体" panose="02010609060101010101" pitchFamily="2" charset="-122"/>
                <a:ea typeface="黑体" panose="02010609060101010101" pitchFamily="2" charset="-122"/>
              </a:rPr>
              <a:t>:</a:t>
            </a:r>
            <a:r>
              <a:rPr lang="zh-CN" altLang="en-US" sz="3600" b="1" dirty="0">
                <a:latin typeface="黑体" panose="02010609060101010101" pitchFamily="2" charset="-122"/>
                <a:ea typeface="黑体" panose="02010609060101010101" pitchFamily="2" charset="-122"/>
              </a:rPr>
              <a:t>分析图中</a:t>
            </a:r>
            <a:r>
              <a:rPr lang="en-US" altLang="zh-CN" sz="3600" b="1">
                <a:latin typeface="黑体" panose="02010609060101010101" pitchFamily="2" charset="-122"/>
                <a:ea typeface="黑体" panose="02010609060101010101" pitchFamily="2" charset="-122"/>
              </a:rPr>
              <a:t>74LS138</a:t>
            </a:r>
            <a:r>
              <a:rPr lang="zh-CN" altLang="en-US" sz="3600" b="1" dirty="0">
                <a:latin typeface="黑体" panose="02010609060101010101" pitchFamily="2" charset="-122"/>
                <a:ea typeface="黑体" panose="02010609060101010101" pitchFamily="2" charset="-122"/>
              </a:rPr>
              <a:t>各输出端的译码</a:t>
            </a:r>
            <a:r>
              <a:rPr lang="en-US" altLang="zh-CN" sz="3600" b="1">
                <a:latin typeface="黑体" panose="02010609060101010101" pitchFamily="2" charset="-122"/>
                <a:ea typeface="黑体" panose="02010609060101010101" pitchFamily="2" charset="-122"/>
              </a:rPr>
              <a:t>		</a:t>
            </a:r>
            <a:r>
              <a:rPr lang="zh-CN" altLang="en-US" sz="3600" b="1" dirty="0">
                <a:latin typeface="黑体" panose="02010609060101010101" pitchFamily="2" charset="-122"/>
                <a:ea typeface="黑体" panose="02010609060101010101" pitchFamily="2" charset="-122"/>
              </a:rPr>
              <a:t>地址范围。</a:t>
            </a:r>
            <a:endParaRPr lang="zh-CN" altLang="en-US" sz="3600" b="1" dirty="0">
              <a:latin typeface="黑体" panose="02010609060101010101" pitchFamily="2" charset="-122"/>
              <a:ea typeface="黑体" panose="02010609060101010101" pitchFamily="2" charset="-122"/>
            </a:endParaRPr>
          </a:p>
        </p:txBody>
      </p:sp>
      <p:sp>
        <p:nvSpPr>
          <p:cNvPr id="65"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66" name="灯片编号占位符 4"/>
          <p:cNvSpPr txBox="1">
            <a:spLocks noGrp="1"/>
          </p:cNvSpPr>
          <p:nvPr>
            <p:ph type="sldNum" sz="quarter" idx="11"/>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67" name="页脚占位符 5"/>
          <p:cNvSpPr txBox="1">
            <a:spLocks noGrp="1"/>
          </p:cNvSpPr>
          <p:nvPr>
            <p:ph type="ftr" sz="quarter" idx="12"/>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
        <p:nvSpPr>
          <p:cNvPr id="2" name="Text Box 48"/>
          <p:cNvSpPr txBox="1"/>
          <p:nvPr/>
        </p:nvSpPr>
        <p:spPr>
          <a:xfrm>
            <a:off x="2438327" y="1654175"/>
            <a:ext cx="441040" cy="4160838"/>
          </a:xfrm>
          <a:prstGeom prst="rect">
            <a:avLst/>
          </a:prstGeom>
          <a:noFill/>
          <a:ln w="9525">
            <a:noFill/>
          </a:ln>
        </p:spPr>
        <p:txBody>
          <a:bodyPr>
            <a:spAutoFit/>
          </a:bodyPr>
          <a:p>
            <a:pPr algn="r">
              <a:spcAft>
                <a:spcPct val="10000"/>
              </a:spcAft>
            </a:pPr>
            <a:endParaRPr lang="zh-CN" altLang="en-US" sz="2200" dirty="0">
              <a:solidFill>
                <a:srgbClr val="0000FF"/>
              </a:solidFill>
              <a:latin typeface="Times New Roman" panose="02020603050405020304" pitchFamily="18" charset="0"/>
            </a:endParaRPr>
          </a:p>
          <a:p>
            <a:pPr algn="r">
              <a:spcAft>
                <a:spcPct val="10000"/>
              </a:spcAft>
            </a:pPr>
            <a:endParaRPr lang="zh-CN" altLang="en-US" sz="2200" dirty="0">
              <a:solidFill>
                <a:srgbClr val="0000FF"/>
              </a:solidFill>
              <a:latin typeface="Times New Roman" panose="02020603050405020304" pitchFamily="18" charset="0"/>
            </a:endParaRPr>
          </a:p>
          <a:p>
            <a:pPr algn="r">
              <a:spcAft>
                <a:spcPct val="10000"/>
              </a:spcAft>
            </a:pPr>
            <a:endParaRPr lang="zh-CN" altLang="en-US" sz="2200" dirty="0">
              <a:latin typeface="Times New Roman" panose="02020603050405020304" pitchFamily="18" charset="0"/>
            </a:endParaRPr>
          </a:p>
          <a:p>
            <a:pPr algn="r">
              <a:spcAft>
                <a:spcPct val="10000"/>
              </a:spcAft>
            </a:pPr>
            <a:endParaRPr lang="zh-CN" altLang="en-US" sz="2200" dirty="0">
              <a:latin typeface="Times New Roman" panose="02020603050405020304" pitchFamily="18" charset="0"/>
            </a:endParaRPr>
          </a:p>
          <a:p>
            <a:pPr algn="r">
              <a:spcAft>
                <a:spcPct val="10000"/>
              </a:spcAft>
            </a:pPr>
            <a:r>
              <a:rPr lang="en-US" altLang="zh-CN" sz="2200">
                <a:solidFill>
                  <a:srgbClr val="0000FF"/>
                </a:solidFill>
                <a:latin typeface="Times New Roman" panose="02020603050405020304" pitchFamily="18" charset="0"/>
              </a:rPr>
              <a:t>0</a:t>
            </a:r>
            <a:endParaRPr lang="en-US" altLang="zh-CN" sz="2200">
              <a:solidFill>
                <a:srgbClr val="0000FF"/>
              </a:solidFill>
              <a:latin typeface="Times New Roman" panose="02020603050405020304" pitchFamily="18" charset="0"/>
            </a:endParaRPr>
          </a:p>
          <a:p>
            <a:pPr algn="r">
              <a:spcAft>
                <a:spcPct val="10000"/>
              </a:spcAft>
            </a:pPr>
            <a:r>
              <a:rPr lang="en-US" altLang="zh-CN" sz="2200">
                <a:solidFill>
                  <a:srgbClr val="0000FF"/>
                </a:solidFill>
                <a:latin typeface="Times New Roman" panose="02020603050405020304" pitchFamily="18" charset="0"/>
              </a:rPr>
              <a:t>0</a:t>
            </a:r>
            <a:endParaRPr lang="en-US" altLang="zh-CN" sz="2200">
              <a:solidFill>
                <a:srgbClr val="0000FF"/>
              </a:solidFill>
              <a:latin typeface="Times New Roman" panose="02020603050405020304" pitchFamily="18" charset="0"/>
            </a:endParaRPr>
          </a:p>
          <a:p>
            <a:pPr algn="r">
              <a:spcAft>
                <a:spcPct val="10000"/>
              </a:spcAft>
            </a:pPr>
            <a:r>
              <a:rPr lang="en-US" altLang="zh-CN" sz="2200">
                <a:solidFill>
                  <a:srgbClr val="0000FF"/>
                </a:solidFill>
                <a:latin typeface="Times New Roman" panose="02020603050405020304" pitchFamily="18" charset="0"/>
              </a:rPr>
              <a:t>0</a:t>
            </a:r>
            <a:endParaRPr lang="en-US" altLang="zh-CN" sz="2200">
              <a:solidFill>
                <a:srgbClr val="0000FF"/>
              </a:solidFill>
              <a:latin typeface="Times New Roman" panose="02020603050405020304" pitchFamily="18" charset="0"/>
            </a:endParaRPr>
          </a:p>
          <a:p>
            <a:pPr algn="r">
              <a:spcAft>
                <a:spcPct val="10000"/>
              </a:spcAft>
            </a:pPr>
            <a:r>
              <a:rPr lang="en-US" altLang="zh-CN" sz="2200">
                <a:solidFill>
                  <a:srgbClr val="0000FF"/>
                </a:solidFill>
                <a:latin typeface="Times New Roman" panose="02020603050405020304" pitchFamily="18" charset="0"/>
              </a:rPr>
              <a:t>1</a:t>
            </a:r>
            <a:endParaRPr lang="en-US" altLang="zh-CN" sz="2200">
              <a:solidFill>
                <a:srgbClr val="0000FF"/>
              </a:solidFill>
              <a:latin typeface="Times New Roman" panose="02020603050405020304" pitchFamily="18" charset="0"/>
            </a:endParaRPr>
          </a:p>
          <a:p>
            <a:pPr algn="r">
              <a:spcAft>
                <a:spcPct val="10000"/>
              </a:spcAft>
            </a:pPr>
            <a:r>
              <a:rPr lang="en-US" altLang="zh-CN" sz="2200">
                <a:solidFill>
                  <a:srgbClr val="0000FF"/>
                </a:solidFill>
                <a:latin typeface="Times New Roman" panose="02020603050405020304" pitchFamily="18" charset="0"/>
              </a:rPr>
              <a:t>0</a:t>
            </a:r>
            <a:endParaRPr lang="en-US" altLang="zh-CN" sz="2200">
              <a:solidFill>
                <a:srgbClr val="0000FF"/>
              </a:solidFill>
              <a:latin typeface="Times New Roman" panose="02020603050405020304" pitchFamily="18" charset="0"/>
            </a:endParaRPr>
          </a:p>
          <a:p>
            <a:pPr algn="r">
              <a:spcAft>
                <a:spcPct val="25000"/>
              </a:spcAft>
            </a:pPr>
            <a:endParaRPr lang="en-US" altLang="zh-CN" sz="2200">
              <a:solidFill>
                <a:srgbClr val="0000FF"/>
              </a:solidFill>
              <a:latin typeface="Times New Roman" panose="02020603050405020304" pitchFamily="18" charset="0"/>
            </a:endParaRPr>
          </a:p>
          <a:p>
            <a:pPr algn="r"/>
            <a:endParaRPr lang="zh-CN" altLang="en-US" sz="2200" dirty="0">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7D974B2-578A-49D9-8343-AD1D1547953A}"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graphicFrame>
        <p:nvGraphicFramePr>
          <p:cNvPr id="3" name="对象 2"/>
          <p:cNvGraphicFramePr/>
          <p:nvPr>
            <p:custDataLst>
              <p:tags r:id="rId1"/>
            </p:custDataLst>
          </p:nvPr>
        </p:nvGraphicFramePr>
        <p:xfrm>
          <a:off x="1295400" y="838200"/>
          <a:ext cx="7193915" cy="4965700"/>
        </p:xfrm>
        <a:graphic>
          <a:graphicData uri="http://schemas.openxmlformats.org/presentationml/2006/ole">
            <mc:AlternateContent xmlns:mc="http://schemas.openxmlformats.org/markup-compatibility/2006">
              <mc:Choice xmlns:v="urn:schemas-microsoft-com:vml" Requires="v">
                <p:oleObj spid="_x0000_s4099" name="" r:id="rId2" imgW="3848100" imgH="2508250" progId="Paint.Picture">
                  <p:embed/>
                </p:oleObj>
              </mc:Choice>
              <mc:Fallback>
                <p:oleObj name="" r:id="rId2" imgW="3848100" imgH="2508250" progId="Paint.Picture">
                  <p:embed/>
                  <p:pic>
                    <p:nvPicPr>
                      <p:cNvPr id="0" name="图片 3"/>
                      <p:cNvPicPr/>
                      <p:nvPr/>
                    </p:nvPicPr>
                    <p:blipFill>
                      <a:blip r:embed="rId3"/>
                      <a:stretch>
                        <a:fillRect/>
                      </a:stretch>
                    </p:blipFill>
                    <p:spPr>
                      <a:xfrm>
                        <a:off x="1295400" y="838200"/>
                        <a:ext cx="7193915" cy="4965700"/>
                      </a:xfrm>
                      <a:prstGeom prst="rect">
                        <a:avLst/>
                      </a:prstGeom>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p:cNvSpPr>
          <p:nvPr>
            <p:ph type="dt" sz="half" idx="10"/>
          </p:nvPr>
        </p:nvSpPr>
        <p:spPr>
          <a:xfrm>
            <a:off x="381000" y="143510"/>
            <a:ext cx="8610600" cy="685800"/>
          </a:xfrm>
          <a:ln>
            <a:noFill/>
            <a:miter/>
          </a:ln>
        </p:spPr>
        <p:txBody>
          <a:bodyPr vert="horz" wrap="square" lIns="91440" tIns="45720" rIns="91440" bIns="45720" anchor="ctr"/>
          <a:lstStyle/>
          <a:p>
            <a:pPr algn="ctr"/>
            <a:r>
              <a:rPr lang="zh-CN" altLang="en-US" sz="3200" dirty="0">
                <a:solidFill>
                  <a:srgbClr val="FF66FF"/>
                </a:solidFill>
                <a:latin typeface="Comic Sans MS" panose="030F0702030302020204" pitchFamily="66" charset="0"/>
                <a:ea typeface="隶书" panose="02010509060101010101" pitchFamily="49" charset="-122"/>
              </a:rPr>
              <a:t>三种译码方式的比较</a:t>
            </a:r>
            <a:endParaRPr lang="zh-CN" altLang="en-US" sz="3200" dirty="0">
              <a:solidFill>
                <a:srgbClr val="FF66FF"/>
              </a:solidFill>
              <a:latin typeface="Comic Sans MS" panose="030F0702030302020204" pitchFamily="66" charset="0"/>
              <a:ea typeface="隶书" panose="02010509060101010101" pitchFamily="49" charset="-122"/>
            </a:endParaRPr>
          </a:p>
        </p:txBody>
      </p:sp>
      <p:sp>
        <p:nvSpPr>
          <p:cNvPr id="118787" name="Rectangle 3"/>
          <p:cNvSpPr>
            <a:spLocks noGrp="1"/>
          </p:cNvSpPr>
          <p:nvPr>
            <p:ph type="sldNum" sz="quarter" idx="11"/>
          </p:nvPr>
        </p:nvSpPr>
        <p:spPr>
          <a:xfrm>
            <a:off x="457200" y="1052513"/>
            <a:ext cx="8562975" cy="5661025"/>
          </a:xfrm>
          <a:ln>
            <a:noFill/>
            <a:miter/>
          </a:ln>
        </p:spPr>
        <p:txBody>
          <a:bodyPr vert="horz" wrap="square" lIns="0" tIns="0" rIns="0" bIns="0" anchor="t"/>
          <a:lstStyle/>
          <a:p>
            <a:pPr algn="l"/>
            <a:r>
              <a:rPr lang="zh-CN" altLang="en-US" sz="2800" dirty="0">
                <a:solidFill>
                  <a:schemeClr val="tx1"/>
                </a:solidFill>
                <a:latin typeface="华文细黑" panose="02010600040101010101" pitchFamily="2" charset="-122"/>
                <a:ea typeface="华文细黑" panose="02010600040101010101" pitchFamily="2" charset="-122"/>
              </a:rPr>
              <a:t>全译码 </a:t>
            </a:r>
            <a:r>
              <a:rPr lang="zh-CN" altLang="en-US" sz="2400" dirty="0">
                <a:solidFill>
                  <a:schemeClr val="bg1"/>
                </a:solidFill>
              </a:rPr>
              <a:t> </a:t>
            </a:r>
            <a:r>
              <a:rPr lang="zh-CN" altLang="en-US" sz="2400" dirty="0">
                <a:solidFill>
                  <a:schemeClr val="accent6"/>
                </a:solidFill>
              </a:rPr>
              <a:t>系统所有地址线全部都应该参与译码：</a:t>
            </a:r>
            <a:endParaRPr lang="zh-CN" altLang="en-US" sz="2400" dirty="0"/>
          </a:p>
          <a:p>
            <a:pPr marL="713105" lvl="1" indent="-533400" algn="l"/>
            <a:r>
              <a:rPr lang="zh-CN" altLang="en-US" sz="2400" b="1" dirty="0">
                <a:solidFill>
                  <a:srgbClr val="FF0000"/>
                </a:solidFill>
              </a:rPr>
              <a:t>低段</a:t>
            </a:r>
            <a:r>
              <a:rPr lang="zh-CN" altLang="en-US" sz="2400" b="1" dirty="0">
                <a:solidFill>
                  <a:srgbClr val="000099"/>
                </a:solidFill>
              </a:rPr>
              <a:t>地址线应直接接在模块上，</a:t>
            </a:r>
            <a:r>
              <a:rPr lang="zh-CN" altLang="en-US" sz="2400" b="1" dirty="0">
                <a:solidFill>
                  <a:srgbClr val="FF0000"/>
                </a:solidFill>
              </a:rPr>
              <a:t>寻址模块内单元</a:t>
            </a:r>
            <a:r>
              <a:rPr lang="zh-CN" altLang="en-US" sz="2400" b="1" dirty="0">
                <a:solidFill>
                  <a:srgbClr val="000099"/>
                </a:solidFill>
              </a:rPr>
              <a:t>；</a:t>
            </a:r>
            <a:endParaRPr lang="zh-CN" altLang="en-US" sz="2400" b="1" dirty="0">
              <a:solidFill>
                <a:srgbClr val="000099"/>
              </a:solidFill>
            </a:endParaRPr>
          </a:p>
          <a:p>
            <a:pPr marL="713105" lvl="1" indent="-533400" algn="l"/>
            <a:r>
              <a:rPr lang="zh-CN" altLang="en-US" sz="2400" b="1" dirty="0">
                <a:solidFill>
                  <a:srgbClr val="FF0000"/>
                </a:solidFill>
              </a:rPr>
              <a:t>中段</a:t>
            </a:r>
            <a:r>
              <a:rPr lang="zh-CN" altLang="en-US" sz="2400" b="1" dirty="0">
                <a:solidFill>
                  <a:srgbClr val="000099"/>
                </a:solidFill>
              </a:rPr>
              <a:t>地址线译码后产生片选信号</a:t>
            </a:r>
            <a:r>
              <a:rPr lang="zh-CN" altLang="en-US" sz="2400" b="1" dirty="0">
                <a:solidFill>
                  <a:srgbClr val="FF0000"/>
                </a:solidFill>
              </a:rPr>
              <a:t>区分不同模块</a:t>
            </a:r>
            <a:r>
              <a:rPr lang="zh-CN" altLang="en-US" sz="2400" b="1" dirty="0">
                <a:solidFill>
                  <a:srgbClr val="000099"/>
                </a:solidFill>
              </a:rPr>
              <a:t>；</a:t>
            </a:r>
            <a:endParaRPr lang="zh-CN" altLang="en-US" sz="2400" b="1" dirty="0">
              <a:solidFill>
                <a:srgbClr val="000099"/>
              </a:solidFill>
            </a:endParaRPr>
          </a:p>
          <a:p>
            <a:pPr marL="713105" lvl="1" indent="-533400" algn="l"/>
            <a:r>
              <a:rPr lang="zh-CN" altLang="en-US" sz="2400" b="1" dirty="0">
                <a:solidFill>
                  <a:srgbClr val="FF0000"/>
                </a:solidFill>
              </a:rPr>
              <a:t>高段</a:t>
            </a:r>
            <a:r>
              <a:rPr lang="zh-CN" altLang="en-US" sz="2400" b="1" dirty="0">
                <a:solidFill>
                  <a:srgbClr val="000099"/>
                </a:solidFill>
              </a:rPr>
              <a:t>地址线可用作片选信号有效的</a:t>
            </a:r>
            <a:r>
              <a:rPr lang="zh-CN" altLang="en-US" sz="2400" b="1" dirty="0">
                <a:solidFill>
                  <a:srgbClr val="FF0000"/>
                </a:solidFill>
              </a:rPr>
              <a:t>使能控制</a:t>
            </a:r>
            <a:r>
              <a:rPr lang="zh-CN" altLang="en-US" sz="2400" b="1" dirty="0">
                <a:solidFill>
                  <a:srgbClr val="000099"/>
                </a:solidFill>
              </a:rPr>
              <a:t>；</a:t>
            </a:r>
            <a:endParaRPr lang="zh-CN" altLang="en-US" sz="2400" b="1" dirty="0">
              <a:solidFill>
                <a:srgbClr val="000099"/>
              </a:solidFill>
            </a:endParaRPr>
          </a:p>
          <a:p>
            <a:pPr algn="l">
              <a:lnSpc>
                <a:spcPct val="150000"/>
              </a:lnSpc>
            </a:pPr>
            <a:r>
              <a:rPr lang="zh-CN" altLang="en-US" sz="2800" dirty="0">
                <a:solidFill>
                  <a:schemeClr val="tx1"/>
                </a:solidFill>
                <a:latin typeface="华文细黑" panose="02010600040101010101" pitchFamily="2" charset="-122"/>
                <a:ea typeface="华文细黑" panose="02010600040101010101" pitchFamily="2" charset="-122"/>
              </a:rPr>
              <a:t>部分译码</a:t>
            </a:r>
            <a:endParaRPr lang="zh-CN" altLang="en-US" sz="3200" dirty="0">
              <a:latin typeface="华文细黑" panose="02010600040101010101" pitchFamily="2" charset="-122"/>
              <a:ea typeface="华文细黑" panose="02010600040101010101" pitchFamily="2" charset="-122"/>
            </a:endParaRPr>
          </a:p>
          <a:p>
            <a:pPr marL="713105" lvl="1" indent="-533400" algn="l">
              <a:buFont typeface="Comic Sans MS" panose="030F0702030302020204" pitchFamily="66" charset="0"/>
              <a:buNone/>
            </a:pPr>
            <a:r>
              <a:rPr lang="zh-CN" altLang="en-US" sz="2400" dirty="0">
                <a:solidFill>
                  <a:schemeClr val="bg1"/>
                </a:solidFill>
              </a:rPr>
              <a:t> </a:t>
            </a:r>
            <a:r>
              <a:rPr lang="zh-CN" altLang="en-US" sz="2400" b="1" dirty="0">
                <a:solidFill>
                  <a:srgbClr val="FF0000"/>
                </a:solidFill>
              </a:rPr>
              <a:t>高</a:t>
            </a:r>
            <a:r>
              <a:rPr lang="zh-CN" altLang="en-US" sz="2400" b="1" dirty="0">
                <a:solidFill>
                  <a:srgbClr val="000099"/>
                </a:solidFill>
              </a:rPr>
              <a:t>段地址信号不参与译码，会造成地址空间的</a:t>
            </a:r>
            <a:r>
              <a:rPr lang="zh-CN" altLang="en-US" sz="2400" b="1" dirty="0">
                <a:solidFill>
                  <a:srgbClr val="FF0000"/>
                </a:solidFill>
              </a:rPr>
              <a:t>重叠及不连续</a:t>
            </a:r>
            <a:r>
              <a:rPr lang="zh-CN" altLang="en-US" sz="2400" dirty="0">
                <a:solidFill>
                  <a:schemeClr val="bg1"/>
                </a:solidFill>
              </a:rPr>
              <a:t>。</a:t>
            </a:r>
            <a:endParaRPr lang="zh-CN" altLang="en-US" sz="2400" dirty="0">
              <a:solidFill>
                <a:schemeClr val="bg1"/>
              </a:solidFill>
            </a:endParaRPr>
          </a:p>
          <a:p>
            <a:pPr algn="l">
              <a:lnSpc>
                <a:spcPct val="150000"/>
              </a:lnSpc>
            </a:pPr>
            <a:r>
              <a:rPr lang="zh-CN" altLang="en-US" sz="2800" dirty="0">
                <a:solidFill>
                  <a:schemeClr val="tx1"/>
                </a:solidFill>
                <a:latin typeface="华文细黑" panose="02010600040101010101" pitchFamily="2" charset="-122"/>
                <a:ea typeface="华文细黑" panose="02010600040101010101" pitchFamily="2" charset="-122"/>
              </a:rPr>
              <a:t>线译码</a:t>
            </a:r>
            <a:endParaRPr lang="zh-CN" altLang="en-US" sz="3200" dirty="0">
              <a:latin typeface="华文细黑" panose="02010600040101010101" pitchFamily="2" charset="-122"/>
              <a:ea typeface="华文细黑" panose="02010600040101010101" pitchFamily="2" charset="-122"/>
            </a:endParaRPr>
          </a:p>
          <a:p>
            <a:pPr algn="l">
              <a:buFont typeface="隶书" panose="02010509060101010101" pitchFamily="49" charset="-122"/>
              <a:buNone/>
            </a:pPr>
            <a:r>
              <a:rPr lang="zh-CN" altLang="en-US" sz="2400" dirty="0">
                <a:solidFill>
                  <a:schemeClr val="bg1"/>
                </a:solidFill>
                <a:latin typeface="华文宋体" panose="02010600040101010101" pitchFamily="2" charset="-122"/>
                <a:ea typeface="华文宋体" panose="02010600040101010101" pitchFamily="2" charset="-122"/>
              </a:rPr>
              <a:t>  </a:t>
            </a:r>
            <a:r>
              <a:rPr lang="zh-CN" altLang="en-US" sz="2400" dirty="0">
                <a:solidFill>
                  <a:srgbClr val="000099"/>
                </a:solidFill>
              </a:rPr>
              <a:t>电路结构简单，但系统必须保证参与</a:t>
            </a:r>
            <a:r>
              <a:rPr lang="zh-CN" altLang="en-US" sz="2400" dirty="0">
                <a:solidFill>
                  <a:srgbClr val="FF0000"/>
                </a:solidFill>
              </a:rPr>
              <a:t>片选的地址线不能同时为有效电平</a:t>
            </a:r>
            <a:r>
              <a:rPr lang="zh-CN" altLang="en-US" sz="2400" dirty="0">
                <a:solidFill>
                  <a:srgbClr val="000099"/>
                </a:solidFill>
              </a:rPr>
              <a:t>；</a:t>
            </a:r>
            <a:endParaRPr lang="zh-CN" altLang="en-US" sz="2400" dirty="0">
              <a:solidFill>
                <a:srgbClr val="000099"/>
              </a:solidFill>
            </a:endParaRPr>
          </a:p>
          <a:p>
            <a:pPr algn="l">
              <a:buFont typeface="隶书" panose="02010509060101010101" pitchFamily="49" charset="-122"/>
              <a:buNone/>
            </a:pPr>
            <a:r>
              <a:rPr lang="zh-CN" altLang="en-US" sz="2400" dirty="0">
                <a:solidFill>
                  <a:srgbClr val="000099"/>
                </a:solidFill>
              </a:rPr>
              <a:t>  同部分译码法一样，因为有地址信号不参与译码，也存在</a:t>
            </a:r>
            <a:r>
              <a:rPr lang="zh-CN" altLang="en-US" sz="2400" dirty="0">
                <a:solidFill>
                  <a:srgbClr val="FF0000"/>
                </a:solidFill>
              </a:rPr>
              <a:t>地址重叠及不连续</a:t>
            </a:r>
            <a:r>
              <a:rPr lang="zh-CN" altLang="en-US" sz="2400" dirty="0">
                <a:solidFill>
                  <a:srgbClr val="000099"/>
                </a:solidFill>
              </a:rPr>
              <a:t>的问题；</a:t>
            </a:r>
            <a:endParaRPr lang="zh-CN" altLang="en-US" sz="2400" dirty="0">
              <a:solidFill>
                <a:srgbClr val="000099"/>
              </a:solidFill>
            </a:endParaRPr>
          </a:p>
        </p:txBody>
      </p:sp>
      <p:sp>
        <p:nvSpPr>
          <p:cNvPr id="7" name="左箭头 6">
            <a:hlinkClick r:id="rId1" action="ppaction://hlinksldjump"/>
          </p:cNvPr>
          <p:cNvSpPr/>
          <p:nvPr/>
        </p:nvSpPr>
        <p:spPr>
          <a:xfrm>
            <a:off x="8382000" y="6400800"/>
            <a:ext cx="762000" cy="457200"/>
          </a:xfrm>
          <a:prstGeom prst="leftArrow">
            <a:avLst>
              <a:gd name="adj1" fmla="val 55714"/>
              <a:gd name="adj2" fmla="val 78572"/>
            </a:avLst>
          </a:prstGeom>
          <a:solidFill>
            <a:srgbClr val="0070C0"/>
          </a:solidFill>
          <a:scene3d>
            <a:camera prst="orthographicFront"/>
            <a:lightRig rig="threePt" dir="t"/>
          </a:scene3d>
          <a:sp3d extrusionH="101600" prstMaterial="dkEdge">
            <a:bevelT w="101600" h="101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9" name="灯片编号占位符 4"/>
          <p:cNvSpPr txBox="1">
            <a:spLocks noGrp="1"/>
          </p:cNvSpPr>
          <p:nvPr>
            <p:ph type="sldNum" sz="quarter" idx="11"/>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10" name="页脚占位符 5"/>
          <p:cNvSpPr txBox="1">
            <a:spLocks noGrp="1"/>
          </p:cNvSpPr>
          <p:nvPr>
            <p:ph type="ftr" sz="quarter" idx="12"/>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8787">
                                            <p:txEl>
                                              <p:pRg st="0" end="0"/>
                                            </p:txEl>
                                          </p:spTgt>
                                        </p:tgtEl>
                                        <p:attrNameLst>
                                          <p:attrName>style.visibility</p:attrName>
                                        </p:attrNameLst>
                                      </p:cBhvr>
                                      <p:to>
                                        <p:strVal val="visible"/>
                                      </p:to>
                                    </p:set>
                                    <p:animEffect transition="in" filter="dissolve">
                                      <p:cBhvr>
                                        <p:cTn id="7" dur="500"/>
                                        <p:tgtEl>
                                          <p:spTgt spid="11878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8787">
                                            <p:txEl>
                                              <p:pRg st="1" end="1"/>
                                            </p:txEl>
                                          </p:spTgt>
                                        </p:tgtEl>
                                        <p:attrNameLst>
                                          <p:attrName>style.visibility</p:attrName>
                                        </p:attrNameLst>
                                      </p:cBhvr>
                                      <p:to>
                                        <p:strVal val="visible"/>
                                      </p:to>
                                    </p:set>
                                    <p:animEffect transition="in" filter="dissolve">
                                      <p:cBhvr>
                                        <p:cTn id="10" dur="500"/>
                                        <p:tgtEl>
                                          <p:spTgt spid="118787">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8787">
                                            <p:txEl>
                                              <p:pRg st="2" end="2"/>
                                            </p:txEl>
                                          </p:spTgt>
                                        </p:tgtEl>
                                        <p:attrNameLst>
                                          <p:attrName>style.visibility</p:attrName>
                                        </p:attrNameLst>
                                      </p:cBhvr>
                                      <p:to>
                                        <p:strVal val="visible"/>
                                      </p:to>
                                    </p:set>
                                    <p:animEffect transition="in" filter="dissolve">
                                      <p:cBhvr>
                                        <p:cTn id="13" dur="500"/>
                                        <p:tgtEl>
                                          <p:spTgt spid="118787">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18787">
                                            <p:txEl>
                                              <p:pRg st="3" end="3"/>
                                            </p:txEl>
                                          </p:spTgt>
                                        </p:tgtEl>
                                        <p:attrNameLst>
                                          <p:attrName>style.visibility</p:attrName>
                                        </p:attrNameLst>
                                      </p:cBhvr>
                                      <p:to>
                                        <p:strVal val="visible"/>
                                      </p:to>
                                    </p:set>
                                    <p:animEffect transition="in" filter="dissolve">
                                      <p:cBhvr>
                                        <p:cTn id="16" dur="500"/>
                                        <p:tgtEl>
                                          <p:spTgt spid="11878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8787">
                                            <p:txEl>
                                              <p:pRg st="4" end="4"/>
                                            </p:txEl>
                                          </p:spTgt>
                                        </p:tgtEl>
                                        <p:attrNameLst>
                                          <p:attrName>style.visibility</p:attrName>
                                        </p:attrNameLst>
                                      </p:cBhvr>
                                      <p:to>
                                        <p:strVal val="visible"/>
                                      </p:to>
                                    </p:set>
                                    <p:animEffect transition="in" filter="dissolve">
                                      <p:cBhvr>
                                        <p:cTn id="21" dur="500"/>
                                        <p:tgtEl>
                                          <p:spTgt spid="118787">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18787">
                                            <p:txEl>
                                              <p:pRg st="5" end="5"/>
                                            </p:txEl>
                                          </p:spTgt>
                                        </p:tgtEl>
                                        <p:attrNameLst>
                                          <p:attrName>style.visibility</p:attrName>
                                        </p:attrNameLst>
                                      </p:cBhvr>
                                      <p:to>
                                        <p:strVal val="visible"/>
                                      </p:to>
                                    </p:set>
                                    <p:animEffect transition="in" filter="dissolve">
                                      <p:cBhvr>
                                        <p:cTn id="24" dur="500"/>
                                        <p:tgtEl>
                                          <p:spTgt spid="118787">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18787">
                                            <p:txEl>
                                              <p:pRg st="6" end="6"/>
                                            </p:txEl>
                                          </p:spTgt>
                                        </p:tgtEl>
                                        <p:attrNameLst>
                                          <p:attrName>style.visibility</p:attrName>
                                        </p:attrNameLst>
                                      </p:cBhvr>
                                      <p:to>
                                        <p:strVal val="visible"/>
                                      </p:to>
                                    </p:set>
                                    <p:animEffect transition="in" filter="dissolve">
                                      <p:cBhvr>
                                        <p:cTn id="29" dur="500"/>
                                        <p:tgtEl>
                                          <p:spTgt spid="118787">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18787">
                                            <p:txEl>
                                              <p:pRg st="7" end="7"/>
                                            </p:txEl>
                                          </p:spTgt>
                                        </p:tgtEl>
                                        <p:attrNameLst>
                                          <p:attrName>style.visibility</p:attrName>
                                        </p:attrNameLst>
                                      </p:cBhvr>
                                      <p:to>
                                        <p:strVal val="visible"/>
                                      </p:to>
                                    </p:set>
                                    <p:animEffect transition="in" filter="dissolve">
                                      <p:cBhvr>
                                        <p:cTn id="34" dur="500"/>
                                        <p:tgtEl>
                                          <p:spTgt spid="118787">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18787">
                                            <p:txEl>
                                              <p:pRg st="8" end="8"/>
                                            </p:txEl>
                                          </p:spTgt>
                                        </p:tgtEl>
                                        <p:attrNameLst>
                                          <p:attrName>style.visibility</p:attrName>
                                        </p:attrNameLst>
                                      </p:cBhvr>
                                      <p:to>
                                        <p:strVal val="visible"/>
                                      </p:to>
                                    </p:set>
                                    <p:animEffect transition="in" filter="dissolve">
                                      <p:cBhvr>
                                        <p:cTn id="39" dur="500"/>
                                        <p:tgtEl>
                                          <p:spTgt spid="118787">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dissolve">
                                      <p:cBhvr>
                                        <p:cTn id="4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3" name="Rectangle 5"/>
          <p:cNvSpPr>
            <a:spLocks noGrp="1"/>
          </p:cNvSpPr>
          <p:nvPr>
            <p:ph type="body" sz="half" idx="1"/>
          </p:nvPr>
        </p:nvSpPr>
        <p:spPr>
          <a:xfrm>
            <a:off x="685800" y="0"/>
            <a:ext cx="8458200" cy="836613"/>
          </a:xfrm>
        </p:spPr>
        <p:txBody>
          <a:bodyPr vert="horz" wrap="square" lIns="0" tIns="0" rIns="0" bIns="0" anchor="t"/>
          <a:lstStyle/>
          <a:p>
            <a:pPr marL="0" indent="0">
              <a:buFont typeface="隶书" panose="02010509060101010101" pitchFamily="49" charset="-122"/>
              <a:buNone/>
            </a:pPr>
            <a:r>
              <a:rPr lang="zh-CN" altLang="en-US" dirty="0"/>
              <a:t>   设计一个地址译码电路，要求每个模块内占用地址数为</a:t>
            </a:r>
            <a:r>
              <a:rPr lang="en-US" altLang="zh-CN"/>
              <a:t>4</a:t>
            </a:r>
            <a:r>
              <a:rPr lang="zh-CN" altLang="en-US" dirty="0"/>
              <a:t>，模块地址在</a:t>
            </a:r>
            <a:r>
              <a:rPr lang="en-US" altLang="zh-CN"/>
              <a:t>1000H~13DFH</a:t>
            </a:r>
            <a:r>
              <a:rPr lang="zh-CN" altLang="en-US" dirty="0"/>
              <a:t>范围内可选 </a:t>
            </a:r>
            <a:endParaRPr lang="zh-CN" altLang="en-US" dirty="0"/>
          </a:p>
        </p:txBody>
      </p:sp>
      <p:graphicFrame>
        <p:nvGraphicFramePr>
          <p:cNvPr id="120114" name="Group 306"/>
          <p:cNvGraphicFramePr>
            <a:graphicFrameLocks noGrp="1"/>
          </p:cNvGraphicFramePr>
          <p:nvPr>
            <p:ph sz="half" idx="1"/>
          </p:nvPr>
        </p:nvGraphicFramePr>
        <p:xfrm>
          <a:off x="684213" y="1052513"/>
          <a:ext cx="7632700" cy="2019935"/>
        </p:xfrm>
        <a:graphic>
          <a:graphicData uri="http://schemas.openxmlformats.org/drawingml/2006/table">
            <a:tbl>
              <a:tblPr/>
              <a:tblGrid>
                <a:gridCol w="2160587"/>
                <a:gridCol w="1727200"/>
                <a:gridCol w="1439863"/>
                <a:gridCol w="2305050"/>
              </a:tblGrid>
              <a:tr h="434975">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A</a:t>
                      </a:r>
                      <a:r>
                        <a:rPr kumimoji="0" lang="en-US" altLang="zh-CN" sz="2000" b="1" i="0" u="none" strike="noStrike" cap="none" normalizeH="0" baseline="-30000" dirty="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15 </a:t>
                      </a:r>
                      <a:r>
                        <a:rPr kumimoji="0" lang="en-US" altLang="zh-CN" sz="2000" b="1" i="0" u="none" strike="noStrike" cap="none" normalizeH="0" baseline="0" dirty="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 A</a:t>
                      </a:r>
                      <a:r>
                        <a:rPr kumimoji="0" lang="en-US" altLang="zh-CN" sz="2000" b="1" i="0" u="none" strike="noStrike" cap="none" normalizeH="0" baseline="-30000" dirty="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10</a:t>
                      </a:r>
                      <a:endParaRPr kumimoji="0" lang="en-US" altLang="zh-CN" sz="2000" b="1" i="0" u="none" strike="noStrike" cap="none" normalizeH="0" baseline="0" dirty="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71500" marR="0" lvl="0" indent="-57150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A9 ~ A2</a:t>
                      </a:r>
                      <a:endPar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A1 ~ A0</a:t>
                      </a:r>
                      <a:endPar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模块地址空间</a:t>
                      </a:r>
                      <a:endParaRPr kumimoji="0" lang="zh-CN" altLang="en-US" sz="2000" b="1" i="0" u="none" strike="noStrike" cap="none" normalizeH="0" baseline="0" dirty="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5900">
                <a:tc rowSpan="4">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000100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00000000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4">
                  <a:txBody>
                    <a:bodyPr/>
                    <a:lstStyle/>
                    <a:p>
                      <a:pPr marL="571500" marR="0" lvl="0" indent="-57150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11~00</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71500" marR="0" lvl="0" indent="-57150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1000H~1003H</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2413">
                <a:tc vMerge="1">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00000001</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cPr/>
                </a:tc>
                <a:tc>
                  <a:txBody>
                    <a:bodyPr/>
                    <a:lstStyle/>
                    <a:p>
                      <a:pPr marL="571500" marR="0" lvl="0" indent="-57150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1004H~1007H</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vMerge="1">
                  <a:tcPr/>
                </a:tc>
                <a:tc>
                  <a:txBody>
                    <a:bodyPr/>
                    <a:lstStyle/>
                    <a:p>
                      <a:pPr marL="571500" marR="0" lvl="0" indent="-57150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cPr/>
                </a:tc>
                <a:tc>
                  <a:txBody>
                    <a:bodyPr/>
                    <a:lstStyle/>
                    <a:p>
                      <a:pPr marL="571500" marR="0" lvl="0" indent="-57150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rPr>
                        <a:t>……</a:t>
                      </a:r>
                      <a:endParaRPr kumimoji="0" lang="en-US" altLang="zh-CN" sz="2000" b="1" i="0" u="none" strike="noStrike" cap="none" normalizeH="0" baseline="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2563">
                <a:tc vMerge="1">
                  <a:tcPr/>
                </a:tc>
                <a:tc>
                  <a:txBody>
                    <a:bodyPr/>
                    <a:lstStyle/>
                    <a:p>
                      <a:pPr marL="571500" marR="0" lvl="0" indent="-57150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11110111</a:t>
                      </a:r>
                      <a:endParaRPr kumimoji="0" lang="en-US" altLang="zh-CN" sz="2000" b="1" i="0" u="none" strike="noStrike" cap="none" normalizeH="0" baseline="0" dirty="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方正书宋_GBK" panose="03000509000000000000" charset="-122"/>
                          <a:cs typeface="Times New Roman" panose="02020603050405020304" pitchFamily="18" charset="0"/>
                        </a:rPr>
                        <a:t>13DCH ~13DFH</a:t>
                      </a:r>
                      <a:endParaRPr kumimoji="0" lang="en-US" altLang="zh-CN" sz="2000" b="1" i="0" u="none" strike="noStrike" cap="none" normalizeH="0" baseline="0" dirty="0">
                        <a:ln>
                          <a:noFill/>
                        </a:ln>
                        <a:solidFill>
                          <a:schemeClr val="tx1"/>
                        </a:solidFill>
                        <a:effectLst/>
                        <a:latin typeface="Comic Sans MS" panose="030F0702030302020204" pitchFamily="66" charset="0"/>
                        <a:ea typeface="方正书宋_GBK" panose="03000509000000000000"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20115" name="Picture 307" descr="4t9"/>
          <p:cNvPicPr>
            <a:picLocks noChangeAspect="1"/>
          </p:cNvPicPr>
          <p:nvPr/>
        </p:nvPicPr>
        <p:blipFill>
          <a:blip r:embed="rId1"/>
          <a:stretch>
            <a:fillRect/>
          </a:stretch>
        </p:blipFill>
        <p:spPr>
          <a:xfrm>
            <a:off x="684213" y="3211513"/>
            <a:ext cx="7200900" cy="3646487"/>
          </a:xfrm>
          <a:prstGeom prst="rect">
            <a:avLst/>
          </a:prstGeom>
          <a:noFill/>
          <a:ln w="9525">
            <a:noFill/>
          </a:ln>
        </p:spPr>
      </p:pic>
      <p:sp>
        <p:nvSpPr>
          <p:cNvPr id="120116" name="Rectangle 308"/>
          <p:cNvSpPr/>
          <p:nvPr/>
        </p:nvSpPr>
        <p:spPr>
          <a:xfrm>
            <a:off x="1447800" y="381000"/>
            <a:ext cx="288925" cy="504825"/>
          </a:xfrm>
          <a:prstGeom prst="rect">
            <a:avLst/>
          </a:prstGeom>
          <a:solidFill>
            <a:srgbClr val="FF0000">
              <a:alpha val="47842"/>
            </a:srgbClr>
          </a:solidFill>
          <a:ln w="9525">
            <a:noFill/>
          </a:ln>
        </p:spPr>
        <p:txBody>
          <a:bodyPr wrap="none" anchor="ctr"/>
          <a:lstStyle/>
          <a:p>
            <a:endParaRPr lang="zh-CN" altLang="en-US" dirty="0">
              <a:latin typeface="Arial" panose="020B0604020202020204" pitchFamily="34" charset="0"/>
            </a:endParaRPr>
          </a:p>
        </p:txBody>
      </p:sp>
      <p:sp>
        <p:nvSpPr>
          <p:cNvPr id="120117" name="Rectangle 309"/>
          <p:cNvSpPr/>
          <p:nvPr/>
        </p:nvSpPr>
        <p:spPr>
          <a:xfrm>
            <a:off x="4643438" y="1123950"/>
            <a:ext cx="1296987" cy="1944688"/>
          </a:xfrm>
          <a:prstGeom prst="rect">
            <a:avLst/>
          </a:prstGeom>
          <a:solidFill>
            <a:srgbClr val="FF0000">
              <a:alpha val="47842"/>
            </a:srgbClr>
          </a:solidFill>
          <a:ln w="9525">
            <a:noFill/>
          </a:ln>
        </p:spPr>
        <p:txBody>
          <a:bodyPr wrap="none" anchor="ctr"/>
          <a:lstStyle/>
          <a:p>
            <a:endParaRPr lang="zh-CN" altLang="en-US" dirty="0">
              <a:latin typeface="Arial" panose="020B0604020202020204" pitchFamily="34" charset="0"/>
            </a:endParaRPr>
          </a:p>
        </p:txBody>
      </p:sp>
      <p:sp>
        <p:nvSpPr>
          <p:cNvPr id="120118" name="Rectangle 310"/>
          <p:cNvSpPr/>
          <p:nvPr/>
        </p:nvSpPr>
        <p:spPr>
          <a:xfrm>
            <a:off x="6300788" y="1125538"/>
            <a:ext cx="1943100" cy="1871662"/>
          </a:xfrm>
          <a:prstGeom prst="rect">
            <a:avLst/>
          </a:prstGeom>
          <a:solidFill>
            <a:srgbClr val="00CCFF">
              <a:alpha val="47842"/>
            </a:srgbClr>
          </a:solidFill>
          <a:ln w="9525">
            <a:noFill/>
          </a:ln>
        </p:spPr>
        <p:txBody>
          <a:bodyPr wrap="none" anchor="ctr"/>
          <a:lstStyle/>
          <a:p>
            <a:endParaRPr lang="zh-CN" altLang="en-US" dirty="0">
              <a:latin typeface="Arial" panose="020B0604020202020204" pitchFamily="34" charset="0"/>
            </a:endParaRPr>
          </a:p>
        </p:txBody>
      </p:sp>
      <p:sp>
        <p:nvSpPr>
          <p:cNvPr id="120119" name="Rectangle 311"/>
          <p:cNvSpPr/>
          <p:nvPr/>
        </p:nvSpPr>
        <p:spPr>
          <a:xfrm>
            <a:off x="3083719" y="1052512"/>
            <a:ext cx="1379538" cy="1944687"/>
          </a:xfrm>
          <a:prstGeom prst="rect">
            <a:avLst/>
          </a:prstGeom>
          <a:solidFill>
            <a:schemeClr val="accent2">
              <a:alpha val="47842"/>
            </a:schemeClr>
          </a:solidFill>
          <a:ln w="9525">
            <a:noFill/>
          </a:ln>
        </p:spPr>
        <p:txBody>
          <a:bodyPr wrap="none" anchor="ctr"/>
          <a:lstStyle/>
          <a:p>
            <a:endParaRPr lang="zh-CN" altLang="en-US" dirty="0">
              <a:latin typeface="Arial" panose="020B0604020202020204" pitchFamily="34" charset="0"/>
            </a:endParaRPr>
          </a:p>
        </p:txBody>
      </p:sp>
      <p:sp>
        <p:nvSpPr>
          <p:cNvPr id="120120" name="Rectangle 312"/>
          <p:cNvSpPr/>
          <p:nvPr/>
        </p:nvSpPr>
        <p:spPr>
          <a:xfrm>
            <a:off x="1042988" y="1052513"/>
            <a:ext cx="1584325" cy="1944687"/>
          </a:xfrm>
          <a:prstGeom prst="rect">
            <a:avLst/>
          </a:prstGeom>
          <a:solidFill>
            <a:srgbClr val="333399">
              <a:alpha val="47842"/>
            </a:srgbClr>
          </a:solidFill>
          <a:ln w="9525">
            <a:noFill/>
          </a:ln>
        </p:spPr>
        <p:txBody>
          <a:bodyPr wrap="none" anchor="ctr"/>
          <a:lstStyle/>
          <a:p>
            <a:endParaRPr lang="zh-CN" altLang="en-US" dirty="0">
              <a:latin typeface="Arial" panose="020B0604020202020204" pitchFamily="34" charset="0"/>
            </a:endParaRPr>
          </a:p>
        </p:txBody>
      </p:sp>
      <p:sp>
        <p:nvSpPr>
          <p:cNvPr id="120121" name="Rectangle 313"/>
          <p:cNvSpPr/>
          <p:nvPr/>
        </p:nvSpPr>
        <p:spPr>
          <a:xfrm>
            <a:off x="1908175" y="5416550"/>
            <a:ext cx="1584325" cy="1252538"/>
          </a:xfrm>
          <a:prstGeom prst="rect">
            <a:avLst/>
          </a:prstGeom>
          <a:solidFill>
            <a:srgbClr val="333399">
              <a:alpha val="47842"/>
            </a:srgbClr>
          </a:solidFill>
          <a:ln w="9525">
            <a:noFill/>
          </a:ln>
        </p:spPr>
        <p:txBody>
          <a:bodyPr wrap="none" anchor="ctr"/>
          <a:lstStyle/>
          <a:p>
            <a:endParaRPr lang="zh-CN" altLang="en-US" dirty="0">
              <a:latin typeface="Arial" panose="020B0604020202020204" pitchFamily="34" charset="0"/>
            </a:endParaRPr>
          </a:p>
        </p:txBody>
      </p:sp>
      <p:sp>
        <p:nvSpPr>
          <p:cNvPr id="120122" name="Rectangle 314"/>
          <p:cNvSpPr/>
          <p:nvPr/>
        </p:nvSpPr>
        <p:spPr>
          <a:xfrm>
            <a:off x="5508625" y="5157788"/>
            <a:ext cx="1584325" cy="1252537"/>
          </a:xfrm>
          <a:prstGeom prst="rect">
            <a:avLst/>
          </a:prstGeom>
          <a:solidFill>
            <a:srgbClr val="333399">
              <a:alpha val="47842"/>
            </a:srgbClr>
          </a:solidFill>
          <a:ln w="9525">
            <a:noFill/>
          </a:ln>
        </p:spPr>
        <p:txBody>
          <a:bodyPr wrap="none" anchor="ctr"/>
          <a:lstStyle/>
          <a:p>
            <a:endParaRPr lang="zh-CN" altLang="en-US" dirty="0">
              <a:latin typeface="Arial" panose="020B0604020202020204" pitchFamily="34" charset="0"/>
            </a:endParaRPr>
          </a:p>
        </p:txBody>
      </p:sp>
      <p:sp>
        <p:nvSpPr>
          <p:cNvPr id="120123" name="Rectangle 315"/>
          <p:cNvSpPr/>
          <p:nvPr/>
        </p:nvSpPr>
        <p:spPr>
          <a:xfrm>
            <a:off x="684213" y="4221163"/>
            <a:ext cx="1655762" cy="1223962"/>
          </a:xfrm>
          <a:prstGeom prst="rect">
            <a:avLst/>
          </a:prstGeom>
          <a:solidFill>
            <a:schemeClr val="accent2">
              <a:alpha val="47842"/>
            </a:schemeClr>
          </a:solidFill>
          <a:ln w="9525">
            <a:noFill/>
          </a:ln>
        </p:spPr>
        <p:txBody>
          <a:bodyPr wrap="none" anchor="ctr"/>
          <a:lstStyle/>
          <a:p>
            <a:endParaRPr lang="zh-CN" altLang="en-US" dirty="0">
              <a:latin typeface="Arial" panose="020B0604020202020204" pitchFamily="34" charset="0"/>
            </a:endParaRPr>
          </a:p>
        </p:txBody>
      </p:sp>
      <p:sp>
        <p:nvSpPr>
          <p:cNvPr id="120126" name="Rectangle 318"/>
          <p:cNvSpPr/>
          <p:nvPr/>
        </p:nvSpPr>
        <p:spPr>
          <a:xfrm>
            <a:off x="5435600" y="3573463"/>
            <a:ext cx="1081088" cy="1439862"/>
          </a:xfrm>
          <a:prstGeom prst="rect">
            <a:avLst/>
          </a:prstGeom>
          <a:solidFill>
            <a:schemeClr val="accent2">
              <a:alpha val="47842"/>
            </a:schemeClr>
          </a:solidFill>
          <a:ln w="9525">
            <a:noFill/>
          </a:ln>
        </p:spPr>
        <p:txBody>
          <a:bodyPr wrap="none" anchor="ctr"/>
          <a:lstStyle/>
          <a:p>
            <a:endParaRPr lang="zh-CN" altLang="en-US" dirty="0">
              <a:latin typeface="Arial" panose="020B0604020202020204" pitchFamily="34" charset="0"/>
            </a:endParaRPr>
          </a:p>
        </p:txBody>
      </p:sp>
      <p:sp>
        <p:nvSpPr>
          <p:cNvPr id="120127" name="Rectangle 319"/>
          <p:cNvSpPr/>
          <p:nvPr/>
        </p:nvSpPr>
        <p:spPr>
          <a:xfrm>
            <a:off x="3810000" y="381000"/>
            <a:ext cx="2549525" cy="431800"/>
          </a:xfrm>
          <a:prstGeom prst="rect">
            <a:avLst/>
          </a:prstGeom>
          <a:solidFill>
            <a:srgbClr val="00CCFF">
              <a:alpha val="47842"/>
            </a:srgbClr>
          </a:solidFill>
          <a:ln w="9525">
            <a:noFill/>
          </a:ln>
        </p:spPr>
        <p:txBody>
          <a:bodyPr wrap="none" anchor="ctr"/>
          <a:lstStyle/>
          <a:p>
            <a:endParaRPr lang="zh-CN" altLang="en-US" dirty="0">
              <a:latin typeface="Arial" panose="020B0604020202020204" pitchFamily="34" charset="0"/>
            </a:endParaRPr>
          </a:p>
        </p:txBody>
      </p:sp>
      <p:sp>
        <p:nvSpPr>
          <p:cNvPr id="55339" name="矩形 5"/>
          <p:cNvSpPr/>
          <p:nvPr/>
        </p:nvSpPr>
        <p:spPr>
          <a:xfrm>
            <a:off x="8358188" y="6500813"/>
            <a:ext cx="665162" cy="338137"/>
          </a:xfrm>
          <a:prstGeom prst="rect">
            <a:avLst/>
          </a:prstGeom>
          <a:noFill/>
          <a:ln w="9525">
            <a:noFill/>
          </a:ln>
        </p:spPr>
        <p:txBody>
          <a:bodyPr wrap="none">
            <a:spAutoFit/>
          </a:bodyPr>
          <a:lstStyle/>
          <a:p>
            <a:fld id="{9A0DB2DC-4C9A-4742-B13C-FB6460FD3503}" type="slidenum">
              <a:rPr lang="en-US" altLang="zh-CN" sz="1600" b="1">
                <a:solidFill>
                  <a:srgbClr val="CDFFCD"/>
                </a:solidFill>
                <a:latin typeface="Arial" panose="020B0604020202020204" pitchFamily="34" charset="0"/>
                <a:ea typeface="华文宋体" panose="02010600040101010101" pitchFamily="2" charset="-122"/>
              </a:rPr>
            </a:fld>
            <a:r>
              <a:rPr lang="en-US" altLang="zh-CN" sz="1600" b="1">
                <a:solidFill>
                  <a:srgbClr val="CDFFCD"/>
                </a:solidFill>
                <a:latin typeface="Arial" panose="020B0604020202020204" pitchFamily="34" charset="0"/>
                <a:ea typeface="华文宋体" panose="02010600040101010101" pitchFamily="2" charset="-122"/>
              </a:rPr>
              <a:t>/42</a:t>
            </a:r>
            <a:endParaRPr lang="zh-CN" altLang="en-US" sz="1600" dirty="0">
              <a:latin typeface="Arial" panose="020B0604020202020204" pitchFamily="34" charset="0"/>
              <a:ea typeface="华文宋体" panose="02010600040101010101" pitchFamily="2" charset="-122"/>
            </a:endParaRPr>
          </a:p>
        </p:txBody>
      </p:sp>
      <p:sp>
        <p:nvSpPr>
          <p:cNvPr id="55340" name="日期占位符 4"/>
          <p:cNvSpPr txBox="1">
            <a:spLocks noGrp="1"/>
          </p:cNvSpPr>
          <p:nvPr/>
        </p:nvSpPr>
        <p:spPr>
          <a:xfrm>
            <a:off x="0" y="6500813"/>
            <a:ext cx="1571625" cy="285750"/>
          </a:xfrm>
          <a:prstGeom prst="rect">
            <a:avLst/>
          </a:prstGeom>
          <a:noFill/>
          <a:ln w="9525">
            <a:noFill/>
          </a:ln>
        </p:spPr>
        <p:txBody>
          <a:bodyPr/>
          <a:lstStyle/>
          <a:p>
            <a:pPr algn="ctr"/>
            <a:fld id="{BB962C8B-B14F-4D97-AF65-F5344CB8AC3E}" type="datetimeyyyy-M-d">
              <a:rPr lang="zh-CN" altLang="en-US" sz="1600" b="1" dirty="0">
                <a:solidFill>
                  <a:srgbClr val="CDFFCD"/>
                </a:solidFill>
                <a:latin typeface="Arial" panose="020B0604020202020204" pitchFamily="34" charset="0"/>
                <a:ea typeface="隶书" panose="02010509060101010101" pitchFamily="49" charset="-122"/>
              </a:rPr>
            </a:fld>
            <a:endParaRPr lang="zh-CN" altLang="en-US" sz="1600" b="1" dirty="0">
              <a:solidFill>
                <a:srgbClr val="CDFFCD"/>
              </a:solidFill>
              <a:latin typeface="Arial" panose="020B0604020202020204" pitchFamily="34" charset="0"/>
              <a:ea typeface="隶书" panose="02010509060101010101" pitchFamily="49" charset="-122"/>
            </a:endParaRPr>
          </a:p>
        </p:txBody>
      </p:sp>
      <p:sp>
        <p:nvSpPr>
          <p:cNvPr id="20" name="左箭头 19">
            <a:hlinkClick r:id="rId2" action="ppaction://hlinksldjump"/>
          </p:cNvPr>
          <p:cNvSpPr/>
          <p:nvPr/>
        </p:nvSpPr>
        <p:spPr>
          <a:xfrm>
            <a:off x="8382000" y="6400800"/>
            <a:ext cx="762000" cy="457200"/>
          </a:xfrm>
          <a:prstGeom prst="leftArrow">
            <a:avLst>
              <a:gd name="adj1" fmla="val 55714"/>
              <a:gd name="adj2" fmla="val 78572"/>
            </a:avLst>
          </a:prstGeom>
          <a:solidFill>
            <a:srgbClr val="0070C0"/>
          </a:solidFill>
          <a:scene3d>
            <a:camera prst="orthographicFront"/>
            <a:lightRig rig="threePt" dir="t"/>
          </a:scene3d>
          <a:sp3d extrusionH="101600" prstMaterial="dkEdge">
            <a:bevelT w="101600" h="101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日期占位符 3"/>
          <p:cNvSpPr txBox="1">
            <a:spLocks noGrp="1"/>
          </p:cNvSpPr>
          <p:nvPr>
            <p:ph type="dt" sz="half" idx="12"/>
          </p:nvPr>
        </p:nvSpPr>
        <p:spPr bwMode="auto"/>
        <p:txBody>
          <a:bodyPr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22" name="灯片编号占位符 4"/>
          <p:cNvSpPr txBox="1"/>
          <p:nvPr/>
        </p:nvSpPr>
        <p:spPr>
          <a:xfrm>
            <a:off x="4191000" y="6629400"/>
            <a:ext cx="381000" cy="228600"/>
          </a:xfrm>
          <a:prstGeom prst="rect">
            <a:avLst/>
          </a:prstGeom>
          <a:noFill/>
          <a:ln w="9525">
            <a:noFill/>
            <a:miter lim="800000"/>
          </a:ln>
          <a:effectLst/>
        </p:spPr>
        <p:txBody>
          <a:bodyPr/>
          <a:lstStyle/>
          <a:p>
            <a:fld id="{9A0DB2DC-4C9A-4742-B13C-FB6460FD3503}" type="slidenum">
              <a:rPr lang="zh-CN" altLang="en-US" sz="1200" b="1" dirty="0">
                <a:solidFill>
                  <a:srgbClr val="7F7F7F"/>
                </a:solidFill>
                <a:latin typeface="Comic Sans MS" panose="030F0702030302020204" pitchFamily="66" charset="0"/>
                <a:ea typeface="隶书" panose="02010509060101010101" pitchFamily="49" charset="-122"/>
              </a:rPr>
            </a:fld>
            <a:endParaRPr lang="zh-CN" altLang="en-US" sz="1200" b="1" dirty="0">
              <a:solidFill>
                <a:srgbClr val="7F7F7F"/>
              </a:solidFill>
              <a:latin typeface="Comic Sans MS" panose="030F0702030302020204" pitchFamily="66" charset="0"/>
              <a:ea typeface="隶书" panose="02010509060101010101" pitchFamily="49" charset="-122"/>
            </a:endParaRPr>
          </a:p>
        </p:txBody>
      </p:sp>
      <p:sp>
        <p:nvSpPr>
          <p:cNvPr id="23" name="页脚占位符 5"/>
          <p:cNvSpPr txBox="1"/>
          <p:nvPr/>
        </p:nvSpPr>
        <p:spPr>
          <a:xfrm>
            <a:off x="4495800" y="6629400"/>
            <a:ext cx="609600" cy="228600"/>
          </a:xfrm>
          <a:prstGeom prst="rect">
            <a:avLst/>
          </a:prstGeom>
          <a:noFill/>
          <a:ln w="9525">
            <a:noFill/>
            <a:miter lim="800000"/>
          </a:ln>
          <a:effectLst/>
        </p:spPr>
        <p:txBody>
          <a:bodyPr/>
          <a:lstStyle/>
          <a:p>
            <a:pPr marR="0" defTabSz="914400">
              <a:buClrTx/>
              <a:buSzTx/>
              <a:buFontTx/>
              <a:buNone/>
              <a:defRPr/>
            </a:pPr>
            <a:r>
              <a:rPr kumimoji="0" lang="en-US" altLang="en-US" sz="1200" b="1" kern="1200" cap="none" spc="0" normalizeH="0" baseline="0" noProof="0">
                <a:solidFill>
                  <a:schemeClr val="tx1">
                    <a:lumMod val="50000"/>
                    <a:lumOff val="50000"/>
                  </a:schemeClr>
                </a:solidFill>
                <a:latin typeface="Comic Sans MS" panose="030F0702030302020204" pitchFamily="66" charset="0"/>
                <a:ea typeface="隶书" panose="02010509060101010101" pitchFamily="49" charset="-122"/>
                <a:cs typeface="+mn-cs"/>
              </a:rPr>
              <a:t>/54</a:t>
            </a:r>
            <a:endParaRPr kumimoji="0" lang="en-US" altLang="en-US" sz="1200" b="1" kern="1200" cap="none" spc="0" normalizeH="0" baseline="0" noProof="0" dirty="0">
              <a:solidFill>
                <a:schemeClr val="tx1">
                  <a:lumMod val="50000"/>
                  <a:lumOff val="50000"/>
                </a:schemeClr>
              </a:solidFill>
              <a:latin typeface="Comic Sans MS" panose="030F0702030302020204" pitchFamily="66" charset="0"/>
              <a:ea typeface="隶书" panose="020105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9813">
                                            <p:txEl>
                                              <p:pRg st="0" end="0"/>
                                            </p:txEl>
                                          </p:spTgt>
                                        </p:tgtEl>
                                        <p:attrNameLst>
                                          <p:attrName>style.visibility</p:attrName>
                                        </p:attrNameLst>
                                      </p:cBhvr>
                                      <p:to>
                                        <p:strVal val="visible"/>
                                      </p:to>
                                    </p:set>
                                    <p:animEffect transition="in" filter="dissolve">
                                      <p:cBhvr>
                                        <p:cTn id="7" dur="500"/>
                                        <p:tgtEl>
                                          <p:spTgt spid="1198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0114"/>
                                        </p:tgtEl>
                                        <p:attrNameLst>
                                          <p:attrName>style.visibility</p:attrName>
                                        </p:attrNameLst>
                                      </p:cBhvr>
                                      <p:to>
                                        <p:strVal val="visible"/>
                                      </p:to>
                                    </p:set>
                                    <p:animEffect transition="in" filter="dissolve">
                                      <p:cBhvr>
                                        <p:cTn id="12" dur="500"/>
                                        <p:tgtEl>
                                          <p:spTgt spid="1201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0116"/>
                                        </p:tgtEl>
                                        <p:attrNameLst>
                                          <p:attrName>style.visibility</p:attrName>
                                        </p:attrNameLst>
                                      </p:cBhvr>
                                      <p:to>
                                        <p:strVal val="visible"/>
                                      </p:to>
                                    </p:set>
                                    <p:animEffect transition="in" filter="dissolve">
                                      <p:cBhvr>
                                        <p:cTn id="17" dur="500"/>
                                        <p:tgtEl>
                                          <p:spTgt spid="12011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20117"/>
                                        </p:tgtEl>
                                        <p:attrNameLst>
                                          <p:attrName>style.visibility</p:attrName>
                                        </p:attrNameLst>
                                      </p:cBhvr>
                                      <p:to>
                                        <p:strVal val="visible"/>
                                      </p:to>
                                    </p:set>
                                    <p:animEffect transition="in" filter="dissolve">
                                      <p:cBhvr>
                                        <p:cTn id="20" dur="500"/>
                                        <p:tgtEl>
                                          <p:spTgt spid="12011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20127"/>
                                        </p:tgtEl>
                                        <p:attrNameLst>
                                          <p:attrName>style.visibility</p:attrName>
                                        </p:attrNameLst>
                                      </p:cBhvr>
                                      <p:to>
                                        <p:strVal val="visible"/>
                                      </p:to>
                                    </p:set>
                                    <p:animEffect transition="in" filter="dissolve">
                                      <p:cBhvr>
                                        <p:cTn id="25" dur="500"/>
                                        <p:tgtEl>
                                          <p:spTgt spid="12012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0118"/>
                                        </p:tgtEl>
                                        <p:attrNameLst>
                                          <p:attrName>style.visibility</p:attrName>
                                        </p:attrNameLst>
                                      </p:cBhvr>
                                      <p:to>
                                        <p:strVal val="visible"/>
                                      </p:to>
                                    </p:set>
                                    <p:animEffect transition="in" filter="dissolve">
                                      <p:cBhvr>
                                        <p:cTn id="28" dur="500"/>
                                        <p:tgtEl>
                                          <p:spTgt spid="12011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20120"/>
                                        </p:tgtEl>
                                        <p:attrNameLst>
                                          <p:attrName>style.visibility</p:attrName>
                                        </p:attrNameLst>
                                      </p:cBhvr>
                                      <p:to>
                                        <p:strVal val="visible"/>
                                      </p:to>
                                    </p:set>
                                    <p:animEffect transition="in" filter="dissolve">
                                      <p:cBhvr>
                                        <p:cTn id="33" dur="500"/>
                                        <p:tgtEl>
                                          <p:spTgt spid="120120"/>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20119"/>
                                        </p:tgtEl>
                                        <p:attrNameLst>
                                          <p:attrName>style.visibility</p:attrName>
                                        </p:attrNameLst>
                                      </p:cBhvr>
                                      <p:to>
                                        <p:strVal val="visible"/>
                                      </p:to>
                                    </p:set>
                                    <p:animEffect transition="in" filter="dissolve">
                                      <p:cBhvr>
                                        <p:cTn id="38" dur="500"/>
                                        <p:tgtEl>
                                          <p:spTgt spid="120119"/>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120115"/>
                                        </p:tgtEl>
                                        <p:attrNameLst>
                                          <p:attrName>style.visibility</p:attrName>
                                        </p:attrNameLst>
                                      </p:cBhvr>
                                      <p:to>
                                        <p:strVal val="visible"/>
                                      </p:to>
                                    </p:set>
                                    <p:animEffect transition="in" filter="dissolve">
                                      <p:cBhvr>
                                        <p:cTn id="43" dur="500"/>
                                        <p:tgtEl>
                                          <p:spTgt spid="120115"/>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20121"/>
                                        </p:tgtEl>
                                        <p:attrNameLst>
                                          <p:attrName>style.visibility</p:attrName>
                                        </p:attrNameLst>
                                      </p:cBhvr>
                                      <p:to>
                                        <p:strVal val="visible"/>
                                      </p:to>
                                    </p:set>
                                    <p:animEffect transition="in" filter="dissolve">
                                      <p:cBhvr>
                                        <p:cTn id="48" dur="500"/>
                                        <p:tgtEl>
                                          <p:spTgt spid="120121"/>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120122"/>
                                        </p:tgtEl>
                                        <p:attrNameLst>
                                          <p:attrName>style.visibility</p:attrName>
                                        </p:attrNameLst>
                                      </p:cBhvr>
                                      <p:to>
                                        <p:strVal val="visible"/>
                                      </p:to>
                                    </p:set>
                                    <p:animEffect transition="in" filter="dissolve">
                                      <p:cBhvr>
                                        <p:cTn id="51" dur="500"/>
                                        <p:tgtEl>
                                          <p:spTgt spid="120122"/>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120123"/>
                                        </p:tgtEl>
                                        <p:attrNameLst>
                                          <p:attrName>style.visibility</p:attrName>
                                        </p:attrNameLst>
                                      </p:cBhvr>
                                      <p:to>
                                        <p:strVal val="visible"/>
                                      </p:to>
                                    </p:set>
                                    <p:animEffect transition="in" filter="dissolve">
                                      <p:cBhvr>
                                        <p:cTn id="56" dur="500"/>
                                        <p:tgtEl>
                                          <p:spTgt spid="120123"/>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120126"/>
                                        </p:tgtEl>
                                        <p:attrNameLst>
                                          <p:attrName>style.visibility</p:attrName>
                                        </p:attrNameLst>
                                      </p:cBhvr>
                                      <p:to>
                                        <p:strVal val="visible"/>
                                      </p:to>
                                    </p:set>
                                    <p:animEffect transition="in" filter="dissolve">
                                      <p:cBhvr>
                                        <p:cTn id="61" dur="500"/>
                                        <p:tgtEl>
                                          <p:spTgt spid="120126"/>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dissolve">
                                      <p:cBhvr>
                                        <p:cTn id="66"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3" grpId="0" build="p"/>
      <p:bldP spid="120116" grpId="0" animBg="1"/>
      <p:bldP spid="120117" grpId="0" animBg="1"/>
      <p:bldP spid="120118" grpId="0" animBg="1"/>
      <p:bldP spid="120119" grpId="0" animBg="1"/>
      <p:bldP spid="120120" grpId="0" animBg="1"/>
      <p:bldP spid="120121" grpId="0" animBg="1"/>
      <p:bldP spid="120122" grpId="0" animBg="1"/>
      <p:bldP spid="120123" grpId="0" animBg="1"/>
      <p:bldP spid="120126" grpId="0" animBg="1"/>
      <p:bldP spid="12012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62000" y="381000"/>
            <a:ext cx="7367270" cy="1476375"/>
          </a:xfrm>
          <a:prstGeom prst="rect">
            <a:avLst/>
          </a:prstGeom>
        </p:spPr>
        <p:txBody>
          <a:bodyPr wrap="square">
            <a:spAutoFit/>
          </a:bodyPr>
          <a:lstStyle/>
          <a:p>
            <a:pPr algn="just" defTabSz="266700">
              <a:lnSpc>
                <a:spcPct val="150000"/>
              </a:lnSpc>
            </a:pPr>
            <a:r>
              <a:rPr lang="en-US" altLang="zh-CN" sz="2000">
                <a:solidFill>
                  <a:srgbClr val="000000"/>
                </a:solidFill>
                <a:latin typeface="Times New Roman" panose="02020603050405020304"/>
                <a:ea typeface="Times New Roman" panose="02020603050405020304"/>
              </a:rPr>
              <a:t>1. </a:t>
            </a:r>
            <a:r>
              <a:rPr lang="zh-CN" altLang="en-US" sz="2000">
                <a:solidFill>
                  <a:srgbClr val="000000"/>
                </a:solidFill>
                <a:latin typeface="宋体" panose="02010600030101010101" pitchFamily="2" charset="-122"/>
                <a:ea typeface="宋体" panose="02010600030101010101" pitchFamily="2" charset="-122"/>
              </a:rPr>
              <a:t>某计算机系统有</a:t>
            </a:r>
            <a:r>
              <a:rPr lang="en-US" altLang="zh-CN" sz="2000">
                <a:solidFill>
                  <a:srgbClr val="000000"/>
                </a:solidFill>
                <a:latin typeface="Times New Roman" panose="02020603050405020304"/>
                <a:ea typeface="Times New Roman" panose="02020603050405020304"/>
              </a:rPr>
              <a:t>8</a:t>
            </a:r>
            <a:r>
              <a:rPr lang="zh-CN" altLang="en-US" sz="2000">
                <a:solidFill>
                  <a:srgbClr val="000000"/>
                </a:solidFill>
                <a:latin typeface="宋体" panose="02010600030101010101" pitchFamily="2" charset="-122"/>
                <a:ea typeface="宋体" panose="02010600030101010101" pitchFamily="2" charset="-122"/>
              </a:rPr>
              <a:t>个</a:t>
            </a:r>
            <a:r>
              <a:rPr lang="en-US" altLang="zh-CN" sz="2000">
                <a:solidFill>
                  <a:srgbClr val="000000"/>
                </a:solidFill>
                <a:latin typeface="Times New Roman" panose="02020603050405020304"/>
                <a:ea typeface="Times New Roman" panose="02020603050405020304"/>
              </a:rPr>
              <a:t>I/O </a:t>
            </a:r>
            <a:r>
              <a:rPr lang="zh-CN" altLang="en-US" sz="2000">
                <a:solidFill>
                  <a:srgbClr val="000000"/>
                </a:solidFill>
                <a:latin typeface="宋体" panose="02010600030101010101" pitchFamily="2" charset="-122"/>
                <a:ea typeface="宋体" panose="02010600030101010101" pitchFamily="2" charset="-122"/>
              </a:rPr>
              <a:t>接口芯片，</a:t>
            </a:r>
            <a:r>
              <a:rPr lang="en-US" altLang="zh-CN" sz="2000">
                <a:solidFill>
                  <a:srgbClr val="000000"/>
                </a:solidFill>
                <a:latin typeface="Times New Roman" panose="02020603050405020304"/>
                <a:ea typeface="Times New Roman" panose="02020603050405020304"/>
              </a:rPr>
              <a:t>8</a:t>
            </a:r>
            <a:r>
              <a:rPr lang="zh-CN" altLang="en-US" sz="2000">
                <a:solidFill>
                  <a:srgbClr val="000000"/>
                </a:solidFill>
                <a:latin typeface="宋体" panose="02010600030101010101" pitchFamily="2" charset="-122"/>
                <a:ea typeface="宋体" panose="02010600030101010101" pitchFamily="2" charset="-122"/>
              </a:rPr>
              <a:t>个接口芯片的地址连续分布，用</a:t>
            </a:r>
            <a:r>
              <a:rPr lang="en-US" altLang="zh-CN" sz="2000">
                <a:solidFill>
                  <a:srgbClr val="000000"/>
                </a:solidFill>
                <a:latin typeface="Times New Roman" panose="02020603050405020304"/>
                <a:ea typeface="Times New Roman" panose="02020603050405020304"/>
              </a:rPr>
              <a:t>74LS138</a:t>
            </a:r>
            <a:r>
              <a:rPr lang="zh-CN" altLang="en-US" sz="2000">
                <a:solidFill>
                  <a:srgbClr val="000000"/>
                </a:solidFill>
                <a:latin typeface="宋体" panose="02010600030101010101" pitchFamily="2" charset="-122"/>
                <a:ea typeface="宋体" panose="02010600030101010101" pitchFamily="2" charset="-122"/>
              </a:rPr>
              <a:t>作为译码器，端口译码电路图如图所示，请说明每个芯片的端口地址范围。（</a:t>
            </a:r>
            <a:r>
              <a:rPr lang="en-US" altLang="zh-CN" sz="2000">
                <a:solidFill>
                  <a:srgbClr val="000000"/>
                </a:solidFill>
                <a:latin typeface="Times New Roman" panose="02020603050405020304"/>
                <a:ea typeface="Times New Roman" panose="02020603050405020304"/>
              </a:rPr>
              <a:t>10</a:t>
            </a:r>
            <a:r>
              <a:rPr lang="zh-CN" altLang="en-US" sz="2000">
                <a:solidFill>
                  <a:srgbClr val="000000"/>
                </a:solidFill>
                <a:latin typeface="宋体" panose="02010600030101010101" pitchFamily="2" charset="-122"/>
                <a:ea typeface="宋体" panose="02010600030101010101" pitchFamily="2" charset="-122"/>
              </a:rPr>
              <a:t>分）</a:t>
            </a:r>
            <a:endParaRPr lang="zh-CN" altLang="en-US" sz="2000">
              <a:solidFill>
                <a:srgbClr val="000000"/>
              </a:solidFill>
              <a:latin typeface="宋体" panose="02010600030101010101" pitchFamily="2" charset="-122"/>
              <a:ea typeface="宋体" panose="02010600030101010101" pitchFamily="2" charset="-122"/>
            </a:endParaRPr>
          </a:p>
        </p:txBody>
      </p:sp>
      <p:pic>
        <p:nvPicPr>
          <p:cNvPr id="2" name="图片 4"/>
          <p:cNvPicPr>
            <a:picLocks noChangeAspect="1"/>
          </p:cNvPicPr>
          <p:nvPr/>
        </p:nvPicPr>
        <p:blipFill>
          <a:blip r:embed="rId1"/>
          <a:stretch>
            <a:fillRect/>
          </a:stretch>
        </p:blipFill>
        <p:spPr>
          <a:xfrm>
            <a:off x="1905000" y="1981200"/>
            <a:ext cx="5692775" cy="3261995"/>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p:nvPr>
            <p:custDataLst>
              <p:tags r:id="rId1"/>
            </p:custDataLst>
          </p:nvPr>
        </p:nvGraphicFramePr>
        <p:xfrm>
          <a:off x="1295400" y="3200400"/>
          <a:ext cx="6591300" cy="3220720"/>
        </p:xfrm>
        <a:graphic>
          <a:graphicData uri="http://schemas.openxmlformats.org/drawingml/2006/table">
            <a:tbl>
              <a:tblPr/>
              <a:tblGrid>
                <a:gridCol w="941070"/>
                <a:gridCol w="941070"/>
                <a:gridCol w="694055"/>
                <a:gridCol w="721995"/>
                <a:gridCol w="929005"/>
                <a:gridCol w="928370"/>
                <a:gridCol w="1435735"/>
              </a:tblGrid>
              <a:tr h="189230">
                <a:tc>
                  <a:txBody>
                    <a:bodyPr/>
                    <a:lstStyle/>
                    <a:p>
                      <a:pPr marL="0" indent="0" algn="ctr">
                        <a:spcBef>
                          <a:spcPct val="0"/>
                        </a:spcBef>
                        <a:spcAft>
                          <a:spcPct val="0"/>
                        </a:spcAft>
                      </a:pPr>
                      <a:r>
                        <a:rPr lang="zh-CN" sz="1200">
                          <a:latin typeface="宋体" panose="02010600030101010101" pitchFamily="2" charset="-122"/>
                          <a:ea typeface="宋体" panose="02010600030101010101" pitchFamily="2" charset="-122"/>
                        </a:rPr>
                        <a:t>接口编号</a:t>
                      </a:r>
                      <a:endParaRPr lang="zh-CN" sz="1200">
                        <a:latin typeface="宋体" panose="02010600030101010101" pitchFamily="2" charset="-122"/>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A15-A6</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A5</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A4</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A3</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A2-A0</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zh-CN" sz="1200">
                          <a:latin typeface="宋体" panose="02010600030101010101" pitchFamily="2" charset="-122"/>
                          <a:ea typeface="宋体" panose="02010600030101010101" pitchFamily="2" charset="-122"/>
                        </a:rPr>
                        <a:t>地址空间</a:t>
                      </a:r>
                      <a:endParaRPr lang="zh-CN" sz="1200">
                        <a:latin typeface="宋体" panose="02010600030101010101" pitchFamily="2" charset="-122"/>
                        <a:ea typeface="宋体" panose="02010600030101010101" pitchFamily="2" charset="-122"/>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79095">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1</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1010000000</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0</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0</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0</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000-111</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A000H-A007H</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79095">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2</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1010000000</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0</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0</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1</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000-111</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A008H-A00FH</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78460">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3</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1010000000</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0</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1</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0</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000-111</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A010H-A017H</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79095">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4</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1010000000</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0</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1</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1</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000-111</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A018H-A01FH</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79095">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5</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1010000000</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1</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0</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0</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000-111</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A020H-A027H</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79095">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6</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1010000000</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1</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0</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1</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000-111</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A028H-A02FH</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78460">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7</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1010000000</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1</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1</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0</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000-111</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A030H-A037H</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79095">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8</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1010000000</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1</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1</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1</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000-111</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ctr">
                        <a:spcBef>
                          <a:spcPct val="0"/>
                        </a:spcBef>
                        <a:spcAft>
                          <a:spcPct val="0"/>
                        </a:spcAft>
                      </a:pPr>
                      <a:r>
                        <a:rPr lang="en-US" altLang="zh-CN" sz="1200">
                          <a:latin typeface="Times New Roman" panose="02020603050405020304"/>
                          <a:ea typeface="Times New Roman" panose="02020603050405020304"/>
                        </a:rPr>
                        <a:t>A038H-A03FH</a:t>
                      </a:r>
                      <a:endParaRPr lang="en-US" altLang="zh-CN" sz="1200">
                        <a:latin typeface="Times New Roman" panose="02020603050405020304"/>
                        <a:ea typeface="Times New Roman" panose="02020603050405020304"/>
                      </a:endParaRPr>
                    </a:p>
                  </a:txBody>
                  <a:tcPr marL="68580" marR="68580" marT="0" marB="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
        <p:nvSpPr>
          <p:cNvPr id="7" name="文本框 6"/>
          <p:cNvSpPr txBox="1"/>
          <p:nvPr/>
        </p:nvSpPr>
        <p:spPr>
          <a:xfrm>
            <a:off x="685800" y="152400"/>
            <a:ext cx="7367270" cy="1476375"/>
          </a:xfrm>
          <a:prstGeom prst="rect">
            <a:avLst/>
          </a:prstGeom>
        </p:spPr>
        <p:txBody>
          <a:bodyPr wrap="square">
            <a:spAutoFit/>
          </a:bodyPr>
          <a:lstStyle/>
          <a:p>
            <a:pPr algn="just" defTabSz="266700">
              <a:lnSpc>
                <a:spcPct val="150000"/>
              </a:lnSpc>
            </a:pPr>
            <a:r>
              <a:rPr lang="en-US" altLang="zh-CN" sz="2000">
                <a:solidFill>
                  <a:srgbClr val="000000"/>
                </a:solidFill>
                <a:latin typeface="Times New Roman" panose="02020603050405020304"/>
                <a:ea typeface="Times New Roman" panose="02020603050405020304"/>
              </a:rPr>
              <a:t>1. </a:t>
            </a:r>
            <a:r>
              <a:rPr lang="zh-CN" altLang="en-US" sz="2000">
                <a:solidFill>
                  <a:srgbClr val="000000"/>
                </a:solidFill>
                <a:latin typeface="宋体" panose="02010600030101010101" pitchFamily="2" charset="-122"/>
                <a:ea typeface="宋体" panose="02010600030101010101" pitchFamily="2" charset="-122"/>
              </a:rPr>
              <a:t>某计算机系统有</a:t>
            </a:r>
            <a:r>
              <a:rPr lang="en-US" altLang="zh-CN" sz="2000">
                <a:solidFill>
                  <a:srgbClr val="000000"/>
                </a:solidFill>
                <a:latin typeface="Times New Roman" panose="02020603050405020304"/>
                <a:ea typeface="Times New Roman" panose="02020603050405020304"/>
              </a:rPr>
              <a:t>8</a:t>
            </a:r>
            <a:r>
              <a:rPr lang="zh-CN" altLang="en-US" sz="2000">
                <a:solidFill>
                  <a:srgbClr val="000000"/>
                </a:solidFill>
                <a:latin typeface="宋体" panose="02010600030101010101" pitchFamily="2" charset="-122"/>
                <a:ea typeface="宋体" panose="02010600030101010101" pitchFamily="2" charset="-122"/>
              </a:rPr>
              <a:t>个</a:t>
            </a:r>
            <a:r>
              <a:rPr lang="en-US" altLang="zh-CN" sz="2000">
                <a:solidFill>
                  <a:srgbClr val="000000"/>
                </a:solidFill>
                <a:latin typeface="Times New Roman" panose="02020603050405020304"/>
                <a:ea typeface="Times New Roman" panose="02020603050405020304"/>
              </a:rPr>
              <a:t>I/O </a:t>
            </a:r>
            <a:r>
              <a:rPr lang="zh-CN" altLang="en-US" sz="2000">
                <a:solidFill>
                  <a:srgbClr val="000000"/>
                </a:solidFill>
                <a:latin typeface="宋体" panose="02010600030101010101" pitchFamily="2" charset="-122"/>
                <a:ea typeface="宋体" panose="02010600030101010101" pitchFamily="2" charset="-122"/>
              </a:rPr>
              <a:t>接口芯片，</a:t>
            </a:r>
            <a:r>
              <a:rPr lang="en-US" altLang="zh-CN" sz="2000">
                <a:solidFill>
                  <a:srgbClr val="000000"/>
                </a:solidFill>
                <a:latin typeface="Times New Roman" panose="02020603050405020304"/>
                <a:ea typeface="Times New Roman" panose="02020603050405020304"/>
              </a:rPr>
              <a:t>8</a:t>
            </a:r>
            <a:r>
              <a:rPr lang="zh-CN" altLang="en-US" sz="2000">
                <a:solidFill>
                  <a:srgbClr val="000000"/>
                </a:solidFill>
                <a:latin typeface="宋体" panose="02010600030101010101" pitchFamily="2" charset="-122"/>
                <a:ea typeface="宋体" panose="02010600030101010101" pitchFamily="2" charset="-122"/>
              </a:rPr>
              <a:t>个接口芯片的地址连续分布，用</a:t>
            </a:r>
            <a:r>
              <a:rPr lang="en-US" altLang="zh-CN" sz="2000">
                <a:solidFill>
                  <a:srgbClr val="000000"/>
                </a:solidFill>
                <a:latin typeface="Times New Roman" panose="02020603050405020304"/>
                <a:ea typeface="Times New Roman" panose="02020603050405020304"/>
              </a:rPr>
              <a:t>74LS138</a:t>
            </a:r>
            <a:r>
              <a:rPr lang="zh-CN" altLang="en-US" sz="2000">
                <a:solidFill>
                  <a:srgbClr val="000000"/>
                </a:solidFill>
                <a:latin typeface="宋体" panose="02010600030101010101" pitchFamily="2" charset="-122"/>
                <a:ea typeface="宋体" panose="02010600030101010101" pitchFamily="2" charset="-122"/>
              </a:rPr>
              <a:t>作为译码器，端口译码电路图如图所示，请说明每个芯片的端口地址范围。（</a:t>
            </a:r>
            <a:r>
              <a:rPr lang="en-US" altLang="zh-CN" sz="2000">
                <a:solidFill>
                  <a:srgbClr val="000000"/>
                </a:solidFill>
                <a:latin typeface="Times New Roman" panose="02020603050405020304"/>
                <a:ea typeface="Times New Roman" panose="02020603050405020304"/>
              </a:rPr>
              <a:t>10</a:t>
            </a:r>
            <a:r>
              <a:rPr lang="zh-CN" altLang="en-US" sz="2000">
                <a:solidFill>
                  <a:srgbClr val="000000"/>
                </a:solidFill>
                <a:latin typeface="宋体" panose="02010600030101010101" pitchFamily="2" charset="-122"/>
                <a:ea typeface="宋体" panose="02010600030101010101" pitchFamily="2" charset="-122"/>
              </a:rPr>
              <a:t>分）</a:t>
            </a:r>
            <a:endParaRPr lang="zh-CN" altLang="en-US" sz="2000">
              <a:solidFill>
                <a:srgbClr val="000000"/>
              </a:solidFill>
              <a:latin typeface="宋体" panose="02010600030101010101" pitchFamily="2" charset="-122"/>
              <a:ea typeface="宋体" panose="02010600030101010101" pitchFamily="2" charset="-122"/>
            </a:endParaRPr>
          </a:p>
        </p:txBody>
      </p:sp>
      <p:pic>
        <p:nvPicPr>
          <p:cNvPr id="8" name="图片 4"/>
          <p:cNvPicPr>
            <a:picLocks noChangeAspect="1"/>
          </p:cNvPicPr>
          <p:nvPr/>
        </p:nvPicPr>
        <p:blipFill>
          <a:blip r:embed="rId2"/>
          <a:stretch>
            <a:fillRect/>
          </a:stretch>
        </p:blipFill>
        <p:spPr>
          <a:xfrm>
            <a:off x="5029200" y="1066800"/>
            <a:ext cx="3317875" cy="1901190"/>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p:cNvSpPr>
          <p:nvPr>
            <p:ph type="title"/>
          </p:nvPr>
        </p:nvSpPr>
        <p:spPr>
          <a:xfrm>
            <a:off x="263525" y="76200"/>
            <a:ext cx="8709025" cy="728663"/>
          </a:xfrm>
        </p:spPr>
        <p:txBody>
          <a:bodyPr vert="horz" wrap="square" lIns="91440" tIns="45720" rIns="91440" bIns="45720" anchor="ctr"/>
          <a:lstStyle/>
          <a:p>
            <a:pPr algn="ctr"/>
            <a:r>
              <a:rPr lang="zh-CN" altLang="en-US" sz="3200" dirty="0">
                <a:latin typeface="Comic Sans MS" panose="030F0702030302020204" pitchFamily="66" charset="0"/>
                <a:ea typeface="隶书" panose="02010509060101010101" pitchFamily="49" charset="-122"/>
              </a:rPr>
              <a:t>内存储器与并行总线的接口</a:t>
            </a:r>
            <a:endParaRPr lang="zh-CN" altLang="en-US" sz="3200" dirty="0">
              <a:latin typeface="Comic Sans MS" panose="030F0702030302020204" pitchFamily="66" charset="0"/>
              <a:ea typeface="隶书" panose="02010509060101010101" pitchFamily="49" charset="-122"/>
            </a:endParaRPr>
          </a:p>
        </p:txBody>
      </p:sp>
      <p:sp>
        <p:nvSpPr>
          <p:cNvPr id="39939" name="Rectangle 3"/>
          <p:cNvSpPr>
            <a:spLocks noGrp="1"/>
          </p:cNvSpPr>
          <p:nvPr>
            <p:ph type="body"/>
          </p:nvPr>
        </p:nvSpPr>
        <p:spPr>
          <a:xfrm>
            <a:off x="357188" y="6403975"/>
            <a:ext cx="7924800" cy="442913"/>
          </a:xfrm>
        </p:spPr>
        <p:txBody>
          <a:bodyPr vert="horz" wrap="square" lIns="0" tIns="0" rIns="0" bIns="0" anchor="t"/>
          <a:lstStyle/>
          <a:p>
            <a:pPr marL="533400" indent="-533400" eaLnBrk="1" hangingPunct="1">
              <a:lnSpc>
                <a:spcPct val="80000"/>
              </a:lnSpc>
              <a:buFont typeface="隶书" panose="02010509060101010101" pitchFamily="49" charset="-122"/>
              <a:buNone/>
            </a:pPr>
            <a:r>
              <a:rPr lang="zh-CN" altLang="en-US" sz="2700" b="0" dirty="0">
                <a:solidFill>
                  <a:schemeClr val="bg1"/>
                </a:solidFill>
              </a:rPr>
              <a:t>另外，可能还需要考虑微处理器的时序匹配问题。</a:t>
            </a:r>
            <a:endParaRPr lang="zh-CN" altLang="en-US" sz="2700" dirty="0">
              <a:solidFill>
                <a:schemeClr val="bg1"/>
              </a:solidFill>
            </a:endParaRPr>
          </a:p>
        </p:txBody>
      </p:sp>
      <p:sp>
        <p:nvSpPr>
          <p:cNvPr id="39945" name="Text Box 9"/>
          <p:cNvSpPr txBox="1"/>
          <p:nvPr/>
        </p:nvSpPr>
        <p:spPr>
          <a:xfrm>
            <a:off x="4843463" y="950913"/>
            <a:ext cx="825500" cy="817562"/>
          </a:xfrm>
          <a:prstGeom prst="rect">
            <a:avLst/>
          </a:prstGeom>
          <a:solidFill>
            <a:schemeClr val="bg1"/>
          </a:solidFill>
          <a:ln w="38100" cap="flat" cmpd="sng">
            <a:solidFill>
              <a:schemeClr val="tx1"/>
            </a:solidFill>
            <a:prstDash val="solid"/>
            <a:miter/>
            <a:headEnd type="none" w="med" len="med"/>
            <a:tailEnd type="none" w="med" len="med"/>
          </a:ln>
        </p:spPr>
        <p:txBody>
          <a:bodyPr lIns="0" tIns="0" rIns="0" bIns="0" anchor="ctr" anchorCtr="1"/>
          <a:lstStyle/>
          <a:p>
            <a:pPr algn="ctr" eaLnBrk="0" hangingPunct="0">
              <a:spcBef>
                <a:spcPts val="775"/>
              </a:spcBef>
            </a:pPr>
            <a:r>
              <a:rPr lang="zh-CN" altLang="en-US" b="1" dirty="0">
                <a:latin typeface="Times New Roman" panose="02020603050405020304" pitchFamily="18" charset="0"/>
                <a:ea typeface="楷体_GB2312" panose="02010609030101010101" pitchFamily="49" charset="-122"/>
              </a:rPr>
              <a:t>地址</a:t>
            </a:r>
            <a:endParaRPr lang="zh-CN" altLang="en-US" b="1" dirty="0">
              <a:latin typeface="Times New Roman" panose="02020603050405020304" pitchFamily="18" charset="0"/>
              <a:ea typeface="楷体_GB2312" panose="02010609030101010101" pitchFamily="49" charset="-122"/>
            </a:endParaRPr>
          </a:p>
          <a:p>
            <a:pPr algn="ctr" eaLnBrk="0" hangingPunct="0">
              <a:spcBef>
                <a:spcPts val="775"/>
              </a:spcBef>
            </a:pPr>
            <a:r>
              <a:rPr lang="zh-CN" altLang="en-US" b="1" dirty="0">
                <a:latin typeface="Times New Roman" panose="02020603050405020304" pitchFamily="18" charset="0"/>
                <a:ea typeface="楷体_GB2312" panose="02010609030101010101" pitchFamily="49" charset="-122"/>
              </a:rPr>
              <a:t>译码</a:t>
            </a:r>
            <a:endParaRPr lang="zh-CN" altLang="en-US" b="1" dirty="0">
              <a:latin typeface="Times New Roman" panose="02020603050405020304" pitchFamily="18" charset="0"/>
              <a:ea typeface="楷体_GB2312" panose="02010609030101010101" pitchFamily="49" charset="-122"/>
            </a:endParaRPr>
          </a:p>
        </p:txBody>
      </p:sp>
      <p:grpSp>
        <p:nvGrpSpPr>
          <p:cNvPr id="2" name="Group 35"/>
          <p:cNvGrpSpPr/>
          <p:nvPr/>
        </p:nvGrpSpPr>
        <p:grpSpPr bwMode="auto">
          <a:xfrm>
            <a:off x="1319213" y="1001713"/>
            <a:ext cx="6267450" cy="2351087"/>
            <a:chOff x="831" y="946"/>
            <a:chExt cx="3948" cy="1481"/>
          </a:xfrm>
          <a:solidFill>
            <a:schemeClr val="bg1"/>
          </a:solidFill>
        </p:grpSpPr>
        <p:sp>
          <p:nvSpPr>
            <p:cNvPr id="141318" name="Text Box 8"/>
            <p:cNvSpPr txBox="1">
              <a:spLocks noChangeArrowheads="1"/>
            </p:cNvSpPr>
            <p:nvPr/>
          </p:nvSpPr>
          <p:spPr bwMode="auto">
            <a:xfrm>
              <a:off x="4337" y="968"/>
              <a:ext cx="442" cy="1459"/>
            </a:xfrm>
            <a:prstGeom prst="rect">
              <a:avLst/>
            </a:prstGeom>
            <a:grpFill/>
            <a:ln w="38100">
              <a:solidFill>
                <a:schemeClr val="tx1"/>
              </a:solidFill>
              <a:miter lim="800000"/>
            </a:ln>
          </p:spPr>
          <p:txBody>
            <a:bodyPr lIns="0" tIns="0" rIns="0" bIns="0" anchor="ctr" anchorCtr="1"/>
            <a:lstStyle/>
            <a:p>
              <a:pPr marL="0" marR="0" lvl="0" indent="0" algn="ctr" defTabSz="914400" rtl="0" eaLnBrk="0" fontAlgn="base" latinLnBrk="0" hangingPunct="0">
                <a:lnSpc>
                  <a:spcPct val="100000"/>
                </a:lnSpc>
                <a:spcBef>
                  <a:spcPts val="775"/>
                </a:spcBef>
                <a:spcAft>
                  <a:spcPct val="0"/>
                </a:spcAft>
                <a:buClrTx/>
                <a:buSzTx/>
                <a:buFontTx/>
                <a:buNone/>
                <a:defRPr/>
              </a:pPr>
              <a:r>
                <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楷体_GB2312" panose="02010609030101010101" pitchFamily="49" charset="-122"/>
                  <a:cs typeface="+mn-cs"/>
                </a:rPr>
                <a:t>主</a:t>
              </a:r>
              <a:endPar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楷体_GB2312" panose="02010609030101010101" pitchFamily="49" charset="-122"/>
                <a:cs typeface="+mn-cs"/>
              </a:endParaRPr>
            </a:p>
            <a:p>
              <a:pPr marL="0" marR="0" lvl="0" indent="0" algn="ctr" defTabSz="914400" rtl="0" eaLnBrk="0" fontAlgn="base" latinLnBrk="0" hangingPunct="0">
                <a:lnSpc>
                  <a:spcPct val="100000"/>
                </a:lnSpc>
                <a:spcBef>
                  <a:spcPts val="775"/>
                </a:spcBef>
                <a:spcAft>
                  <a:spcPct val="0"/>
                </a:spcAft>
                <a:buClrTx/>
                <a:buSzTx/>
                <a:buFontTx/>
                <a:buNone/>
                <a:defRPr/>
              </a:pPr>
              <a:r>
                <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楷体_GB2312" panose="02010609030101010101" pitchFamily="49" charset="-122"/>
                  <a:cs typeface="+mn-cs"/>
                </a:rPr>
                <a:t>存</a:t>
              </a:r>
              <a:endPar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楷体_GB2312" panose="02010609030101010101" pitchFamily="49" charset="-122"/>
                <a:cs typeface="+mn-cs"/>
              </a:endParaRPr>
            </a:p>
            <a:p>
              <a:pPr marL="0" marR="0" lvl="0" indent="0" algn="ctr" defTabSz="914400" rtl="0" eaLnBrk="0" fontAlgn="base" latinLnBrk="0" hangingPunct="0">
                <a:lnSpc>
                  <a:spcPct val="100000"/>
                </a:lnSpc>
                <a:spcBef>
                  <a:spcPts val="775"/>
                </a:spcBef>
                <a:spcAft>
                  <a:spcPct val="0"/>
                </a:spcAft>
                <a:buClrTx/>
                <a:buSzTx/>
                <a:buFontTx/>
                <a:buNone/>
                <a:defRPr/>
              </a:pPr>
              <a:r>
                <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楷体_GB2312" panose="02010609030101010101" pitchFamily="49" charset="-122"/>
                  <a:cs typeface="+mn-cs"/>
                </a:rPr>
                <a:t>储</a:t>
              </a:r>
              <a:endPar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楷体_GB2312" panose="02010609030101010101" pitchFamily="49" charset="-122"/>
                <a:cs typeface="+mn-cs"/>
              </a:endParaRPr>
            </a:p>
            <a:p>
              <a:pPr marL="0" marR="0" lvl="0" indent="0" algn="ctr" defTabSz="914400" rtl="0" eaLnBrk="0" fontAlgn="base" latinLnBrk="0" hangingPunct="0">
                <a:lnSpc>
                  <a:spcPct val="100000"/>
                </a:lnSpc>
                <a:spcBef>
                  <a:spcPts val="775"/>
                </a:spcBef>
                <a:spcAft>
                  <a:spcPct val="0"/>
                </a:spcAft>
                <a:buClrTx/>
                <a:buSzTx/>
                <a:buFontTx/>
                <a:buNone/>
                <a:defRPr/>
              </a:pPr>
              <a:r>
                <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楷体_GB2312" panose="02010609030101010101" pitchFamily="49" charset="-122"/>
                  <a:cs typeface="+mn-cs"/>
                </a:rPr>
                <a:t>器</a:t>
              </a:r>
              <a:endPar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楷体_GB2312" panose="02010609030101010101" pitchFamily="49"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800" b="1" i="0" u="none" strike="noStrike" kern="1200" cap="none" spc="0" normalizeH="0" baseline="0" noProof="0">
                <a:ln>
                  <a:noFill/>
                </a:ln>
                <a:solidFill>
                  <a:schemeClr val="tx1"/>
                </a:solidFill>
                <a:effectLst/>
                <a:uLnTx/>
                <a:uFillTx/>
                <a:latin typeface="Times New Roman" panose="02020603050405020304" pitchFamily="18" charset="0"/>
                <a:ea typeface="楷体_GB2312" panose="02010609030101010101" pitchFamily="49" charset="-122"/>
                <a:cs typeface="+mn-cs"/>
              </a:endParaRPr>
            </a:p>
          </p:txBody>
        </p:sp>
        <p:sp>
          <p:nvSpPr>
            <p:cNvPr id="141319" name="Text Box 14"/>
            <p:cNvSpPr txBox="1">
              <a:spLocks noChangeArrowheads="1"/>
            </p:cNvSpPr>
            <p:nvPr/>
          </p:nvSpPr>
          <p:spPr bwMode="auto">
            <a:xfrm>
              <a:off x="831" y="946"/>
              <a:ext cx="603" cy="1444"/>
            </a:xfrm>
            <a:prstGeom prst="rect">
              <a:avLst/>
            </a:prstGeom>
            <a:grpFill/>
            <a:ln w="38100">
              <a:solidFill>
                <a:schemeClr val="tx1"/>
              </a:solidFill>
              <a:miter lim="800000"/>
            </a:ln>
          </p:spPr>
          <p:txBody>
            <a:bodyPr lIns="0" tIns="0" rIns="0" bIns="0"/>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n-cs"/>
                </a:rPr>
                <a:t>微处</a:t>
              </a:r>
              <a:endParaRPr kumimoji="0"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n-cs"/>
                </a:rPr>
                <a:t>理器</a:t>
              </a:r>
              <a:endParaRPr kumimoji="0"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n-cs"/>
                </a:rPr>
                <a:t>或</a:t>
              </a:r>
              <a:endParaRPr kumimoji="0"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n-cs"/>
                </a:rPr>
                <a:t>总线</a:t>
              </a:r>
              <a:endParaRPr kumimoji="0"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n-cs"/>
                </a:rPr>
                <a:t>接口</a:t>
              </a:r>
              <a:endParaRPr kumimoji="0"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n-cs"/>
                </a:rPr>
                <a:t>   </a:t>
              </a:r>
              <a:endParaRPr kumimoji="0"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n-cs"/>
              </a:endParaRPr>
            </a:p>
          </p:txBody>
        </p:sp>
      </p:grpSp>
      <p:grpSp>
        <p:nvGrpSpPr>
          <p:cNvPr id="3" name="Group 38"/>
          <p:cNvGrpSpPr/>
          <p:nvPr/>
        </p:nvGrpSpPr>
        <p:grpSpPr bwMode="auto">
          <a:xfrm>
            <a:off x="2281238" y="1649413"/>
            <a:ext cx="2452687" cy="522287"/>
            <a:chOff x="1437" y="1354"/>
            <a:chExt cx="1545" cy="329"/>
          </a:xfrm>
          <a:solidFill>
            <a:schemeClr val="bg1"/>
          </a:solidFill>
        </p:grpSpPr>
        <p:sp>
          <p:nvSpPr>
            <p:cNvPr id="141321" name="Text Box 13"/>
            <p:cNvSpPr txBox="1">
              <a:spLocks noChangeArrowheads="1"/>
            </p:cNvSpPr>
            <p:nvPr/>
          </p:nvSpPr>
          <p:spPr bwMode="auto">
            <a:xfrm>
              <a:off x="1660" y="1354"/>
              <a:ext cx="257" cy="162"/>
            </a:xfrm>
            <a:prstGeom prst="rect">
              <a:avLst/>
            </a:prstGeom>
            <a:noFill/>
            <a:ln w="9525">
              <a:noFill/>
              <a:miter lim="800000"/>
            </a:ln>
          </p:spPr>
          <p:txBody>
            <a:bodyPr lIns="0" tIns="0" rIns="0" bIns="0"/>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n-cs"/>
                </a:rPr>
                <a:t>AB</a:t>
              </a:r>
              <a:endParaRPr kumimoji="0" lang="en-US" altLang="zh-CN"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n-cs"/>
              </a:endParaRPr>
            </a:p>
          </p:txBody>
        </p:sp>
        <p:sp>
          <p:nvSpPr>
            <p:cNvPr id="141322" name="AutoShape 17"/>
            <p:cNvSpPr>
              <a:spLocks noChangeArrowheads="1"/>
            </p:cNvSpPr>
            <p:nvPr/>
          </p:nvSpPr>
          <p:spPr bwMode="auto">
            <a:xfrm>
              <a:off x="1437" y="1514"/>
              <a:ext cx="1545" cy="169"/>
            </a:xfrm>
            <a:prstGeom prst="rightArrow">
              <a:avLst>
                <a:gd name="adj1" fmla="val 52222"/>
                <a:gd name="adj2" fmla="val 103102"/>
              </a:avLst>
            </a:prstGeom>
            <a:grpFill/>
            <a:ln w="38100">
              <a:solidFill>
                <a:schemeClr val="tx1"/>
              </a:solidFill>
              <a:miter lim="800000"/>
            </a:ln>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accent2"/>
                </a:solidFill>
                <a:effectLst/>
                <a:uLnTx/>
                <a:uFillTx/>
                <a:latin typeface="Times New Roman" panose="02020603050405020304" pitchFamily="18" charset="0"/>
                <a:ea typeface="楷体_GB2312" panose="02010609030101010101" pitchFamily="49" charset="-122"/>
                <a:cs typeface="+mn-cs"/>
              </a:endParaRPr>
            </a:p>
          </p:txBody>
        </p:sp>
      </p:grpSp>
      <p:grpSp>
        <p:nvGrpSpPr>
          <p:cNvPr id="4" name="Group 53"/>
          <p:cNvGrpSpPr/>
          <p:nvPr/>
        </p:nvGrpSpPr>
        <p:grpSpPr bwMode="auto">
          <a:xfrm>
            <a:off x="4743450" y="1874838"/>
            <a:ext cx="2041525" cy="430212"/>
            <a:chOff x="2988" y="1181"/>
            <a:chExt cx="1286" cy="271"/>
          </a:xfrm>
          <a:solidFill>
            <a:schemeClr val="bg1"/>
          </a:solidFill>
        </p:grpSpPr>
        <p:sp>
          <p:nvSpPr>
            <p:cNvPr id="141324" name="Text Box 7"/>
            <p:cNvSpPr txBox="1">
              <a:spLocks noChangeArrowheads="1"/>
            </p:cNvSpPr>
            <p:nvPr/>
          </p:nvSpPr>
          <p:spPr bwMode="auto">
            <a:xfrm>
              <a:off x="2988" y="1181"/>
              <a:ext cx="673" cy="271"/>
            </a:xfrm>
            <a:prstGeom prst="rect">
              <a:avLst/>
            </a:prstGeom>
            <a:grpFill/>
            <a:ln w="38100">
              <a:solidFill>
                <a:schemeClr val="tx1"/>
              </a:solidFill>
              <a:miter lim="800000"/>
            </a:ln>
          </p:spPr>
          <p:txBody>
            <a:bodyPr lIns="0" tIns="0" rIns="0" bIns="0" anchor="ctr" anchorCtr="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楷体_GB2312" panose="02010609030101010101" pitchFamily="49" charset="-122"/>
                  <a:cs typeface="+mn-cs"/>
                </a:rPr>
                <a:t>地址锁存</a:t>
              </a:r>
              <a:endPar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楷体_GB2312" panose="02010609030101010101" pitchFamily="49" charset="-122"/>
                <a:cs typeface="+mn-cs"/>
              </a:endParaRPr>
            </a:p>
          </p:txBody>
        </p:sp>
        <p:sp>
          <p:nvSpPr>
            <p:cNvPr id="141325" name="AutoShape 22"/>
            <p:cNvSpPr>
              <a:spLocks noChangeArrowheads="1"/>
            </p:cNvSpPr>
            <p:nvPr/>
          </p:nvSpPr>
          <p:spPr bwMode="auto">
            <a:xfrm>
              <a:off x="3674" y="1255"/>
              <a:ext cx="600" cy="81"/>
            </a:xfrm>
            <a:prstGeom prst="rightArrow">
              <a:avLst>
                <a:gd name="adj1" fmla="val 50000"/>
                <a:gd name="adj2" fmla="val 185185"/>
              </a:avLst>
            </a:prstGeom>
            <a:grpFill/>
            <a:ln w="38100">
              <a:solidFill>
                <a:schemeClr val="tx1"/>
              </a:solidFill>
              <a:miter lim="800000"/>
            </a:ln>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accent2"/>
                </a:solidFill>
                <a:effectLst/>
                <a:uLnTx/>
                <a:uFillTx/>
                <a:latin typeface="Times New Roman" panose="02020603050405020304" pitchFamily="18" charset="0"/>
                <a:ea typeface="楷体_GB2312" panose="02010609030101010101" pitchFamily="49" charset="-122"/>
                <a:cs typeface="+mn-cs"/>
              </a:endParaRPr>
            </a:p>
          </p:txBody>
        </p:sp>
      </p:grpSp>
      <p:grpSp>
        <p:nvGrpSpPr>
          <p:cNvPr id="5" name="Group 37"/>
          <p:cNvGrpSpPr/>
          <p:nvPr/>
        </p:nvGrpSpPr>
        <p:grpSpPr>
          <a:xfrm>
            <a:off x="2270125" y="2876550"/>
            <a:ext cx="4541838" cy="312738"/>
            <a:chOff x="1430" y="2127"/>
            <a:chExt cx="2861" cy="197"/>
          </a:xfrm>
        </p:grpSpPr>
        <p:sp>
          <p:nvSpPr>
            <p:cNvPr id="56346" name="Text Box 12"/>
            <p:cNvSpPr txBox="1"/>
            <p:nvPr/>
          </p:nvSpPr>
          <p:spPr>
            <a:xfrm>
              <a:off x="1652" y="2127"/>
              <a:ext cx="522" cy="144"/>
            </a:xfrm>
            <a:prstGeom prst="rect">
              <a:avLst/>
            </a:prstGeom>
            <a:noFill/>
            <a:ln w="9525">
              <a:noFill/>
            </a:ln>
          </p:spPr>
          <p:txBody>
            <a:bodyPr lIns="0" tIns="0" rIns="0" bIns="0"/>
            <a:lstStyle/>
            <a:p>
              <a:pPr algn="just" eaLnBrk="0" hangingPunct="0"/>
              <a:r>
                <a:rPr lang="en-US" altLang="zh-CN" b="1">
                  <a:latin typeface="Times New Roman" panose="02020603050405020304" pitchFamily="18" charset="0"/>
                  <a:ea typeface="楷体_GB2312" panose="02010609030101010101" pitchFamily="49" charset="-122"/>
                </a:rPr>
                <a:t>RD/WR</a:t>
              </a:r>
              <a:endParaRPr lang="en-US" altLang="zh-CN" b="1">
                <a:latin typeface="Times New Roman" panose="02020603050405020304" pitchFamily="18" charset="0"/>
                <a:ea typeface="楷体_GB2312" panose="02010609030101010101" pitchFamily="49" charset="-122"/>
              </a:endParaRPr>
            </a:p>
          </p:txBody>
        </p:sp>
        <p:sp>
          <p:nvSpPr>
            <p:cNvPr id="56347" name="Line 28"/>
            <p:cNvSpPr/>
            <p:nvPr/>
          </p:nvSpPr>
          <p:spPr>
            <a:xfrm>
              <a:off x="1430" y="2323"/>
              <a:ext cx="2861" cy="1"/>
            </a:xfrm>
            <a:prstGeom prst="line">
              <a:avLst/>
            </a:prstGeom>
            <a:ln w="38100" cap="flat" cmpd="sng">
              <a:solidFill>
                <a:schemeClr val="tx1"/>
              </a:solidFill>
              <a:prstDash val="solid"/>
              <a:headEnd type="none" w="med" len="med"/>
              <a:tailEnd type="triangle" w="med" len="med"/>
            </a:ln>
          </p:spPr>
        </p:sp>
      </p:grpSp>
      <p:grpSp>
        <p:nvGrpSpPr>
          <p:cNvPr id="6" name="Group 40"/>
          <p:cNvGrpSpPr/>
          <p:nvPr/>
        </p:nvGrpSpPr>
        <p:grpSpPr>
          <a:xfrm>
            <a:off x="5676900" y="1076325"/>
            <a:ext cx="1171575" cy="320675"/>
            <a:chOff x="3576" y="993"/>
            <a:chExt cx="738" cy="202"/>
          </a:xfrm>
        </p:grpSpPr>
        <p:sp>
          <p:nvSpPr>
            <p:cNvPr id="56344" name="Text Box 27"/>
            <p:cNvSpPr txBox="1"/>
            <p:nvPr/>
          </p:nvSpPr>
          <p:spPr>
            <a:xfrm>
              <a:off x="3637" y="993"/>
              <a:ext cx="655" cy="195"/>
            </a:xfrm>
            <a:prstGeom prst="rect">
              <a:avLst/>
            </a:prstGeom>
            <a:noFill/>
            <a:ln w="9525">
              <a:noFill/>
            </a:ln>
          </p:spPr>
          <p:txBody>
            <a:bodyPr lIns="0" tIns="0" rIns="0" bIns="0"/>
            <a:lstStyle/>
            <a:p>
              <a:pPr algn="just" eaLnBrk="0" hangingPunct="0"/>
              <a:r>
                <a:rPr lang="zh-CN" altLang="en-US" b="1" dirty="0">
                  <a:latin typeface="Times New Roman" panose="02020603050405020304" pitchFamily="18" charset="0"/>
                  <a:ea typeface="楷体_GB2312" panose="02010609030101010101" pitchFamily="49" charset="-122"/>
                </a:rPr>
                <a:t>片选控制</a:t>
              </a:r>
              <a:endParaRPr lang="zh-CN" altLang="en-US" b="1" dirty="0">
                <a:latin typeface="Times New Roman" panose="02020603050405020304" pitchFamily="18" charset="0"/>
                <a:ea typeface="楷体_GB2312" panose="02010609030101010101" pitchFamily="49" charset="-122"/>
              </a:endParaRPr>
            </a:p>
          </p:txBody>
        </p:sp>
        <p:sp>
          <p:nvSpPr>
            <p:cNvPr id="56345" name="Line 33"/>
            <p:cNvSpPr/>
            <p:nvPr/>
          </p:nvSpPr>
          <p:spPr>
            <a:xfrm>
              <a:off x="3576" y="1184"/>
              <a:ext cx="738" cy="11"/>
            </a:xfrm>
            <a:prstGeom prst="line">
              <a:avLst/>
            </a:prstGeom>
            <a:ln w="38100" cap="flat" cmpd="sng">
              <a:solidFill>
                <a:schemeClr val="tx1"/>
              </a:solidFill>
              <a:prstDash val="solid"/>
              <a:headEnd type="none" w="med" len="med"/>
              <a:tailEnd type="triangle" w="med" len="med"/>
            </a:ln>
          </p:spPr>
        </p:sp>
      </p:grpSp>
      <p:grpSp>
        <p:nvGrpSpPr>
          <p:cNvPr id="7" name="Group 52"/>
          <p:cNvGrpSpPr/>
          <p:nvPr/>
        </p:nvGrpSpPr>
        <p:grpSpPr bwMode="auto">
          <a:xfrm>
            <a:off x="3257550" y="1296988"/>
            <a:ext cx="1562100" cy="717550"/>
            <a:chOff x="2052" y="817"/>
            <a:chExt cx="984" cy="452"/>
          </a:xfrm>
          <a:solidFill>
            <a:schemeClr val="bg1"/>
          </a:solidFill>
        </p:grpSpPr>
        <p:sp>
          <p:nvSpPr>
            <p:cNvPr id="141333" name="Text Box 26"/>
            <p:cNvSpPr txBox="1">
              <a:spLocks noChangeArrowheads="1"/>
            </p:cNvSpPr>
            <p:nvPr/>
          </p:nvSpPr>
          <p:spPr bwMode="auto">
            <a:xfrm>
              <a:off x="2183" y="1080"/>
              <a:ext cx="540" cy="166"/>
            </a:xfrm>
            <a:prstGeom prst="rect">
              <a:avLst/>
            </a:prstGeom>
            <a:noFill/>
            <a:ln w="9525">
              <a:noFill/>
              <a:miter lim="800000"/>
            </a:ln>
          </p:spPr>
          <p:txBody>
            <a:bodyPr lIns="0" tIns="0" rIns="0" bIns="0"/>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n-cs"/>
                </a:rPr>
                <a:t>低位</a:t>
              </a:r>
              <a:r>
                <a:rPr kumimoji="0" lang="en-US" altLang="zh-CN"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n-cs"/>
                </a:rPr>
                <a:t>AB</a:t>
              </a:r>
              <a:endParaRPr kumimoji="0" lang="en-US" altLang="zh-CN"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n-cs"/>
              </a:endParaRPr>
            </a:p>
          </p:txBody>
        </p:sp>
        <p:grpSp>
          <p:nvGrpSpPr>
            <p:cNvPr id="8" name="Group 41"/>
            <p:cNvGrpSpPr/>
            <p:nvPr/>
          </p:nvGrpSpPr>
          <p:grpSpPr bwMode="auto">
            <a:xfrm>
              <a:off x="2052" y="817"/>
              <a:ext cx="984" cy="452"/>
              <a:chOff x="2052" y="1132"/>
              <a:chExt cx="984" cy="452"/>
            </a:xfrm>
            <a:grpFill/>
          </p:grpSpPr>
          <p:sp>
            <p:nvSpPr>
              <p:cNvPr id="141335" name="AutoShape 18"/>
              <p:cNvSpPr>
                <a:spLocks noChangeArrowheads="1"/>
              </p:cNvSpPr>
              <p:nvPr/>
            </p:nvSpPr>
            <p:spPr bwMode="auto">
              <a:xfrm>
                <a:off x="2052" y="1296"/>
                <a:ext cx="984" cy="76"/>
              </a:xfrm>
              <a:prstGeom prst="rightArrow">
                <a:avLst>
                  <a:gd name="adj1" fmla="val 66176"/>
                  <a:gd name="adj2" fmla="val 156747"/>
                </a:avLst>
              </a:prstGeom>
              <a:solidFill>
                <a:schemeClr val="bg1"/>
              </a:solidFill>
              <a:ln w="38100">
                <a:solidFill>
                  <a:schemeClr val="tx1"/>
                </a:solidFill>
                <a:miter lim="800000"/>
              </a:ln>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accent2"/>
                  </a:solidFill>
                  <a:effectLst/>
                  <a:uLnTx/>
                  <a:uFillTx/>
                  <a:latin typeface="Times New Roman" panose="02020603050405020304" pitchFamily="18" charset="0"/>
                  <a:ea typeface="楷体_GB2312" panose="02010609030101010101" pitchFamily="49" charset="-122"/>
                  <a:cs typeface="+mn-cs"/>
                </a:endParaRPr>
              </a:p>
            </p:txBody>
          </p:sp>
          <p:sp>
            <p:nvSpPr>
              <p:cNvPr id="141336" name="Line 19"/>
              <p:cNvSpPr>
                <a:spLocks noChangeShapeType="1"/>
              </p:cNvSpPr>
              <p:nvPr/>
            </p:nvSpPr>
            <p:spPr bwMode="auto">
              <a:xfrm>
                <a:off x="2052" y="1348"/>
                <a:ext cx="0" cy="195"/>
              </a:xfrm>
              <a:prstGeom prst="line">
                <a:avLst/>
              </a:prstGeom>
              <a:grpFill/>
              <a:ln w="38100">
                <a:solidFill>
                  <a:schemeClr val="tx1"/>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1337" name="Line 20"/>
              <p:cNvSpPr>
                <a:spLocks noChangeShapeType="1"/>
              </p:cNvSpPr>
              <p:nvPr/>
            </p:nvSpPr>
            <p:spPr bwMode="auto">
              <a:xfrm>
                <a:off x="2099" y="1359"/>
                <a:ext cx="0" cy="195"/>
              </a:xfrm>
              <a:prstGeom prst="line">
                <a:avLst/>
              </a:prstGeom>
              <a:grpFill/>
              <a:ln w="38100">
                <a:solidFill>
                  <a:schemeClr val="tx1"/>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1338" name="Text Box 25"/>
              <p:cNvSpPr txBox="1">
                <a:spLocks noChangeArrowheads="1"/>
              </p:cNvSpPr>
              <p:nvPr/>
            </p:nvSpPr>
            <p:spPr bwMode="auto">
              <a:xfrm>
                <a:off x="2187" y="1132"/>
                <a:ext cx="540" cy="167"/>
              </a:xfrm>
              <a:prstGeom prst="rect">
                <a:avLst/>
              </a:prstGeom>
              <a:noFill/>
              <a:ln w="9525">
                <a:noFill/>
                <a:miter lim="800000"/>
              </a:ln>
            </p:spPr>
            <p:txBody>
              <a:bodyPr lIns="0" tIns="0" rIns="0" bIns="0"/>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n-cs"/>
                  </a:rPr>
                  <a:t>高位</a:t>
                </a:r>
                <a:r>
                  <a:rPr kumimoji="0" lang="en-US" altLang="zh-CN"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n-cs"/>
                  </a:rPr>
                  <a:t>AB</a:t>
                </a:r>
                <a:endParaRPr kumimoji="0" lang="en-US" altLang="zh-CN"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n-cs"/>
                </a:endParaRPr>
              </a:p>
            </p:txBody>
          </p:sp>
          <p:sp>
            <p:nvSpPr>
              <p:cNvPr id="141339" name="Text Box 24"/>
              <p:cNvSpPr txBox="1">
                <a:spLocks noChangeArrowheads="1"/>
              </p:cNvSpPr>
              <p:nvPr/>
            </p:nvSpPr>
            <p:spPr bwMode="auto">
              <a:xfrm>
                <a:off x="2058" y="1340"/>
                <a:ext cx="39" cy="244"/>
              </a:xfrm>
              <a:prstGeom prst="rect">
                <a:avLst/>
              </a:prstGeom>
              <a:grpFill/>
              <a:ln w="9525">
                <a:noFill/>
                <a:miter lim="800000"/>
              </a:ln>
            </p:spPr>
            <p:txBody>
              <a:bodyPr lIns="0" tIns="0" rIns="0" bIns="0"/>
              <a:lstStyle/>
              <a:p>
                <a:pPr marL="0" marR="0" lvl="0" indent="0" algn="just" defTabSz="914400" rtl="0" eaLnBrk="0" fontAlgn="base" latinLnBrk="0" hangingPunct="0">
                  <a:lnSpc>
                    <a:spcPct val="100000"/>
                  </a:lnSpc>
                  <a:spcBef>
                    <a:spcPct val="0"/>
                  </a:spcBef>
                  <a:spcAft>
                    <a:spcPct val="0"/>
                  </a:spcAft>
                  <a:buClrTx/>
                  <a:buSzTx/>
                  <a:buFontTx/>
                  <a:buNone/>
                  <a:defRPr/>
                </a:pPr>
                <a:endParaRPr kumimoji="0" lang="zh-CN" altLang="zh-CN" sz="1800" b="1" i="0" u="none" strike="noStrike" kern="1200" cap="none" spc="0" normalizeH="0" baseline="0" noProof="0">
                  <a:ln>
                    <a:noFill/>
                  </a:ln>
                  <a:solidFill>
                    <a:schemeClr val="tx1"/>
                  </a:solidFill>
                  <a:effectLst/>
                  <a:uLnTx/>
                  <a:uFillTx/>
                  <a:latin typeface="Times New Roman" panose="02020603050405020304" pitchFamily="18" charset="0"/>
                  <a:ea typeface="楷体_GB2312" panose="02010609030101010101" pitchFamily="49" charset="-122"/>
                  <a:cs typeface="+mn-cs"/>
                </a:endParaRPr>
              </a:p>
            </p:txBody>
          </p:sp>
        </p:grpSp>
      </p:grpSp>
      <p:grpSp>
        <p:nvGrpSpPr>
          <p:cNvPr id="9" name="Group 42"/>
          <p:cNvGrpSpPr/>
          <p:nvPr/>
        </p:nvGrpSpPr>
        <p:grpSpPr>
          <a:xfrm>
            <a:off x="2278063" y="871538"/>
            <a:ext cx="2570162" cy="298450"/>
            <a:chOff x="1435" y="864"/>
            <a:chExt cx="1619" cy="188"/>
          </a:xfrm>
        </p:grpSpPr>
        <p:sp>
          <p:nvSpPr>
            <p:cNvPr id="56342" name="Text Box 23"/>
            <p:cNvSpPr txBox="1"/>
            <p:nvPr/>
          </p:nvSpPr>
          <p:spPr>
            <a:xfrm>
              <a:off x="1681" y="864"/>
              <a:ext cx="438" cy="146"/>
            </a:xfrm>
            <a:prstGeom prst="rect">
              <a:avLst/>
            </a:prstGeom>
            <a:noFill/>
            <a:ln w="9525">
              <a:noFill/>
            </a:ln>
          </p:spPr>
          <p:txBody>
            <a:bodyPr lIns="0" tIns="0" rIns="0" bIns="0"/>
            <a:lstStyle/>
            <a:p>
              <a:pPr algn="just" eaLnBrk="0" hangingPunct="0"/>
              <a:r>
                <a:rPr lang="en-US" altLang="zh-CN" b="1">
                  <a:latin typeface="Times New Roman" panose="02020603050405020304" pitchFamily="18" charset="0"/>
                  <a:ea typeface="楷体_GB2312" panose="02010609030101010101" pitchFamily="49" charset="-122"/>
                </a:rPr>
                <a:t>IO//M</a:t>
              </a:r>
              <a:endParaRPr lang="en-US" altLang="zh-CN" b="1">
                <a:latin typeface="Times New Roman" panose="02020603050405020304" pitchFamily="18" charset="0"/>
                <a:ea typeface="楷体_GB2312" panose="02010609030101010101" pitchFamily="49" charset="-122"/>
              </a:endParaRPr>
            </a:p>
          </p:txBody>
        </p:sp>
        <p:sp>
          <p:nvSpPr>
            <p:cNvPr id="56343" name="Line 34"/>
            <p:cNvSpPr/>
            <p:nvPr/>
          </p:nvSpPr>
          <p:spPr>
            <a:xfrm>
              <a:off x="1435" y="1052"/>
              <a:ext cx="1619" cy="0"/>
            </a:xfrm>
            <a:prstGeom prst="line">
              <a:avLst/>
            </a:prstGeom>
            <a:ln w="38100" cap="flat" cmpd="sng">
              <a:solidFill>
                <a:schemeClr val="tx1"/>
              </a:solidFill>
              <a:prstDash val="solid"/>
              <a:headEnd type="none" w="med" len="med"/>
              <a:tailEnd type="triangle" w="med" len="med"/>
            </a:ln>
          </p:spPr>
        </p:sp>
      </p:grpSp>
      <p:sp>
        <p:nvSpPr>
          <p:cNvPr id="39980" name="Rectangle 44"/>
          <p:cNvSpPr/>
          <p:nvPr/>
        </p:nvSpPr>
        <p:spPr>
          <a:xfrm>
            <a:off x="609600" y="3473450"/>
            <a:ext cx="8237538" cy="457200"/>
          </a:xfrm>
          <a:prstGeom prst="rect">
            <a:avLst/>
          </a:prstGeom>
          <a:noFill/>
          <a:ln w="9525">
            <a:noFill/>
          </a:ln>
        </p:spPr>
        <p:txBody>
          <a:bodyPr>
            <a:spAutoFit/>
          </a:bodyPr>
          <a:lstStyle/>
          <a:p>
            <a:r>
              <a:rPr lang="zh-CN" altLang="en-US" sz="2400" b="1" dirty="0">
                <a:latin typeface="Times New Roman" panose="02020603050405020304" pitchFamily="18" charset="0"/>
                <a:ea typeface="楷体_GB2312" panose="02010609030101010101" pitchFamily="49" charset="-122"/>
              </a:rPr>
              <a:t>一、数据线：如果考虑总线负载问题，可加接数据收发器。</a:t>
            </a:r>
            <a:endParaRPr lang="zh-CN" altLang="en-US" sz="2400" b="1" dirty="0">
              <a:latin typeface="Times New Roman" panose="02020603050405020304" pitchFamily="18" charset="0"/>
              <a:ea typeface="楷体_GB2312" panose="02010609030101010101" pitchFamily="49" charset="-122"/>
            </a:endParaRPr>
          </a:p>
        </p:txBody>
      </p:sp>
      <p:sp>
        <p:nvSpPr>
          <p:cNvPr id="39981" name="Rectangle 45"/>
          <p:cNvSpPr>
            <a:spLocks noChangeArrowheads="1"/>
          </p:cNvSpPr>
          <p:nvPr/>
        </p:nvSpPr>
        <p:spPr bwMode="auto">
          <a:xfrm>
            <a:off x="609600" y="4033838"/>
            <a:ext cx="5486400" cy="461963"/>
          </a:xfrm>
          <a:prstGeom prst="rect">
            <a:avLst/>
          </a:prstGeom>
          <a:noFill/>
          <a:ln w="9525" algn="ctr">
            <a:noFill/>
            <a:miter lim="800000"/>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n-cs"/>
              </a:rPr>
              <a:t>二、读写控制线：考虑有效电平</a:t>
            </a:r>
            <a:r>
              <a:rPr kumimoji="0" lang="zh-CN" altLang="en-US" sz="2400" b="1" i="0" u="none" strike="noStrike" kern="1200" cap="none" spc="0" normalizeH="0" baseline="0" noProof="0" dirty="0">
                <a:ln>
                  <a:noFill/>
                </a:ln>
                <a:solidFill>
                  <a:schemeClr val="tx1"/>
                </a:solidFill>
                <a:effectLst>
                  <a:outerShdw blurRad="38100" dist="38100" dir="2700000" algn="tl">
                    <a:srgbClr val="000000"/>
                  </a:outerShdw>
                </a:effectLst>
                <a:uLnTx/>
                <a:uFillTx/>
                <a:latin typeface="Times New Roman" panose="02020603050405020304" pitchFamily="18" charset="0"/>
                <a:ea typeface="楷体_GB2312" panose="02010609030101010101" pitchFamily="49" charset="-122"/>
                <a:cs typeface="+mn-cs"/>
              </a:rPr>
              <a:t>。</a:t>
            </a:r>
            <a:endParaRPr kumimoji="0" lang="zh-CN" altLang="en-US" sz="2400" b="1" i="0" u="none" strike="noStrike" kern="1200" cap="none" spc="0" normalizeH="0" baseline="0" noProof="0" dirty="0">
              <a:ln>
                <a:noFill/>
              </a:ln>
              <a:solidFill>
                <a:schemeClr val="tx1"/>
              </a:solidFill>
              <a:effectLst>
                <a:outerShdw blurRad="38100" dist="38100" dir="2700000" algn="tl">
                  <a:srgbClr val="000000"/>
                </a:outerShdw>
              </a:effectLst>
              <a:uLnTx/>
              <a:uFillTx/>
              <a:latin typeface="Times New Roman" panose="02020603050405020304" pitchFamily="18" charset="0"/>
              <a:ea typeface="楷体_GB2312" panose="02010609030101010101" pitchFamily="49" charset="-122"/>
              <a:cs typeface="+mn-cs"/>
            </a:endParaRPr>
          </a:p>
        </p:txBody>
      </p:sp>
      <p:sp>
        <p:nvSpPr>
          <p:cNvPr id="39982" name="Rectangle 46"/>
          <p:cNvSpPr/>
          <p:nvPr/>
        </p:nvSpPr>
        <p:spPr>
          <a:xfrm>
            <a:off x="457200" y="5021263"/>
            <a:ext cx="8686800" cy="1531937"/>
          </a:xfrm>
          <a:prstGeom prst="rect">
            <a:avLst/>
          </a:prstGeom>
          <a:noFill/>
          <a:ln w="9525">
            <a:noFill/>
          </a:ln>
        </p:spPr>
        <p:txBody>
          <a:bodyPr>
            <a:spAutoFit/>
          </a:bodyPr>
          <a:lstStyle/>
          <a:p>
            <a:pPr algn="just">
              <a:spcBef>
                <a:spcPct val="25000"/>
              </a:spcBef>
            </a:pPr>
            <a:r>
              <a:rPr lang="zh-CN" altLang="en-US" sz="2200" b="1" dirty="0">
                <a:solidFill>
                  <a:srgbClr val="FF0000"/>
                </a:solidFill>
                <a:latin typeface="Times New Roman" panose="02020603050405020304" pitchFamily="18" charset="0"/>
                <a:ea typeface="楷体_GB2312" panose="02010609030101010101" pitchFamily="49" charset="-122"/>
              </a:rPr>
              <a:t>字选</a:t>
            </a:r>
            <a:r>
              <a:rPr lang="zh-CN" altLang="en-US" sz="2200" b="1" dirty="0">
                <a:latin typeface="Times New Roman" panose="02020603050405020304" pitchFamily="18" charset="0"/>
                <a:ea typeface="楷体_GB2312" panose="02010609030101010101" pitchFamily="49" charset="-122"/>
              </a:rPr>
              <a:t>：系统地址总线中的</a:t>
            </a:r>
            <a:r>
              <a:rPr lang="zh-CN" altLang="en-US" sz="2200" b="1" dirty="0">
                <a:solidFill>
                  <a:srgbClr val="FF0000"/>
                </a:solidFill>
                <a:latin typeface="Times New Roman" panose="02020603050405020304" pitchFamily="18" charset="0"/>
                <a:ea typeface="楷体_GB2312" panose="02010609030101010101" pitchFamily="49" charset="-122"/>
              </a:rPr>
              <a:t>低位地址线</a:t>
            </a:r>
            <a:r>
              <a:rPr lang="zh-CN" altLang="en-US" sz="2200" b="1" dirty="0">
                <a:latin typeface="Times New Roman" panose="02020603050405020304" pitchFamily="18" charset="0"/>
                <a:ea typeface="楷体_GB2312" panose="02010609030101010101" pitchFamily="49" charset="-122"/>
              </a:rPr>
              <a:t>直接与各存储芯片的地址线连接。	所需低位地址线的数目</a:t>
            </a:r>
            <a:r>
              <a:rPr lang="en-US" altLang="zh-CN" sz="2200" b="1">
                <a:latin typeface="Times New Roman" panose="02020603050405020304" pitchFamily="18" charset="0"/>
                <a:ea typeface="楷体_GB2312" panose="02010609030101010101" pitchFamily="49" charset="-122"/>
              </a:rPr>
              <a:t>N</a:t>
            </a:r>
            <a:r>
              <a:rPr lang="zh-CN" altLang="en-US" sz="2200" b="1" dirty="0">
                <a:latin typeface="Times New Roman" panose="02020603050405020304" pitchFamily="18" charset="0"/>
                <a:ea typeface="楷体_GB2312" panose="02010609030101010101" pitchFamily="49" charset="-122"/>
              </a:rPr>
              <a:t>与存储芯片容量</a:t>
            </a:r>
            <a:r>
              <a:rPr lang="en-US" altLang="zh-CN" sz="2200" b="1">
                <a:latin typeface="Times New Roman" panose="02020603050405020304" pitchFamily="18" charset="0"/>
                <a:ea typeface="楷体_GB2312" panose="02010609030101010101" pitchFamily="49" charset="-122"/>
              </a:rPr>
              <a:t>L</a:t>
            </a:r>
            <a:r>
              <a:rPr lang="zh-CN" altLang="en-US" sz="2200" b="1" dirty="0">
                <a:latin typeface="Times New Roman" panose="02020603050405020304" pitchFamily="18" charset="0"/>
                <a:ea typeface="楷体_GB2312" panose="02010609030101010101" pitchFamily="49" charset="-122"/>
              </a:rPr>
              <a:t>的关系：</a:t>
            </a:r>
            <a:r>
              <a:rPr lang="en-US" altLang="zh-CN" sz="2200" b="1">
                <a:latin typeface="Times New Roman" panose="02020603050405020304" pitchFamily="18" charset="0"/>
                <a:ea typeface="楷体_GB2312" panose="02010609030101010101" pitchFamily="49" charset="-122"/>
              </a:rPr>
              <a:t>L</a:t>
            </a:r>
            <a:r>
              <a:rPr lang="zh-CN" altLang="en-US" sz="2200" b="1" dirty="0">
                <a:latin typeface="Times New Roman" panose="02020603050405020304" pitchFamily="18" charset="0"/>
                <a:ea typeface="楷体_GB2312" panose="02010609030101010101" pitchFamily="49" charset="-122"/>
              </a:rPr>
              <a:t>＝</a:t>
            </a:r>
            <a:r>
              <a:rPr lang="en-US" altLang="zh-CN" sz="2200" b="1">
                <a:latin typeface="Times New Roman" panose="02020603050405020304" pitchFamily="18" charset="0"/>
                <a:ea typeface="楷体_GB2312" panose="02010609030101010101" pitchFamily="49" charset="-122"/>
              </a:rPr>
              <a:t>2</a:t>
            </a:r>
            <a:r>
              <a:rPr lang="en-US" altLang="zh-CN" sz="2200" b="1" baseline="30000">
                <a:latin typeface="Times New Roman" panose="02020603050405020304" pitchFamily="18" charset="0"/>
                <a:ea typeface="楷体_GB2312" panose="02010609030101010101" pitchFamily="49" charset="-122"/>
              </a:rPr>
              <a:t>N</a:t>
            </a:r>
            <a:r>
              <a:rPr lang="zh-CN" altLang="en-US" sz="2200" b="1" dirty="0">
                <a:latin typeface="Times New Roman" panose="02020603050405020304" pitchFamily="18" charset="0"/>
                <a:ea typeface="楷体_GB2312" panose="02010609030101010101" pitchFamily="49" charset="-122"/>
              </a:rPr>
              <a:t>。</a:t>
            </a:r>
            <a:endParaRPr lang="zh-CN" altLang="en-US" sz="2200" b="1" dirty="0">
              <a:latin typeface="Times New Roman" panose="02020603050405020304" pitchFamily="18" charset="0"/>
              <a:ea typeface="楷体_GB2312" panose="02010609030101010101" pitchFamily="49" charset="-122"/>
            </a:endParaRPr>
          </a:p>
          <a:p>
            <a:pPr algn="just">
              <a:spcBef>
                <a:spcPct val="25000"/>
              </a:spcBef>
            </a:pPr>
            <a:r>
              <a:rPr lang="zh-CN" altLang="en-US" sz="2200" b="1" dirty="0">
                <a:solidFill>
                  <a:srgbClr val="FF0000"/>
                </a:solidFill>
                <a:latin typeface="Times New Roman" panose="02020603050405020304" pitchFamily="18" charset="0"/>
                <a:ea typeface="楷体_GB2312" panose="02010609030101010101" pitchFamily="49" charset="-122"/>
              </a:rPr>
              <a:t>片选</a:t>
            </a:r>
            <a:r>
              <a:rPr lang="zh-CN" altLang="en-US" sz="2200" b="1" dirty="0">
                <a:latin typeface="Times New Roman" panose="02020603050405020304" pitchFamily="18" charset="0"/>
                <a:ea typeface="楷体_GB2312" panose="02010609030101010101" pitchFamily="49" charset="-122"/>
              </a:rPr>
              <a:t>：系统地址总线中余下的</a:t>
            </a:r>
            <a:r>
              <a:rPr lang="zh-CN" altLang="en-US" sz="2200" b="1" dirty="0">
                <a:solidFill>
                  <a:srgbClr val="FF0000"/>
                </a:solidFill>
                <a:latin typeface="Times New Roman" panose="02020603050405020304" pitchFamily="18" charset="0"/>
                <a:ea typeface="楷体_GB2312" panose="02010609030101010101" pitchFamily="49" charset="-122"/>
              </a:rPr>
              <a:t>高位地址线</a:t>
            </a:r>
            <a:r>
              <a:rPr lang="zh-CN" altLang="en-US" sz="2200" b="1" dirty="0">
                <a:latin typeface="Times New Roman" panose="02020603050405020304" pitchFamily="18" charset="0"/>
                <a:ea typeface="楷体_GB2312" panose="02010609030101010101" pitchFamily="49" charset="-122"/>
              </a:rPr>
              <a:t>经译码后用做不同存储芯片	的片选。通常</a:t>
            </a:r>
            <a:r>
              <a:rPr lang="en-US" altLang="zh-CN" sz="2200" b="1">
                <a:latin typeface="Times New Roman" panose="02020603050405020304" pitchFamily="18" charset="0"/>
                <a:ea typeface="楷体_GB2312" panose="02010609030101010101" pitchFamily="49" charset="-122"/>
              </a:rPr>
              <a:t>IO//M</a:t>
            </a:r>
            <a:r>
              <a:rPr lang="zh-CN" altLang="en-US" sz="2200" b="1" dirty="0">
                <a:latin typeface="Times New Roman" panose="02020603050405020304" pitchFamily="18" charset="0"/>
                <a:ea typeface="楷体_GB2312" panose="02010609030101010101" pitchFamily="49" charset="-122"/>
              </a:rPr>
              <a:t>信号也参与片选译码。</a:t>
            </a:r>
            <a:endParaRPr lang="zh-CN" altLang="en-US" sz="2200" b="1" dirty="0">
              <a:latin typeface="Times New Roman" panose="02020603050405020304" pitchFamily="18" charset="0"/>
              <a:ea typeface="楷体_GB2312" panose="02010609030101010101" pitchFamily="49" charset="-122"/>
            </a:endParaRPr>
          </a:p>
        </p:txBody>
      </p:sp>
      <p:sp>
        <p:nvSpPr>
          <p:cNvPr id="39983" name="Rectangle 47"/>
          <p:cNvSpPr/>
          <p:nvPr/>
        </p:nvSpPr>
        <p:spPr>
          <a:xfrm>
            <a:off x="609600" y="4567238"/>
            <a:ext cx="4419600" cy="461962"/>
          </a:xfrm>
          <a:prstGeom prst="rect">
            <a:avLst/>
          </a:prstGeom>
          <a:noFill/>
          <a:ln w="9525">
            <a:noFill/>
          </a:ln>
        </p:spPr>
        <p:txBody>
          <a:bodyPr>
            <a:spAutoFit/>
          </a:bodyPr>
          <a:lstStyle/>
          <a:p>
            <a:r>
              <a:rPr lang="zh-CN" altLang="en-US" sz="2400" b="1" dirty="0">
                <a:latin typeface="Times New Roman" panose="02020603050405020304" pitchFamily="18" charset="0"/>
                <a:ea typeface="楷体_GB2312" panose="02010609030101010101" pitchFamily="49" charset="-122"/>
              </a:rPr>
              <a:t>三、地址线：字选＋片选。</a:t>
            </a:r>
            <a:endParaRPr lang="zh-CN" altLang="en-US" sz="2400" b="1" dirty="0">
              <a:latin typeface="Times New Roman" panose="02020603050405020304" pitchFamily="18" charset="0"/>
              <a:ea typeface="楷体_GB2312" panose="02010609030101010101" pitchFamily="49" charset="-122"/>
            </a:endParaRPr>
          </a:p>
        </p:txBody>
      </p:sp>
      <p:grpSp>
        <p:nvGrpSpPr>
          <p:cNvPr id="10" name="Group 51"/>
          <p:cNvGrpSpPr/>
          <p:nvPr/>
        </p:nvGrpSpPr>
        <p:grpSpPr bwMode="auto">
          <a:xfrm>
            <a:off x="2286001" y="2330450"/>
            <a:ext cx="4575175" cy="560388"/>
            <a:chOff x="1440" y="1468"/>
            <a:chExt cx="2882" cy="353"/>
          </a:xfrm>
          <a:solidFill>
            <a:schemeClr val="bg1"/>
          </a:solidFill>
        </p:grpSpPr>
        <p:sp>
          <p:nvSpPr>
            <p:cNvPr id="141349" name="AutoShape 10"/>
            <p:cNvSpPr>
              <a:spLocks noChangeArrowheads="1"/>
            </p:cNvSpPr>
            <p:nvPr/>
          </p:nvSpPr>
          <p:spPr bwMode="auto">
            <a:xfrm>
              <a:off x="1440" y="1620"/>
              <a:ext cx="1538" cy="125"/>
            </a:xfrm>
            <a:prstGeom prst="leftRightArrow">
              <a:avLst>
                <a:gd name="adj1" fmla="val 49074"/>
                <a:gd name="adj2" fmla="val 87609"/>
              </a:avLst>
            </a:prstGeom>
            <a:solidFill>
              <a:schemeClr val="bg1"/>
            </a:solidFill>
            <a:ln w="38100">
              <a:solidFill>
                <a:schemeClr val="tx1"/>
              </a:solidFill>
              <a:miter lim="800000"/>
            </a:ln>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accent2"/>
                </a:solidFill>
                <a:effectLst/>
                <a:uLnTx/>
                <a:uFillTx/>
                <a:latin typeface="Times New Roman" panose="02020603050405020304" pitchFamily="18" charset="0"/>
                <a:ea typeface="楷体_GB2312" panose="02010609030101010101" pitchFamily="49" charset="-122"/>
                <a:cs typeface="+mn-cs"/>
              </a:endParaRPr>
            </a:p>
          </p:txBody>
        </p:sp>
        <p:sp>
          <p:nvSpPr>
            <p:cNvPr id="141350" name="Text Box 11"/>
            <p:cNvSpPr txBox="1">
              <a:spLocks noChangeArrowheads="1"/>
            </p:cNvSpPr>
            <p:nvPr/>
          </p:nvSpPr>
          <p:spPr bwMode="auto">
            <a:xfrm>
              <a:off x="1725" y="1468"/>
              <a:ext cx="312" cy="153"/>
            </a:xfrm>
            <a:prstGeom prst="rect">
              <a:avLst/>
            </a:prstGeom>
            <a:noFill/>
            <a:ln w="9525">
              <a:noFill/>
              <a:miter lim="800000"/>
            </a:ln>
          </p:spPr>
          <p:txBody>
            <a:bodyPr lIns="0" tIns="0" rIns="0" bIns="0"/>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n-cs"/>
                </a:rPr>
                <a:t>DB</a:t>
              </a:r>
              <a:endParaRPr kumimoji="0" lang="en-US" altLang="zh-CN"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anose="02010609030101010101" pitchFamily="49" charset="-122"/>
                <a:cs typeface="+mn-cs"/>
              </a:endParaRPr>
            </a:p>
          </p:txBody>
        </p:sp>
        <p:sp>
          <p:nvSpPr>
            <p:cNvPr id="141351" name="Text Box 49"/>
            <p:cNvSpPr txBox="1">
              <a:spLocks noChangeArrowheads="1"/>
            </p:cNvSpPr>
            <p:nvPr/>
          </p:nvSpPr>
          <p:spPr bwMode="auto">
            <a:xfrm>
              <a:off x="3001" y="1551"/>
              <a:ext cx="673" cy="270"/>
            </a:xfrm>
            <a:prstGeom prst="rect">
              <a:avLst/>
            </a:prstGeom>
            <a:grpFill/>
            <a:ln w="38100" algn="ctr">
              <a:solidFill>
                <a:schemeClr val="tx1"/>
              </a:solidFill>
              <a:miter lim="800000"/>
            </a:ln>
          </p:spPr>
          <p:txBody>
            <a:bodyPr wrap="none" lIns="0" tIns="0" rIns="0" bIns="0"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楷体_GB2312" panose="02010609030101010101" pitchFamily="49" charset="-122"/>
                  <a:cs typeface="+mn-cs"/>
                </a:rPr>
                <a:t>数据缓冲</a:t>
              </a:r>
              <a:endParaRPr kumimoji="0" lang="zh-CN" altLang="en-US" sz="1800" b="1" i="0" u="none" strike="noStrike" kern="1200" cap="none" spc="0" normalizeH="0" baseline="0" noProof="0">
                <a:ln>
                  <a:noFill/>
                </a:ln>
                <a:solidFill>
                  <a:schemeClr val="tx1"/>
                </a:solidFill>
                <a:effectLst/>
                <a:uLnTx/>
                <a:uFillTx/>
                <a:latin typeface="Times New Roman" panose="02020603050405020304" pitchFamily="18" charset="0"/>
                <a:ea typeface="楷体_GB2312" panose="02010609030101010101" pitchFamily="49" charset="-122"/>
                <a:cs typeface="+mn-cs"/>
              </a:endParaRPr>
            </a:p>
          </p:txBody>
        </p:sp>
        <p:sp>
          <p:nvSpPr>
            <p:cNvPr id="141352" name="AutoShape 50"/>
            <p:cNvSpPr>
              <a:spLocks noChangeArrowheads="1"/>
            </p:cNvSpPr>
            <p:nvPr/>
          </p:nvSpPr>
          <p:spPr bwMode="auto">
            <a:xfrm>
              <a:off x="3689" y="1611"/>
              <a:ext cx="633" cy="125"/>
            </a:xfrm>
            <a:prstGeom prst="leftRightArrow">
              <a:avLst>
                <a:gd name="adj1" fmla="val 49074"/>
                <a:gd name="adj2" fmla="val 36058"/>
              </a:avLst>
            </a:prstGeom>
            <a:solidFill>
              <a:schemeClr val="bg1"/>
            </a:solidFill>
            <a:ln w="38100">
              <a:solidFill>
                <a:schemeClr val="tx1"/>
              </a:solidFill>
              <a:miter lim="800000"/>
            </a:ln>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accent2"/>
                </a:solidFill>
                <a:effectLst/>
                <a:uLnTx/>
                <a:uFillTx/>
                <a:latin typeface="Times New Roman" panose="02020603050405020304" pitchFamily="18" charset="0"/>
                <a:ea typeface="楷体_GB2312" panose="02010609030101010101" pitchFamily="49" charset="-122"/>
                <a:cs typeface="+mn-cs"/>
              </a:endParaRPr>
            </a:p>
          </p:txBody>
        </p:sp>
      </p:grpSp>
      <p:sp>
        <p:nvSpPr>
          <p:cNvPr id="39990" name="AutoShape 54"/>
          <p:cNvSpPr>
            <a:spLocks noChangeArrowheads="1"/>
          </p:cNvSpPr>
          <p:nvPr/>
        </p:nvSpPr>
        <p:spPr bwMode="auto">
          <a:xfrm>
            <a:off x="7896225" y="947738"/>
            <a:ext cx="1247775" cy="2379663"/>
          </a:xfrm>
          <a:prstGeom prst="cloudCallout">
            <a:avLst>
              <a:gd name="adj1" fmla="val -86389"/>
              <a:gd name="adj2" fmla="val -11106"/>
            </a:avLst>
          </a:prstGeom>
          <a:solidFill>
            <a:schemeClr val="accent2">
              <a:lumMod val="75000"/>
              <a:alpha val="43000"/>
            </a:schemeClr>
          </a:solidFill>
          <a:ln w="9525">
            <a:noFill/>
            <a:rou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Times New Roman" panose="02020603050405020304" pitchFamily="18" charset="0"/>
                <a:ea typeface="楷体_GB2312" panose="02010609030101010101" pitchFamily="49" charset="-122"/>
                <a:cs typeface="+mn-cs"/>
              </a:rPr>
              <a:t>通常都由多片存储芯片构成</a:t>
            </a:r>
            <a:endParaRPr kumimoji="0" lang="zh-CN" altLang="en-US" sz="1800" b="1" i="0" u="none" strike="noStrike" kern="1200" cap="none" spc="0" normalizeH="0" baseline="0" noProof="0" dirty="0">
              <a:ln>
                <a:noFill/>
              </a:ln>
              <a:solidFill>
                <a:srgbClr val="FF0000"/>
              </a:solidFill>
              <a:effectLst/>
              <a:uLnTx/>
              <a:uFillTx/>
              <a:latin typeface="Times New Roman" panose="02020603050405020304" pitchFamily="18" charset="0"/>
              <a:ea typeface="楷体_GB2312" panose="02010609030101010101" pitchFamily="49" charset="-122"/>
              <a:cs typeface="+mn-cs"/>
            </a:endParaRPr>
          </a:p>
        </p:txBody>
      </p:sp>
      <p:sp>
        <p:nvSpPr>
          <p:cNvPr id="56338" name="矩形 5"/>
          <p:cNvSpPr/>
          <p:nvPr/>
        </p:nvSpPr>
        <p:spPr>
          <a:xfrm>
            <a:off x="8358188" y="6500813"/>
            <a:ext cx="665162" cy="338137"/>
          </a:xfrm>
          <a:prstGeom prst="rect">
            <a:avLst/>
          </a:prstGeom>
          <a:noFill/>
          <a:ln w="9525">
            <a:noFill/>
          </a:ln>
        </p:spPr>
        <p:txBody>
          <a:bodyPr wrap="none">
            <a:spAutoFit/>
          </a:bodyPr>
          <a:lstStyle/>
          <a:p>
            <a:fld id="{9A0DB2DC-4C9A-4742-B13C-FB6460FD3503}" type="slidenum">
              <a:rPr lang="en-US" altLang="zh-CN" sz="1600" b="1">
                <a:solidFill>
                  <a:srgbClr val="CDFFCD"/>
                </a:solidFill>
                <a:latin typeface="Arial" panose="020B0604020202020204" pitchFamily="34" charset="0"/>
                <a:ea typeface="华文宋体" panose="02010600040101010101" pitchFamily="2" charset="-122"/>
              </a:rPr>
            </a:fld>
            <a:r>
              <a:rPr lang="en-US" altLang="zh-CN" sz="1600" b="1">
                <a:solidFill>
                  <a:srgbClr val="CDFFCD"/>
                </a:solidFill>
                <a:latin typeface="Arial" panose="020B0604020202020204" pitchFamily="34" charset="0"/>
                <a:ea typeface="华文宋体" panose="02010600040101010101" pitchFamily="2" charset="-122"/>
              </a:rPr>
              <a:t>/42</a:t>
            </a:r>
            <a:endParaRPr lang="zh-CN" altLang="en-US" sz="1600" dirty="0">
              <a:latin typeface="Arial" panose="020B0604020202020204" pitchFamily="34" charset="0"/>
              <a:ea typeface="华文宋体" panose="02010600040101010101" pitchFamily="2" charset="-122"/>
            </a:endParaRPr>
          </a:p>
        </p:txBody>
      </p:sp>
      <p:sp>
        <p:nvSpPr>
          <p:cNvPr id="42" name="日期占位符 3"/>
          <p:cNvSpPr txBox="1">
            <a:spLocks noGrp="1"/>
          </p:cNvSpPr>
          <p:nvPr>
            <p:ph type="dt" sz="half" idx="12"/>
          </p:nvPr>
        </p:nvSpPr>
        <p:spPr bwMode="auto"/>
        <p:txBody>
          <a:bodyPr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43" name="灯片编号占位符 4"/>
          <p:cNvSpPr txBox="1">
            <a:spLocks noGrp="1"/>
          </p:cNvSpPr>
          <p:nvPr>
            <p:ph type="sldNum" sz="quarter" idx="13"/>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44" name="页脚占位符 5"/>
          <p:cNvSpPr txBox="1">
            <a:spLocks noGrp="1"/>
          </p:cNvSpPr>
          <p:nvPr>
            <p:ph type="ftr" sz="quarter" idx="14"/>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9990"/>
                                        </p:tgtEl>
                                        <p:attrNameLst>
                                          <p:attrName>style.visibility</p:attrName>
                                        </p:attrNameLst>
                                      </p:cBhvr>
                                      <p:to>
                                        <p:strVal val="visible"/>
                                      </p:to>
                                    </p:set>
                                    <p:animEffect transition="in" filter="dissolve">
                                      <p:cBhvr>
                                        <p:cTn id="12" dur="500"/>
                                        <p:tgtEl>
                                          <p:spTgt spid="3999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9980"/>
                                        </p:tgtEl>
                                        <p:attrNameLst>
                                          <p:attrName>style.visibility</p:attrName>
                                        </p:attrNameLst>
                                      </p:cBhvr>
                                      <p:to>
                                        <p:strVal val="visible"/>
                                      </p:to>
                                    </p:set>
                                    <p:animEffect transition="in" filter="dissolve">
                                      <p:cBhvr>
                                        <p:cTn id="22" dur="500"/>
                                        <p:tgtEl>
                                          <p:spTgt spid="3998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9981"/>
                                        </p:tgtEl>
                                        <p:attrNameLst>
                                          <p:attrName>style.visibility</p:attrName>
                                        </p:attrNameLst>
                                      </p:cBhvr>
                                      <p:to>
                                        <p:strVal val="visible"/>
                                      </p:to>
                                    </p:set>
                                    <p:animEffect transition="in" filter="dissolve">
                                      <p:cBhvr>
                                        <p:cTn id="32" dur="500"/>
                                        <p:tgtEl>
                                          <p:spTgt spid="3998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dissolv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9983"/>
                                        </p:tgtEl>
                                        <p:attrNameLst>
                                          <p:attrName>style.visibility</p:attrName>
                                        </p:attrNameLst>
                                      </p:cBhvr>
                                      <p:to>
                                        <p:strVal val="visible"/>
                                      </p:to>
                                    </p:set>
                                    <p:animEffect transition="in" filter="dissolve">
                                      <p:cBhvr>
                                        <p:cTn id="42" dur="500"/>
                                        <p:tgtEl>
                                          <p:spTgt spid="39983"/>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9982">
                                            <p:txEl>
                                              <p:pRg st="0" end="0"/>
                                            </p:txEl>
                                          </p:spTgt>
                                        </p:tgtEl>
                                        <p:attrNameLst>
                                          <p:attrName>style.visibility</p:attrName>
                                        </p:attrNameLst>
                                      </p:cBhvr>
                                      <p:to>
                                        <p:strVal val="visible"/>
                                      </p:to>
                                    </p:set>
                                    <p:animEffect transition="in" filter="dissolve">
                                      <p:cBhvr>
                                        <p:cTn id="47" dur="500"/>
                                        <p:tgtEl>
                                          <p:spTgt spid="39982">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dissolve">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dissolve">
                                      <p:cBhvr>
                                        <p:cTn id="57" dur="5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9982">
                                            <p:txEl>
                                              <p:pRg st="1" end="1"/>
                                            </p:txEl>
                                          </p:spTgt>
                                        </p:tgtEl>
                                        <p:attrNameLst>
                                          <p:attrName>style.visibility</p:attrName>
                                        </p:attrNameLst>
                                      </p:cBhvr>
                                      <p:to>
                                        <p:strVal val="visible"/>
                                      </p:to>
                                    </p:set>
                                    <p:animEffect transition="in" filter="dissolve">
                                      <p:cBhvr>
                                        <p:cTn id="62" dur="500"/>
                                        <p:tgtEl>
                                          <p:spTgt spid="39982">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dissolve">
                                      <p:cBhvr>
                                        <p:cTn id="67" dur="5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39945"/>
                                        </p:tgtEl>
                                        <p:attrNameLst>
                                          <p:attrName>style.visibility</p:attrName>
                                        </p:attrNameLst>
                                      </p:cBhvr>
                                      <p:to>
                                        <p:strVal val="visible"/>
                                      </p:to>
                                    </p:set>
                                    <p:animEffect transition="in" filter="dissolve">
                                      <p:cBhvr>
                                        <p:cTn id="72" dur="500"/>
                                        <p:tgtEl>
                                          <p:spTgt spid="39945"/>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dissolve">
                                      <p:cBhvr>
                                        <p:cTn id="77" dur="500"/>
                                        <p:tgtEl>
                                          <p:spTgt spid="6"/>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39939">
                                            <p:txEl>
                                              <p:pRg st="0" end="0"/>
                                            </p:txEl>
                                          </p:spTgt>
                                        </p:tgtEl>
                                        <p:attrNameLst>
                                          <p:attrName>style.visibility</p:attrName>
                                        </p:attrNameLst>
                                      </p:cBhvr>
                                      <p:to>
                                        <p:strVal val="visible"/>
                                      </p:to>
                                    </p:set>
                                    <p:animEffect transition="in" filter="dissolve">
                                      <p:cBhvr>
                                        <p:cTn id="82" dur="500"/>
                                        <p:tgtEl>
                                          <p:spTgt spid="399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p:bldP spid="39945" grpId="0" animBg="1"/>
      <p:bldP spid="39980" grpId="0"/>
      <p:bldP spid="39981" grpId="0"/>
      <p:bldP spid="39982" grpId="0" build="p"/>
      <p:bldP spid="39983" grpId="0"/>
      <p:bldP spid="3999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p:cNvSpPr>
          <p:nvPr>
            <p:ph type="title"/>
          </p:nvPr>
        </p:nvSpPr>
        <p:spPr>
          <a:xfrm>
            <a:off x="0" y="571500"/>
            <a:ext cx="2808288" cy="1714500"/>
          </a:xfrm>
        </p:spPr>
        <p:txBody>
          <a:bodyPr vert="horz" wrap="square" lIns="91440" tIns="45720" rIns="91440" bIns="45720" anchor="ctr"/>
          <a:lstStyle/>
          <a:p>
            <a:pPr algn="ctr" eaLnBrk="1" hangingPunct="1"/>
            <a:r>
              <a:rPr lang="zh-CN" altLang="en-US" sz="3200" dirty="0">
                <a:latin typeface="Comic Sans MS" panose="030F0702030302020204" pitchFamily="66" charset="0"/>
                <a:ea typeface="隶书" panose="02010509060101010101" pitchFamily="49" charset="-122"/>
              </a:rPr>
              <a:t>并行</a:t>
            </a:r>
            <a:br>
              <a:rPr lang="en-US" altLang="zh-CN" sz="3200">
                <a:latin typeface="Comic Sans MS" panose="030F0702030302020204" pitchFamily="66" charset="0"/>
                <a:ea typeface="隶书" panose="02010509060101010101" pitchFamily="49" charset="-122"/>
              </a:rPr>
            </a:br>
            <a:r>
              <a:rPr lang="zh-CN" altLang="en-US" sz="3200" dirty="0">
                <a:latin typeface="Comic Sans MS" panose="030F0702030302020204" pitchFamily="66" charset="0"/>
                <a:ea typeface="隶书" panose="02010509060101010101" pitchFamily="49" charset="-122"/>
              </a:rPr>
              <a:t>存储器</a:t>
            </a:r>
            <a:endParaRPr lang="zh-CN" altLang="en-US" sz="3200" dirty="0">
              <a:latin typeface="Comic Sans MS" panose="030F0702030302020204" pitchFamily="66" charset="0"/>
              <a:ea typeface="隶书" panose="02010509060101010101" pitchFamily="49" charset="-122"/>
            </a:endParaRPr>
          </a:p>
        </p:txBody>
      </p:sp>
      <p:pic>
        <p:nvPicPr>
          <p:cNvPr id="34819" name="Picture 4"/>
          <p:cNvPicPr>
            <a:picLocks noChangeAspect="1"/>
          </p:cNvPicPr>
          <p:nvPr/>
        </p:nvPicPr>
        <p:blipFill>
          <a:blip r:embed="rId1"/>
          <a:stretch>
            <a:fillRect/>
          </a:stretch>
        </p:blipFill>
        <p:spPr>
          <a:xfrm>
            <a:off x="2843213" y="0"/>
            <a:ext cx="6300787" cy="3068638"/>
          </a:xfrm>
          <a:prstGeom prst="rect">
            <a:avLst/>
          </a:prstGeom>
          <a:noFill/>
          <a:ln w="9525">
            <a:noFill/>
          </a:ln>
        </p:spPr>
      </p:pic>
      <p:sp>
        <p:nvSpPr>
          <p:cNvPr id="43012" name="Rectangle 7"/>
          <p:cNvSpPr/>
          <p:nvPr/>
        </p:nvSpPr>
        <p:spPr>
          <a:xfrm>
            <a:off x="6875463" y="4640263"/>
            <a:ext cx="1944687" cy="641350"/>
          </a:xfrm>
          <a:prstGeom prst="rect">
            <a:avLst/>
          </a:prstGeom>
          <a:noFill/>
          <a:ln w="9525">
            <a:noFill/>
          </a:ln>
        </p:spPr>
        <p:txBody>
          <a:bodyPr anchor="ctr">
            <a:spAutoFit/>
          </a:bodyPr>
          <a:lstStyle/>
          <a:p>
            <a:pPr algn="ctr" eaLnBrk="0" hangingPunct="0"/>
            <a:endParaRPr lang="zh-CN" altLang="en-US" sz="3600" b="1" dirty="0">
              <a:solidFill>
                <a:srgbClr val="FFC000"/>
              </a:solidFill>
              <a:latin typeface="Arial" panose="020B0604020202020204" pitchFamily="34" charset="0"/>
              <a:ea typeface="黑体" panose="02010609060101010101" pitchFamily="2" charset="-122"/>
            </a:endParaRPr>
          </a:p>
        </p:txBody>
      </p:sp>
      <p:pic>
        <p:nvPicPr>
          <p:cNvPr id="34821" name="Picture 9"/>
          <p:cNvPicPr>
            <a:picLocks noChangeAspect="1"/>
          </p:cNvPicPr>
          <p:nvPr/>
        </p:nvPicPr>
        <p:blipFill>
          <a:blip r:embed="rId2"/>
          <a:stretch>
            <a:fillRect/>
          </a:stretch>
        </p:blipFill>
        <p:spPr>
          <a:xfrm>
            <a:off x="71438" y="3284538"/>
            <a:ext cx="4572000" cy="3573462"/>
          </a:xfrm>
          <a:prstGeom prst="rect">
            <a:avLst/>
          </a:prstGeom>
          <a:noFill/>
          <a:ln w="9525">
            <a:noFill/>
          </a:ln>
        </p:spPr>
      </p:pic>
      <p:pic>
        <p:nvPicPr>
          <p:cNvPr id="34822" name="Picture 10"/>
          <p:cNvPicPr>
            <a:picLocks noChangeAspect="1"/>
          </p:cNvPicPr>
          <p:nvPr/>
        </p:nvPicPr>
        <p:blipFill>
          <a:blip r:embed="rId3"/>
          <a:stretch>
            <a:fillRect/>
          </a:stretch>
        </p:blipFill>
        <p:spPr>
          <a:xfrm>
            <a:off x="4716463" y="3284538"/>
            <a:ext cx="4427537" cy="3573462"/>
          </a:xfrm>
          <a:prstGeom prst="rect">
            <a:avLst/>
          </a:prstGeom>
          <a:noFill/>
          <a:ln w="9525">
            <a:noFill/>
          </a:ln>
        </p:spPr>
      </p:pic>
      <p:cxnSp>
        <p:nvCxnSpPr>
          <p:cNvPr id="9" name="直接箭头连接符 8"/>
          <p:cNvCxnSpPr/>
          <p:nvPr/>
        </p:nvCxnSpPr>
        <p:spPr>
          <a:xfrm rot="5400000">
            <a:off x="3536156" y="3036094"/>
            <a:ext cx="1357313" cy="857250"/>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rot="16200000" flipH="1">
            <a:off x="6393656" y="3250406"/>
            <a:ext cx="1000125" cy="71438"/>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819"/>
                                        </p:tgtEl>
                                        <p:attrNameLst>
                                          <p:attrName>style.visibility</p:attrName>
                                        </p:attrNameLst>
                                      </p:cBhvr>
                                      <p:to>
                                        <p:strVal val="visible"/>
                                      </p:to>
                                    </p:set>
                                    <p:animEffect transition="in" filter="dissolve">
                                      <p:cBhvr>
                                        <p:cTn id="7" dur="500"/>
                                        <p:tgtEl>
                                          <p:spTgt spid="348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34821"/>
                                        </p:tgtEl>
                                        <p:attrNameLst>
                                          <p:attrName>style.visibility</p:attrName>
                                        </p:attrNameLst>
                                      </p:cBhvr>
                                      <p:to>
                                        <p:strVal val="visible"/>
                                      </p:to>
                                    </p:set>
                                    <p:animEffect transition="in" filter="dissolve">
                                      <p:cBhvr>
                                        <p:cTn id="15" dur="500"/>
                                        <p:tgtEl>
                                          <p:spTgt spid="3482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par>
                                <p:cTn id="21" presetID="9" presetClass="entr" presetSubtype="0" fill="hold" nodeType="withEffect">
                                  <p:stCondLst>
                                    <p:cond delay="0"/>
                                  </p:stCondLst>
                                  <p:childTnLst>
                                    <p:set>
                                      <p:cBhvr>
                                        <p:cTn id="22" dur="1" fill="hold">
                                          <p:stCondLst>
                                            <p:cond delay="0"/>
                                          </p:stCondLst>
                                        </p:cTn>
                                        <p:tgtEl>
                                          <p:spTgt spid="34822"/>
                                        </p:tgtEl>
                                        <p:attrNameLst>
                                          <p:attrName>style.visibility</p:attrName>
                                        </p:attrNameLst>
                                      </p:cBhvr>
                                      <p:to>
                                        <p:strVal val="visible"/>
                                      </p:to>
                                    </p:set>
                                    <p:animEffect transition="in" filter="dissolve">
                                      <p:cBhvr>
                                        <p:cTn id="23" dur="500"/>
                                        <p:tgtEl>
                                          <p:spTgt spid="34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dt" sz="half" idx="10"/>
          </p:nvPr>
        </p:nvSpPr>
        <p:spPr>
          <a:xfrm>
            <a:off x="2819400" y="42863"/>
            <a:ext cx="6324600" cy="642937"/>
          </a:xfrm>
          <a:ln>
            <a:noFill/>
            <a:miter/>
          </a:ln>
        </p:spPr>
        <p:txBody>
          <a:bodyPr vert="horz" wrap="square" lIns="91440" tIns="45720" rIns="91440" bIns="45720" anchor="ctr"/>
          <a:lstStyle/>
          <a:p>
            <a:pPr algn="ctr" eaLnBrk="1" hangingPunct="1"/>
            <a:r>
              <a:rPr lang="en-US" altLang="zh-CN" sz="3200">
                <a:latin typeface="Comic Sans MS" panose="030F0702030302020204" pitchFamily="66" charset="0"/>
                <a:ea typeface="隶书" panose="02010509060101010101" pitchFamily="49" charset="-122"/>
              </a:rPr>
              <a:t>4</a:t>
            </a:r>
            <a:r>
              <a:rPr lang="zh-CN" altLang="en-US" sz="3200" dirty="0">
                <a:latin typeface="Comic Sans MS" panose="030F0702030302020204" pitchFamily="66" charset="0"/>
                <a:ea typeface="隶书" panose="02010509060101010101" pitchFamily="49" charset="-122"/>
              </a:rPr>
              <a:t>体交叉存储器</a:t>
            </a:r>
            <a:endParaRPr lang="zh-CN" altLang="en-US" sz="3200" dirty="0">
              <a:latin typeface="Comic Sans MS" panose="030F0702030302020204" pitchFamily="66" charset="0"/>
              <a:ea typeface="隶书" panose="02010509060101010101" pitchFamily="49" charset="-122"/>
            </a:endParaRPr>
          </a:p>
        </p:txBody>
      </p:sp>
      <p:pic>
        <p:nvPicPr>
          <p:cNvPr id="35843" name="Picture 4" descr="2t26"/>
          <p:cNvPicPr>
            <a:picLocks noChangeAspect="1"/>
          </p:cNvPicPr>
          <p:nvPr/>
        </p:nvPicPr>
        <p:blipFill>
          <a:blip r:embed="rId1"/>
          <a:stretch>
            <a:fillRect/>
          </a:stretch>
        </p:blipFill>
        <p:spPr>
          <a:xfrm>
            <a:off x="0" y="1279525"/>
            <a:ext cx="9144000" cy="2220913"/>
          </a:xfrm>
          <a:prstGeom prst="rect">
            <a:avLst/>
          </a:prstGeom>
          <a:noFill/>
          <a:ln w="9525">
            <a:noFill/>
          </a:ln>
        </p:spPr>
      </p:pic>
      <p:pic>
        <p:nvPicPr>
          <p:cNvPr id="35844" name="Picture 5" descr="2t27"/>
          <p:cNvPicPr>
            <a:picLocks noChangeAspect="1"/>
          </p:cNvPicPr>
          <p:nvPr/>
        </p:nvPicPr>
        <p:blipFill>
          <a:blip r:embed="rId2"/>
          <a:stretch>
            <a:fillRect/>
          </a:stretch>
        </p:blipFill>
        <p:spPr>
          <a:xfrm>
            <a:off x="0" y="3816350"/>
            <a:ext cx="9144000" cy="2997200"/>
          </a:xfrm>
          <a:prstGeom prst="rect">
            <a:avLst/>
          </a:prstGeom>
          <a:noFill/>
          <a:ln w="9525">
            <a:noFill/>
          </a:ln>
        </p:spPr>
      </p:pic>
      <p:sp>
        <p:nvSpPr>
          <p:cNvPr id="6" name="云形标注 5"/>
          <p:cNvSpPr/>
          <p:nvPr/>
        </p:nvSpPr>
        <p:spPr>
          <a:xfrm>
            <a:off x="0" y="0"/>
            <a:ext cx="3429000" cy="1428750"/>
          </a:xfrm>
          <a:prstGeom prst="cloudCallout">
            <a:avLst>
              <a:gd name="adj1" fmla="val -26454"/>
              <a:gd name="adj2" fmla="val 40130"/>
            </a:avLst>
          </a:prstGeom>
          <a:noFill/>
          <a:ln w="38100" cap="flat" cmpd="sng">
            <a:solidFill>
              <a:srgbClr val="FF0000"/>
            </a:solidFill>
            <a:prstDash val="solid"/>
            <a:miter/>
            <a:headEnd type="none" w="med" len="med"/>
            <a:tailEnd type="none" w="med" len="med"/>
          </a:ln>
        </p:spPr>
        <p:txBody>
          <a:bodyPr anchor="ctr"/>
          <a:lstStyle/>
          <a:p>
            <a:pPr algn="ctr"/>
            <a:r>
              <a:rPr lang="zh-CN" altLang="en-US" sz="2400" b="1" dirty="0">
                <a:solidFill>
                  <a:srgbClr val="FF0000"/>
                </a:solidFill>
                <a:latin typeface="华文细黑" panose="02010600040101010101" pitchFamily="2" charset="-122"/>
                <a:ea typeface="华文细黑" panose="02010600040101010101" pitchFamily="2" charset="-122"/>
              </a:rPr>
              <a:t>片选及字选译码有什么特点？</a:t>
            </a:r>
            <a:endParaRPr lang="zh-CN" altLang="en-US" sz="2400" b="1" dirty="0">
              <a:solidFill>
                <a:srgbClr val="FF0000"/>
              </a:solidFill>
              <a:latin typeface="华文细黑" panose="02010600040101010101" pitchFamily="2" charset="-122"/>
              <a:ea typeface="华文细黑" panose="02010600040101010101" pitchFamily="2" charset="-122"/>
            </a:endParaRPr>
          </a:p>
        </p:txBody>
      </p:sp>
      <p:sp>
        <p:nvSpPr>
          <p:cNvPr id="7"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8" name="灯片编号占位符 4"/>
          <p:cNvSpPr txBox="1">
            <a:spLocks noGrp="1"/>
          </p:cNvSpPr>
          <p:nvPr>
            <p:ph type="sldNum" sz="quarter" idx="11"/>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9" name="页脚占位符 5"/>
          <p:cNvSpPr txBox="1">
            <a:spLocks noGrp="1"/>
          </p:cNvSpPr>
          <p:nvPr>
            <p:ph type="ftr" sz="quarter" idx="12"/>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843"/>
                                        </p:tgtEl>
                                        <p:attrNameLst>
                                          <p:attrName>style.visibility</p:attrName>
                                        </p:attrNameLst>
                                      </p:cBhvr>
                                      <p:to>
                                        <p:strVal val="visible"/>
                                      </p:to>
                                    </p:set>
                                    <p:animEffect transition="in" filter="dissolve">
                                      <p:cBhvr>
                                        <p:cTn id="7" dur="500"/>
                                        <p:tgtEl>
                                          <p:spTgt spid="35843"/>
                                        </p:tgtEl>
                                      </p:cBhvr>
                                    </p:animEffect>
                                  </p:childTnLst>
                                </p:cTn>
                              </p:par>
                              <p:par>
                                <p:cTn id="8" presetID="9" presetClass="entr" presetSubtype="0" fill="hold" nodeType="withEffect">
                                  <p:stCondLst>
                                    <p:cond delay="0"/>
                                  </p:stCondLst>
                                  <p:childTnLst>
                                    <p:set>
                                      <p:cBhvr>
                                        <p:cTn id="9" dur="1" fill="hold">
                                          <p:stCondLst>
                                            <p:cond delay="0"/>
                                          </p:stCondLst>
                                        </p:cTn>
                                        <p:tgtEl>
                                          <p:spTgt spid="35844"/>
                                        </p:tgtEl>
                                        <p:attrNameLst>
                                          <p:attrName>style.visibility</p:attrName>
                                        </p:attrNameLst>
                                      </p:cBhvr>
                                      <p:to>
                                        <p:strVal val="visible"/>
                                      </p:to>
                                    </p:set>
                                    <p:animEffect transition="in" filter="dissolve">
                                      <p:cBhvr>
                                        <p:cTn id="10" dur="500"/>
                                        <p:tgtEl>
                                          <p:spTgt spid="3584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dt" sz="half" idx="10"/>
          </p:nvPr>
        </p:nvSpPr>
        <p:spPr>
          <a:xfrm>
            <a:off x="533400" y="0"/>
            <a:ext cx="8610600" cy="685800"/>
          </a:xfrm>
          <a:ln>
            <a:noFill/>
            <a:miter/>
          </a:ln>
        </p:spPr>
        <p:txBody>
          <a:bodyPr vert="horz" wrap="square" lIns="91440" tIns="45720" rIns="91440" bIns="45720" anchor="ctr"/>
          <a:lstStyle/>
          <a:p>
            <a:pPr algn="ctr"/>
            <a:r>
              <a:rPr lang="zh-CN" altLang="zh-CN" sz="3200" dirty="0">
                <a:latin typeface="Comic Sans MS" panose="030F0702030302020204" pitchFamily="66" charset="0"/>
                <a:ea typeface="隶书" panose="02010509060101010101" pitchFamily="49" charset="-122"/>
              </a:rPr>
              <a:t>堆栈的生成方式</a:t>
            </a:r>
            <a:endParaRPr lang="zh-CN" altLang="en-US" sz="3200" dirty="0">
              <a:latin typeface="Comic Sans MS" panose="030F0702030302020204" pitchFamily="66" charset="0"/>
              <a:ea typeface="隶书" panose="02010509060101010101" pitchFamily="49" charset="-122"/>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5" name="灯片编号占位符 4"/>
          <p:cNvSpPr txBox="1">
            <a:spLocks noGrp="1"/>
          </p:cNvSpPr>
          <p:nvPr>
            <p:ph type="sldNum" sz="quarter" idx="11"/>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6" name="页脚占位符 5"/>
          <p:cNvSpPr txBox="1">
            <a:spLocks noGrp="1"/>
          </p:cNvSpPr>
          <p:nvPr>
            <p:ph type="ftr" sz="quarter" idx="12"/>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pic>
        <p:nvPicPr>
          <p:cNvPr id="71682" name="Picture 2" descr="5t2"/>
          <p:cNvPicPr>
            <a:picLocks noChangeAspect="1"/>
          </p:cNvPicPr>
          <p:nvPr/>
        </p:nvPicPr>
        <p:blipFill>
          <a:blip r:embed="rId1"/>
          <a:stretch>
            <a:fillRect/>
          </a:stretch>
        </p:blipFill>
        <p:spPr>
          <a:xfrm>
            <a:off x="457200" y="990600"/>
            <a:ext cx="8534400" cy="5715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1682"/>
                                        </p:tgtEl>
                                        <p:attrNameLst>
                                          <p:attrName>style.visibility</p:attrName>
                                        </p:attrNameLst>
                                      </p:cBhvr>
                                      <p:to>
                                        <p:strVal val="visible"/>
                                      </p:to>
                                    </p:set>
                                    <p:animEffect transition="in" filter="dissolve">
                                      <p:cBhvr>
                                        <p:cTn id="7" dur="500"/>
                                        <p:tgtEl>
                                          <p:spTgt spid="71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sldNum" sz="quarter" idx="11"/>
          </p:nvPr>
        </p:nvSpPr>
        <p:spPr>
          <a:xfrm>
            <a:off x="457200" y="76200"/>
            <a:ext cx="8686800" cy="2895600"/>
          </a:xfrm>
        </p:spPr>
        <p:txBody>
          <a:bodyPr vert="horz" wrap="square" lIns="0" tIns="0" rIns="0" bIns="0" numCol="1" anchor="t" anchorCtr="0" compatLnSpc="1"/>
          <a:lstStyle/>
          <a:p>
            <a:pPr marL="0" marR="0" lvl="0" indent="450850" algn="l" defTabSz="914400" rtl="0" eaLnBrk="0" fontAlgn="base" latinLnBrk="0" hangingPunct="0">
              <a:lnSpc>
                <a:spcPct val="100000"/>
              </a:lnSpc>
              <a:spcBef>
                <a:spcPct val="20000"/>
              </a:spcBef>
              <a:spcAft>
                <a:spcPct val="0"/>
              </a:spcAft>
              <a:buClrTx/>
              <a:buSzTx/>
              <a:buFontTx/>
              <a:buNone/>
              <a:defRPr/>
            </a:pPr>
            <a:r>
              <a:rPr kumimoji="0" lang="zh-CN"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在</a:t>
            </a:r>
            <a:r>
              <a:rPr kumimoji="0" lang="zh-CN" altLang="en-US"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下</a:t>
            </a:r>
            <a:r>
              <a:rPr kumimoji="0" lang="zh-CN"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图所示的低位多体交叉存储器中，</a:t>
            </a:r>
            <a:r>
              <a:rPr kumimoji="0" lang="zh-CN" altLang="en-US"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若</a:t>
            </a:r>
            <a:r>
              <a:rPr kumimoji="0" lang="zh-CN"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处理器要访问的字地址为以下十进制数值，试问该存储器比单体存储器的平均访问速率提高多少 </a:t>
            </a:r>
            <a:r>
              <a:rPr kumimoji="0" lang="en-US"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a:t>
            </a:r>
            <a:r>
              <a:rPr kumimoji="0" lang="zh-CN"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忽略初启时的延时</a:t>
            </a:r>
            <a:r>
              <a:rPr kumimoji="0" lang="en-US"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 </a:t>
            </a:r>
            <a:r>
              <a:rPr kumimoji="0" lang="zh-CN"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a:t>
            </a:r>
            <a:endParaRPr kumimoji="0" lang="zh-CN"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endParaRPr>
          </a:p>
          <a:p>
            <a:pPr marL="571500" marR="0" lvl="0" indent="-571500" algn="l"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(a)1</a:t>
            </a:r>
            <a:r>
              <a:rPr kumimoji="0" lang="zh-CN"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a:t>
            </a:r>
            <a:r>
              <a:rPr kumimoji="0" lang="en-US"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2</a:t>
            </a:r>
            <a:r>
              <a:rPr kumimoji="0" lang="zh-CN"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a:t>
            </a:r>
            <a:r>
              <a:rPr kumimoji="0" lang="en-US"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3</a:t>
            </a:r>
            <a:r>
              <a:rPr kumimoji="0" lang="zh-CN"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a:t>
            </a:r>
            <a:r>
              <a:rPr kumimoji="0" lang="en-US"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4</a:t>
            </a:r>
            <a:r>
              <a:rPr kumimoji="0" lang="zh-CN"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a:t>
            </a:r>
            <a:r>
              <a:rPr kumimoji="0" lang="en-US"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100 </a:t>
            </a:r>
            <a:endParaRPr kumimoji="0" lang="zh-CN"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endParaRPr>
          </a:p>
          <a:p>
            <a:pPr marL="571500" marR="0" lvl="0" indent="-571500" algn="l"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(b)2</a:t>
            </a:r>
            <a:r>
              <a:rPr kumimoji="0" lang="zh-CN"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a:t>
            </a:r>
            <a:r>
              <a:rPr kumimoji="0" lang="en-US"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4</a:t>
            </a:r>
            <a:r>
              <a:rPr kumimoji="0" lang="zh-CN"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a:t>
            </a:r>
            <a:r>
              <a:rPr kumimoji="0" lang="en-US"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6</a:t>
            </a:r>
            <a:r>
              <a:rPr kumimoji="0" lang="zh-CN"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a:t>
            </a:r>
            <a:r>
              <a:rPr kumimoji="0" lang="en-US"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8</a:t>
            </a:r>
            <a:r>
              <a:rPr kumimoji="0" lang="zh-CN"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a:t>
            </a:r>
            <a:r>
              <a:rPr kumimoji="0" lang="en-US"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200 </a:t>
            </a:r>
            <a:endParaRPr kumimoji="0" lang="zh-CN"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endParaRPr>
          </a:p>
          <a:p>
            <a:pPr marL="571500" marR="0" lvl="0" indent="-571500" algn="l"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(c)3</a:t>
            </a:r>
            <a:r>
              <a:rPr kumimoji="0" lang="zh-CN"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a:t>
            </a:r>
            <a:r>
              <a:rPr kumimoji="0" lang="en-US"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6</a:t>
            </a:r>
            <a:r>
              <a:rPr kumimoji="0" lang="zh-CN"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a:t>
            </a:r>
            <a:r>
              <a:rPr kumimoji="0" lang="en-US"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9</a:t>
            </a:r>
            <a:r>
              <a:rPr kumimoji="0" lang="zh-CN"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a:t>
            </a:r>
            <a:r>
              <a:rPr kumimoji="0" lang="en-US"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12</a:t>
            </a:r>
            <a:r>
              <a:rPr kumimoji="0" lang="zh-CN"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a:t>
            </a:r>
            <a:r>
              <a:rPr kumimoji="0" lang="en-US"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300 </a:t>
            </a:r>
            <a:endParaRPr kumimoji="0" lang="zh-CN" altLang="zh-CN"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endParaRPr>
          </a:p>
          <a:p>
            <a:pPr marL="571500" marR="0" lvl="0" indent="-571500" algn="l" defTabSz="914400" rtl="0" eaLnBrk="0" fontAlgn="base" latinLnBrk="0" hangingPunct="0">
              <a:lnSpc>
                <a:spcPct val="100000"/>
              </a:lnSpc>
              <a:spcBef>
                <a:spcPct val="20000"/>
              </a:spcBef>
              <a:spcAft>
                <a:spcPct val="0"/>
              </a:spcAft>
              <a:buClrTx/>
              <a:buSzTx/>
              <a:buFontTx/>
              <a:buNone/>
              <a:defRPr/>
            </a:pPr>
            <a:endParaRPr kumimoji="0" lang="zh-CN" altLang="en-US" sz="28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5" name="灯片编号占位符 4"/>
          <p:cNvSpPr txBox="1">
            <a:spLocks noGrp="1"/>
          </p:cNvSpPr>
          <p:nvPr>
            <p:ph type="sldNum" sz="quarter" idx="11"/>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6" name="页脚占位符 5"/>
          <p:cNvSpPr txBox="1">
            <a:spLocks noGrp="1"/>
          </p:cNvSpPr>
          <p:nvPr>
            <p:ph type="ftr" sz="quarter" idx="12"/>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pic>
        <p:nvPicPr>
          <p:cNvPr id="74754" name="Picture 2" descr="5t37"/>
          <p:cNvPicPr>
            <a:picLocks noChangeAspect="1"/>
          </p:cNvPicPr>
          <p:nvPr/>
        </p:nvPicPr>
        <p:blipFill>
          <a:blip r:embed="rId1"/>
          <a:stretch>
            <a:fillRect/>
          </a:stretch>
        </p:blipFill>
        <p:spPr>
          <a:xfrm>
            <a:off x="4800600" y="1295400"/>
            <a:ext cx="4343400" cy="5562600"/>
          </a:xfrm>
          <a:prstGeom prst="rect">
            <a:avLst/>
          </a:prstGeom>
          <a:noFill/>
          <a:ln w="9525">
            <a:noFill/>
          </a:ln>
        </p:spPr>
      </p:pic>
      <p:sp>
        <p:nvSpPr>
          <p:cNvPr id="8" name="矩形 7"/>
          <p:cNvSpPr/>
          <p:nvPr/>
        </p:nvSpPr>
        <p:spPr>
          <a:xfrm>
            <a:off x="533400" y="3048000"/>
            <a:ext cx="4191000" cy="3570288"/>
          </a:xfrm>
          <a:prstGeom prst="rect">
            <a:avLst/>
          </a:prstGeom>
        </p:spPr>
        <p:txBody>
          <a:bodyPr>
            <a:spAutoFit/>
          </a:bodyPr>
          <a:lstStyle/>
          <a:p>
            <a:pPr marL="0" marR="0" lvl="0" indent="0" algn="l" defTabSz="914400" rtl="0" eaLnBrk="1" fontAlgn="base" latinLnBrk="0" hangingPunct="1">
              <a:lnSpc>
                <a:spcPct val="100000"/>
              </a:lnSpc>
              <a:spcBef>
                <a:spcPts val="600"/>
              </a:spcBef>
              <a:spcAft>
                <a:spcPct val="0"/>
              </a:spcAft>
              <a:buClrTx/>
              <a:buSzTx/>
              <a:buFontTx/>
              <a:buNone/>
              <a:defRPr/>
            </a:pPr>
            <a:r>
              <a:rPr kumimoji="0" lang="zh-CN" altLang="en-US"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    （</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a</a:t>
            </a:r>
            <a:r>
              <a:rPr kumimoji="0" lang="zh-CN" altLang="en-US"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4</a:t>
            </a:r>
            <a:r>
              <a:rPr kumimoji="0" lang="zh-CN"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个存储体访问可以交叉进行，访问速率可达到单体存储器的</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4 </a:t>
            </a:r>
            <a:r>
              <a:rPr kumimoji="0" lang="zh-CN"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倍。</a:t>
            </a:r>
            <a:endPar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ts val="600"/>
              </a:spcBef>
              <a:spcAft>
                <a:spcPct val="0"/>
              </a:spcAft>
              <a:buClrTx/>
              <a:buSzTx/>
              <a:buFontTx/>
              <a:buNone/>
              <a:defRPr/>
            </a:pPr>
            <a:r>
              <a:rPr kumimoji="0" lang="zh-CN" altLang="en-US"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    （</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b</a:t>
            </a:r>
            <a:r>
              <a:rPr kumimoji="0" lang="zh-CN" altLang="en-US"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2</a:t>
            </a:r>
            <a:r>
              <a:rPr kumimoji="0" lang="zh-CN"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个存储体访问可以交叉进行，访问速率可达到单体存储器的</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2</a:t>
            </a:r>
            <a:r>
              <a:rPr kumimoji="0" lang="zh-CN"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倍。</a:t>
            </a:r>
            <a:endPar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ts val="600"/>
              </a:spcBef>
              <a:spcAft>
                <a:spcPct val="0"/>
              </a:spcAft>
              <a:buClrTx/>
              <a:buSzTx/>
              <a:buFontTx/>
              <a:buNone/>
              <a:defRPr/>
            </a:pPr>
            <a:r>
              <a:rPr kumimoji="0" lang="zh-CN" altLang="en-US"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    （</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c</a:t>
            </a:r>
            <a:r>
              <a:rPr kumimoji="0" lang="zh-CN" altLang="en-US"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4</a:t>
            </a:r>
            <a:r>
              <a:rPr kumimoji="0" lang="zh-CN"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个存储体访问可以交叉进行，访问速率可达到单体存储器的</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4 </a:t>
            </a:r>
            <a:r>
              <a:rPr kumimoji="0" lang="zh-CN"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倍。</a:t>
            </a:r>
            <a:endParaRPr kumimoji="0" lang="zh-CN" altLang="en-US"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4754"/>
                                        </p:tgtEl>
                                        <p:attrNameLst>
                                          <p:attrName>style.visibility</p:attrName>
                                        </p:attrNameLst>
                                      </p:cBhvr>
                                      <p:to>
                                        <p:strVal val="visible"/>
                                      </p:to>
                                    </p:set>
                                    <p:animEffect transition="in" filter="dissolve">
                                      <p:cBhvr>
                                        <p:cTn id="7" dur="500"/>
                                        <p:tgtEl>
                                          <p:spTgt spid="7475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8"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dt" sz="half" idx="10"/>
          </p:nvPr>
        </p:nvSpPr>
        <p:spPr>
          <a:xfrm>
            <a:off x="381000" y="0"/>
            <a:ext cx="8229600" cy="714375"/>
          </a:xfrm>
          <a:ln>
            <a:noFill/>
            <a:miter/>
          </a:ln>
        </p:spPr>
        <p:txBody>
          <a:bodyPr vert="horz" wrap="square" lIns="91440" tIns="45720" rIns="91440" bIns="45720" anchor="ctr"/>
          <a:lstStyle/>
          <a:p>
            <a:pPr eaLnBrk="1" hangingPunct="1"/>
            <a:r>
              <a:rPr lang="en-US" altLang="zh-CN" sz="3200" err="1">
                <a:latin typeface="Comic Sans MS" panose="030F0702030302020204" pitchFamily="66" charset="0"/>
                <a:ea typeface="隶书" panose="02010509060101010101" pitchFamily="49" charset="-122"/>
              </a:rPr>
              <a:t>双端口存储器</a:t>
            </a:r>
            <a:endParaRPr lang="en-US" altLang="zh-CN" sz="3200">
              <a:latin typeface="Comic Sans MS" panose="030F0702030302020204" pitchFamily="66" charset="0"/>
              <a:ea typeface="隶书" panose="02010509060101010101" pitchFamily="49" charset="-122"/>
            </a:endParaRPr>
          </a:p>
        </p:txBody>
      </p:sp>
      <p:pic>
        <p:nvPicPr>
          <p:cNvPr id="36867" name="Picture 5"/>
          <p:cNvPicPr>
            <a:picLocks noChangeAspect="1"/>
          </p:cNvPicPr>
          <p:nvPr/>
        </p:nvPicPr>
        <p:blipFill>
          <a:blip r:embed="rId1"/>
          <a:stretch>
            <a:fillRect/>
          </a:stretch>
        </p:blipFill>
        <p:spPr>
          <a:xfrm>
            <a:off x="0" y="836613"/>
            <a:ext cx="9144000" cy="6021387"/>
          </a:xfrm>
          <a:prstGeom prst="rect">
            <a:avLst/>
          </a:prstGeom>
          <a:noFill/>
          <a:ln w="9525">
            <a:noFill/>
          </a:ln>
        </p:spPr>
      </p:pic>
      <p:sp>
        <p:nvSpPr>
          <p:cNvPr id="5" name="圆角矩形 4"/>
          <p:cNvSpPr/>
          <p:nvPr/>
        </p:nvSpPr>
        <p:spPr>
          <a:xfrm>
            <a:off x="3357563" y="2286000"/>
            <a:ext cx="928687" cy="928688"/>
          </a:xfrm>
          <a:prstGeom prst="roundRect">
            <a:avLst>
              <a:gd name="adj" fmla="val 16667"/>
            </a:avLst>
          </a:prstGeom>
          <a:solidFill>
            <a:srgbClr val="FF0000">
              <a:alpha val="52156"/>
            </a:srgbClr>
          </a:solidFill>
          <a:ln w="38100">
            <a:noFill/>
          </a:ln>
        </p:spPr>
        <p:txBody>
          <a:bodyPr anchor="ctr"/>
          <a:lstStyle/>
          <a:p>
            <a:pPr algn="ctr"/>
            <a:endParaRPr lang="zh-CN" altLang="en-US" dirty="0">
              <a:latin typeface="Arial" panose="020B0604020202020204" pitchFamily="34" charset="0"/>
            </a:endParaRPr>
          </a:p>
        </p:txBody>
      </p:sp>
      <p:sp>
        <p:nvSpPr>
          <p:cNvPr id="6" name="圆角矩形 5"/>
          <p:cNvSpPr/>
          <p:nvPr/>
        </p:nvSpPr>
        <p:spPr>
          <a:xfrm>
            <a:off x="2357438" y="3357563"/>
            <a:ext cx="1000125" cy="928687"/>
          </a:xfrm>
          <a:prstGeom prst="roundRect">
            <a:avLst>
              <a:gd name="adj" fmla="val 16667"/>
            </a:avLst>
          </a:prstGeom>
          <a:solidFill>
            <a:srgbClr val="FF0000">
              <a:alpha val="52156"/>
            </a:srgbClr>
          </a:solidFill>
          <a:ln w="38100">
            <a:noFill/>
          </a:ln>
        </p:spPr>
        <p:txBody>
          <a:bodyPr anchor="ctr"/>
          <a:lstStyle/>
          <a:p>
            <a:pPr algn="ctr"/>
            <a:endParaRPr lang="zh-CN" altLang="en-US" dirty="0">
              <a:latin typeface="Arial" panose="020B0604020202020204" pitchFamily="34" charset="0"/>
            </a:endParaRPr>
          </a:p>
        </p:txBody>
      </p:sp>
      <p:sp>
        <p:nvSpPr>
          <p:cNvPr id="7" name="圆角矩形 6"/>
          <p:cNvSpPr/>
          <p:nvPr/>
        </p:nvSpPr>
        <p:spPr>
          <a:xfrm>
            <a:off x="4714875" y="2286000"/>
            <a:ext cx="928688" cy="928688"/>
          </a:xfrm>
          <a:prstGeom prst="roundRect">
            <a:avLst>
              <a:gd name="adj" fmla="val 16667"/>
            </a:avLst>
          </a:prstGeom>
          <a:solidFill>
            <a:srgbClr val="000099">
              <a:alpha val="52156"/>
            </a:srgbClr>
          </a:solidFill>
          <a:ln w="38100">
            <a:noFill/>
          </a:ln>
        </p:spPr>
        <p:txBody>
          <a:bodyPr anchor="ctr"/>
          <a:lstStyle/>
          <a:p>
            <a:pPr algn="ctr"/>
            <a:endParaRPr lang="zh-CN" altLang="en-US" dirty="0">
              <a:latin typeface="Arial" panose="020B0604020202020204" pitchFamily="34" charset="0"/>
            </a:endParaRPr>
          </a:p>
        </p:txBody>
      </p:sp>
      <p:sp>
        <p:nvSpPr>
          <p:cNvPr id="8" name="圆角矩形 7"/>
          <p:cNvSpPr/>
          <p:nvPr/>
        </p:nvSpPr>
        <p:spPr>
          <a:xfrm>
            <a:off x="5643563" y="3357563"/>
            <a:ext cx="1000125" cy="928687"/>
          </a:xfrm>
          <a:prstGeom prst="roundRect">
            <a:avLst>
              <a:gd name="adj" fmla="val 16667"/>
            </a:avLst>
          </a:prstGeom>
          <a:solidFill>
            <a:srgbClr val="000099">
              <a:alpha val="52156"/>
            </a:srgbClr>
          </a:solidFill>
          <a:ln w="38100">
            <a:noFill/>
          </a:ln>
        </p:spPr>
        <p:txBody>
          <a:bodyPr anchor="ctr"/>
          <a:lstStyle/>
          <a:p>
            <a:pPr algn="ctr"/>
            <a:endParaRPr lang="zh-CN" altLang="en-US" dirty="0">
              <a:latin typeface="Arial" panose="020B0604020202020204" pitchFamily="34" charset="0"/>
            </a:endParaRPr>
          </a:p>
        </p:txBody>
      </p:sp>
      <p:sp>
        <p:nvSpPr>
          <p:cNvPr id="9" name="圆角矩形 8"/>
          <p:cNvSpPr/>
          <p:nvPr/>
        </p:nvSpPr>
        <p:spPr>
          <a:xfrm>
            <a:off x="3714750" y="4429125"/>
            <a:ext cx="1571625" cy="1143000"/>
          </a:xfrm>
          <a:prstGeom prst="roundRect">
            <a:avLst>
              <a:gd name="adj" fmla="val 16667"/>
            </a:avLst>
          </a:prstGeom>
          <a:solidFill>
            <a:schemeClr val="accent2">
              <a:alpha val="36078"/>
            </a:schemeClr>
          </a:solidFill>
          <a:ln w="38100">
            <a:noFill/>
          </a:ln>
        </p:spPr>
        <p:txBody>
          <a:bodyPr anchor="ctr"/>
          <a:lstStyle/>
          <a:p>
            <a:pPr algn="ctr"/>
            <a:endParaRPr lang="zh-CN" altLang="en-US" dirty="0">
              <a:latin typeface="Arial" panose="020B0604020202020204" pitchFamily="34" charset="0"/>
            </a:endParaRPr>
          </a:p>
        </p:txBody>
      </p:sp>
      <p:sp>
        <p:nvSpPr>
          <p:cNvPr id="10" name="左箭头 9">
            <a:hlinkClick r:id="" action="ppaction://noaction"/>
          </p:cNvPr>
          <p:cNvSpPr/>
          <p:nvPr/>
        </p:nvSpPr>
        <p:spPr>
          <a:xfrm>
            <a:off x="8382000" y="6400800"/>
            <a:ext cx="762000" cy="457200"/>
          </a:xfrm>
          <a:prstGeom prst="leftArrow">
            <a:avLst>
              <a:gd name="adj1" fmla="val 55714"/>
              <a:gd name="adj2" fmla="val 78572"/>
            </a:avLst>
          </a:prstGeom>
          <a:solidFill>
            <a:srgbClr val="0070C0"/>
          </a:solidFill>
          <a:scene3d>
            <a:camera prst="orthographicFront"/>
            <a:lightRig rig="threePt" dir="t"/>
          </a:scene3d>
          <a:sp3d extrusionH="101600" prstMaterial="dkEdge">
            <a:bevelT w="101600" h="101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867"/>
                                        </p:tgtEl>
                                        <p:attrNameLst>
                                          <p:attrName>style.visibility</p:attrName>
                                        </p:attrNameLst>
                                      </p:cBhvr>
                                      <p:to>
                                        <p:strVal val="visible"/>
                                      </p:to>
                                    </p:set>
                                    <p:animEffect transition="in" filter="dissolve">
                                      <p:cBhvr>
                                        <p:cTn id="7" dur="500"/>
                                        <p:tgtEl>
                                          <p:spTgt spid="368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dt" sz="half" idx="10"/>
          </p:nvPr>
        </p:nvSpPr>
        <p:spPr>
          <a:xfrm>
            <a:off x="393700" y="138113"/>
            <a:ext cx="8229600" cy="623887"/>
          </a:xfrm>
          <a:ln>
            <a:noFill/>
            <a:miter/>
          </a:ln>
        </p:spPr>
        <p:txBody>
          <a:bodyPr vert="horz" wrap="square" lIns="91440" tIns="45720" rIns="91440" bIns="45720" anchor="ctr"/>
          <a:lstStyle/>
          <a:p>
            <a:pPr eaLnBrk="1" hangingPunct="1"/>
            <a:r>
              <a:rPr lang="en-US" altLang="zh-CN" sz="3200" err="1">
                <a:latin typeface="Comic Sans MS" panose="030F0702030302020204" pitchFamily="66" charset="0"/>
                <a:ea typeface="隶书" panose="02010509060101010101" pitchFamily="49" charset="-122"/>
              </a:rPr>
              <a:t>相联（联想）存储器</a:t>
            </a:r>
            <a:endParaRPr lang="en-US" altLang="zh-CN" sz="3200">
              <a:latin typeface="Comic Sans MS" panose="030F0702030302020204" pitchFamily="66" charset="0"/>
              <a:ea typeface="隶书" panose="02010509060101010101" pitchFamily="49" charset="-122"/>
            </a:endParaRPr>
          </a:p>
        </p:txBody>
      </p:sp>
      <p:pic>
        <p:nvPicPr>
          <p:cNvPr id="37891" name="Picture 4"/>
          <p:cNvPicPr>
            <a:picLocks noChangeAspect="1"/>
          </p:cNvPicPr>
          <p:nvPr/>
        </p:nvPicPr>
        <p:blipFill>
          <a:blip r:embed="rId1"/>
          <a:stretch>
            <a:fillRect/>
          </a:stretch>
        </p:blipFill>
        <p:spPr>
          <a:xfrm>
            <a:off x="0" y="908050"/>
            <a:ext cx="9144000" cy="5949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7891"/>
                                        </p:tgtEl>
                                        <p:attrNameLst>
                                          <p:attrName>style.visibility</p:attrName>
                                        </p:attrNameLst>
                                      </p:cBhvr>
                                      <p:to>
                                        <p:strVal val="visible"/>
                                      </p:to>
                                    </p:set>
                                    <p:animEffect transition="in" filter="dissolve">
                                      <p:cBhvr>
                                        <p:cTn id="7" dur="500"/>
                                        <p:tgtEl>
                                          <p:spTgt spid="37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p:cNvSpPr>
          <p:nvPr>
            <p:ph type="sldNum" sz="quarter" idx="11"/>
          </p:nvPr>
        </p:nvSpPr>
        <p:spPr>
          <a:xfrm>
            <a:off x="250825" y="1557338"/>
            <a:ext cx="8574088" cy="4379912"/>
          </a:xfrm>
          <a:ln>
            <a:solidFill>
              <a:srgbClr val="000000"/>
            </a:solidFill>
            <a:miter/>
          </a:ln>
        </p:spPr>
        <p:txBody>
          <a:bodyPr vert="horz" wrap="square" lIns="0" tIns="0" rIns="0" bIns="0" anchor="t"/>
          <a:lstStyle/>
          <a:p>
            <a:pPr>
              <a:buNone/>
            </a:pPr>
            <a:r>
              <a:rPr lang="zh-CN" altLang="en-US" dirty="0">
                <a:latin typeface="楷体_GB2312" panose="02010609030101010101" pitchFamily="49" charset="-122"/>
                <a:ea typeface="楷体_GB2312" panose="02010609030101010101" pitchFamily="49" charset="-122"/>
              </a:rPr>
              <a:t>    </a:t>
            </a:r>
            <a:endParaRPr lang="zh-CN" altLang="en-US" dirty="0"/>
          </a:p>
        </p:txBody>
      </p:sp>
      <p:sp>
        <p:nvSpPr>
          <p:cNvPr id="57347" name="Rectangle 3"/>
          <p:cNvSpPr>
            <a:spLocks noGrp="1"/>
          </p:cNvSpPr>
          <p:nvPr>
            <p:ph type="dt" sz="half" idx="10"/>
          </p:nvPr>
        </p:nvSpPr>
        <p:spPr>
          <a:xfrm>
            <a:off x="381000" y="0"/>
            <a:ext cx="8572500" cy="792163"/>
          </a:xfrm>
          <a:ln>
            <a:noFill/>
            <a:miter/>
          </a:ln>
        </p:spPr>
        <p:txBody>
          <a:bodyPr vert="horz" wrap="square" lIns="91440" tIns="45720" rIns="91440" bIns="45720" anchor="ctr"/>
          <a:lstStyle/>
          <a:p>
            <a:r>
              <a:rPr lang="zh-CN" altLang="en-US" sz="3200" dirty="0">
                <a:latin typeface="Comic Sans MS" panose="030F0702030302020204" pitchFamily="66" charset="0"/>
                <a:ea typeface="隶书" panose="02010509060101010101" pitchFamily="49" charset="-122"/>
              </a:rPr>
              <a:t>存储器芯片</a:t>
            </a:r>
            <a:r>
              <a:rPr lang="en-US" altLang="zh-CN" sz="3200">
                <a:latin typeface="Comic Sans MS" panose="030F0702030302020204" pitchFamily="66" charset="0"/>
                <a:ea typeface="隶书" panose="02010509060101010101" pitchFamily="49" charset="-122"/>
              </a:rPr>
              <a:t>I/O</a:t>
            </a:r>
            <a:r>
              <a:rPr lang="zh-CN" altLang="en-US" sz="3200" dirty="0">
                <a:latin typeface="Comic Sans MS" panose="030F0702030302020204" pitchFamily="66" charset="0"/>
                <a:ea typeface="隶书" panose="02010509060101010101" pitchFamily="49" charset="-122"/>
              </a:rPr>
              <a:t>控制逻辑图</a:t>
            </a:r>
            <a:endParaRPr lang="zh-CN" altLang="en-US" sz="3200" dirty="0">
              <a:latin typeface="Comic Sans MS" panose="030F0702030302020204" pitchFamily="66" charset="0"/>
              <a:ea typeface="隶书" panose="02010509060101010101" pitchFamily="49" charset="-122"/>
            </a:endParaRPr>
          </a:p>
        </p:txBody>
      </p:sp>
      <p:pic>
        <p:nvPicPr>
          <p:cNvPr id="57348" name="Picture 4"/>
          <p:cNvPicPr>
            <a:picLocks noChangeAspect="1"/>
          </p:cNvPicPr>
          <p:nvPr/>
        </p:nvPicPr>
        <p:blipFill>
          <a:blip r:embed="rId1"/>
          <a:stretch>
            <a:fillRect/>
          </a:stretch>
        </p:blipFill>
        <p:spPr>
          <a:xfrm>
            <a:off x="82550" y="1357313"/>
            <a:ext cx="8990013" cy="4592637"/>
          </a:xfrm>
          <a:prstGeom prst="rect">
            <a:avLst/>
          </a:prstGeom>
          <a:noFill/>
          <a:ln w="9525">
            <a:noFill/>
          </a:ln>
        </p:spPr>
      </p:pic>
      <p:sp>
        <p:nvSpPr>
          <p:cNvPr id="5" name="矩形 4"/>
          <p:cNvSpPr/>
          <p:nvPr/>
        </p:nvSpPr>
        <p:spPr>
          <a:xfrm>
            <a:off x="3505200" y="1524000"/>
            <a:ext cx="990600" cy="1600200"/>
          </a:xfrm>
          <a:prstGeom prst="rect">
            <a:avLst/>
          </a:prstGeom>
          <a:solidFill>
            <a:srgbClr val="FF0000">
              <a:alpha val="51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5"/>
          <p:cNvSpPr/>
          <p:nvPr/>
        </p:nvSpPr>
        <p:spPr>
          <a:xfrm>
            <a:off x="4876800" y="3810000"/>
            <a:ext cx="990600" cy="1600200"/>
          </a:xfrm>
          <a:prstGeom prst="rect">
            <a:avLst/>
          </a:prstGeom>
          <a:solidFill>
            <a:srgbClr val="FF0000">
              <a:alpha val="51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8" name="灯片编号占位符 4"/>
          <p:cNvSpPr txBox="1">
            <a:spLocks noGrp="1"/>
          </p:cNvSpPr>
          <p:nvPr>
            <p:ph type="sldNum" sz="quarter" idx="11"/>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9" name="页脚占位符 5"/>
          <p:cNvSpPr txBox="1">
            <a:spLocks noGrp="1"/>
          </p:cNvSpPr>
          <p:nvPr>
            <p:ph type="ftr" sz="quarter" idx="12"/>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7348"/>
                                        </p:tgtEl>
                                        <p:attrNameLst>
                                          <p:attrName>style.visibility</p:attrName>
                                        </p:attrNameLst>
                                      </p:cBhvr>
                                      <p:to>
                                        <p:strVal val="visible"/>
                                      </p:to>
                                    </p:set>
                                    <p:animEffect transition="in" filter="dissolve">
                                      <p:cBhvr>
                                        <p:cTn id="7" dur="500"/>
                                        <p:tgtEl>
                                          <p:spTgt spid="573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dt" sz="half" idx="10"/>
          </p:nvPr>
        </p:nvSpPr>
        <p:spPr>
          <a:xfrm>
            <a:off x="533400" y="0"/>
            <a:ext cx="8610600" cy="685800"/>
          </a:xfrm>
          <a:ln>
            <a:noFill/>
            <a:miter/>
          </a:ln>
        </p:spPr>
        <p:txBody>
          <a:bodyPr vert="horz" wrap="square" lIns="91440" tIns="45720" rIns="91440" bIns="45720" anchor="ctr"/>
          <a:lstStyle/>
          <a:p>
            <a:r>
              <a:rPr lang="zh-CN" altLang="zh-CN" sz="3200" dirty="0">
                <a:latin typeface="Comic Sans MS" panose="030F0702030302020204" pitchFamily="66" charset="0"/>
                <a:ea typeface="隶书" panose="02010509060101010101" pitchFamily="49" charset="-122"/>
              </a:rPr>
              <a:t>总线隔离技术</a:t>
            </a:r>
            <a:endParaRPr lang="zh-CN" altLang="en-US" sz="3200" dirty="0">
              <a:latin typeface="Comic Sans MS" panose="030F0702030302020204" pitchFamily="66" charset="0"/>
              <a:ea typeface="隶书" panose="02010509060101010101" pitchFamily="49" charset="-122"/>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5" name="灯片编号占位符 4"/>
          <p:cNvSpPr txBox="1">
            <a:spLocks noGrp="1"/>
          </p:cNvSpPr>
          <p:nvPr>
            <p:ph type="sldNum" sz="quarter" idx="11"/>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6" name="页脚占位符 5"/>
          <p:cNvSpPr txBox="1">
            <a:spLocks noGrp="1"/>
          </p:cNvSpPr>
          <p:nvPr>
            <p:ph type="ftr" sz="quarter" idx="12"/>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 32</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pic>
        <p:nvPicPr>
          <p:cNvPr id="75778" name="Picture 2" descr="5t47"/>
          <p:cNvPicPr>
            <a:picLocks noChangeAspect="1"/>
          </p:cNvPicPr>
          <p:nvPr/>
        </p:nvPicPr>
        <p:blipFill>
          <a:blip r:embed="rId1"/>
          <a:stretch>
            <a:fillRect/>
          </a:stretch>
        </p:blipFill>
        <p:spPr>
          <a:xfrm>
            <a:off x="488950" y="762000"/>
            <a:ext cx="8655050" cy="6096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5778"/>
                                        </p:tgtEl>
                                        <p:attrNameLst>
                                          <p:attrName>style.visibility</p:attrName>
                                        </p:attrNameLst>
                                      </p:cBhvr>
                                      <p:to>
                                        <p:strVal val="visible"/>
                                      </p:to>
                                    </p:set>
                                    <p:animEffect transition="in" filter="dissolve">
                                      <p:cBhvr>
                                        <p:cTn id="7" dur="500"/>
                                        <p:tgtEl>
                                          <p:spTgt spid="75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dt" sz="half" idx="10"/>
          </p:nvPr>
        </p:nvSpPr>
        <p:spPr>
          <a:xfrm>
            <a:off x="533400" y="214313"/>
            <a:ext cx="8915400" cy="642937"/>
          </a:xfrm>
          <a:ln>
            <a:noFill/>
            <a:miter/>
          </a:ln>
        </p:spPr>
        <p:txBody>
          <a:bodyPr vert="horz" wrap="square" lIns="91440" tIns="45720" rIns="91440" bIns="45720" anchor="ctr"/>
          <a:lstStyle/>
          <a:p>
            <a:r>
              <a:rPr lang="zh-CN" altLang="en-US" sz="3200" dirty="0">
                <a:latin typeface="Comic Sans MS" panose="030F0702030302020204" pitchFamily="66" charset="0"/>
                <a:ea typeface="隶书" panose="02010509060101010101" pitchFamily="49" charset="-122"/>
              </a:rPr>
              <a:t>总线上数据与地址线分离时的时序示例</a:t>
            </a:r>
            <a:endParaRPr lang="zh-CN" altLang="en-US" sz="3200" dirty="0">
              <a:latin typeface="Comic Sans MS" panose="030F0702030302020204" pitchFamily="66" charset="0"/>
              <a:ea typeface="隶书" panose="02010509060101010101" pitchFamily="49" charset="-122"/>
            </a:endParaRPr>
          </a:p>
        </p:txBody>
      </p:sp>
      <p:sp>
        <p:nvSpPr>
          <p:cNvPr id="5" name="Rectangle 6"/>
          <p:cNvSpPr>
            <a:spLocks noChangeArrowheads="1"/>
          </p:cNvSpPr>
          <p:nvPr/>
        </p:nvSpPr>
        <p:spPr bwMode="auto">
          <a:xfrm>
            <a:off x="3303588" y="4511675"/>
            <a:ext cx="4267200" cy="366713"/>
          </a:xfrm>
          <a:prstGeom prst="rect">
            <a:avLst/>
          </a:prstGeom>
          <a:solidFill>
            <a:schemeClr val="accent2">
              <a:lumMod val="60000"/>
              <a:lumOff val="40000"/>
            </a:schemeClr>
          </a:solidFill>
          <a:ln w="9525">
            <a:solidFill>
              <a:srgbClr val="000000"/>
            </a:solidFill>
            <a:miter lim="800000"/>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Rectangle 7"/>
          <p:cNvSpPr/>
          <p:nvPr/>
        </p:nvSpPr>
        <p:spPr>
          <a:xfrm>
            <a:off x="5292725" y="5186363"/>
            <a:ext cx="1892300" cy="368300"/>
          </a:xfrm>
          <a:prstGeom prst="rect">
            <a:avLst/>
          </a:prstGeom>
          <a:solidFill>
            <a:srgbClr val="FFFF47"/>
          </a:solidFill>
          <a:ln w="9525" cap="flat" cmpd="sng">
            <a:solidFill>
              <a:srgbClr val="000000"/>
            </a:solidFill>
            <a:prstDash val="solid"/>
            <a:miter/>
            <a:headEnd type="none" w="med" len="med"/>
            <a:tailEnd type="none" w="med" len="med"/>
          </a:ln>
        </p:spPr>
        <p:txBody>
          <a:bodyPr lIns="0" tIns="0" rIns="0" bIns="0"/>
          <a:lstStyle/>
          <a:p>
            <a:endParaRPr lang="zh-CN" altLang="en-US" dirty="0">
              <a:latin typeface="Arial" panose="020B0604020202020204" pitchFamily="34" charset="0"/>
            </a:endParaRPr>
          </a:p>
        </p:txBody>
      </p:sp>
      <p:sp>
        <p:nvSpPr>
          <p:cNvPr id="7" name="Text Box 8"/>
          <p:cNvSpPr txBox="1"/>
          <p:nvPr/>
        </p:nvSpPr>
        <p:spPr>
          <a:xfrm>
            <a:off x="395288" y="5091113"/>
            <a:ext cx="1104900" cy="481012"/>
          </a:xfrm>
          <a:prstGeom prst="rect">
            <a:avLst/>
          </a:prstGeom>
          <a:noFill/>
          <a:ln w="9525">
            <a:noFill/>
          </a:ln>
        </p:spPr>
        <p:txBody>
          <a:bodyPr lIns="0" tIns="0" rIns="0" bIns="0"/>
          <a:lstStyle/>
          <a:p>
            <a:pPr algn="ctr"/>
            <a:r>
              <a:rPr lang="en-US" altLang="zh-CN" sz="2400" b="1">
                <a:latin typeface="Times New Roman" panose="02020603050405020304" pitchFamily="18" charset="0"/>
              </a:rPr>
              <a:t>DB</a:t>
            </a:r>
            <a:r>
              <a:rPr lang="en-US" altLang="zh-CN" sz="2400" b="1" baseline="-25000">
                <a:latin typeface="Times New Roman" panose="02020603050405020304" pitchFamily="18" charset="0"/>
              </a:rPr>
              <a:t>0</a:t>
            </a:r>
            <a:r>
              <a:rPr lang="zh-CN" altLang="en-US" sz="2400" b="1" baseline="-25000" dirty="0">
                <a:latin typeface="Times New Roman" panose="02020603050405020304" pitchFamily="18" charset="0"/>
              </a:rPr>
              <a:t>～</a:t>
            </a:r>
            <a:r>
              <a:rPr lang="en-US" altLang="zh-CN" sz="2400" b="1" baseline="-25000">
                <a:latin typeface="Times New Roman" panose="02020603050405020304" pitchFamily="18" charset="0"/>
              </a:rPr>
              <a:t>n</a:t>
            </a:r>
            <a:endParaRPr lang="en-US" altLang="zh-CN" sz="2400" b="1" baseline="-25000">
              <a:latin typeface="Times New Roman" panose="02020603050405020304" pitchFamily="18" charset="0"/>
            </a:endParaRPr>
          </a:p>
        </p:txBody>
      </p:sp>
      <p:sp>
        <p:nvSpPr>
          <p:cNvPr id="8" name="Line 9"/>
          <p:cNvSpPr/>
          <p:nvPr/>
        </p:nvSpPr>
        <p:spPr>
          <a:xfrm>
            <a:off x="1851025" y="4694238"/>
            <a:ext cx="1463675" cy="0"/>
          </a:xfrm>
          <a:prstGeom prst="line">
            <a:avLst/>
          </a:prstGeom>
          <a:ln w="9525" cap="flat" cmpd="sng">
            <a:solidFill>
              <a:srgbClr val="000000"/>
            </a:solidFill>
            <a:prstDash val="solid"/>
            <a:headEnd type="none" w="med" len="med"/>
            <a:tailEnd type="none" w="med" len="med"/>
          </a:ln>
        </p:spPr>
      </p:sp>
      <p:sp>
        <p:nvSpPr>
          <p:cNvPr id="9" name="Line 10"/>
          <p:cNvSpPr/>
          <p:nvPr/>
        </p:nvSpPr>
        <p:spPr>
          <a:xfrm>
            <a:off x="1825625" y="5370513"/>
            <a:ext cx="3454400" cy="0"/>
          </a:xfrm>
          <a:prstGeom prst="line">
            <a:avLst/>
          </a:prstGeom>
          <a:ln w="9525" cap="flat" cmpd="sng">
            <a:solidFill>
              <a:srgbClr val="000000"/>
            </a:solidFill>
            <a:prstDash val="solid"/>
            <a:headEnd type="none" w="med" len="med"/>
            <a:tailEnd type="none" w="med" len="med"/>
          </a:ln>
        </p:spPr>
      </p:sp>
      <p:sp>
        <p:nvSpPr>
          <p:cNvPr id="10" name="Line 11"/>
          <p:cNvSpPr/>
          <p:nvPr/>
        </p:nvSpPr>
        <p:spPr>
          <a:xfrm>
            <a:off x="7143750" y="5429250"/>
            <a:ext cx="1173163" cy="0"/>
          </a:xfrm>
          <a:prstGeom prst="line">
            <a:avLst/>
          </a:prstGeom>
          <a:ln w="9525" cap="flat" cmpd="sng">
            <a:solidFill>
              <a:srgbClr val="000000"/>
            </a:solidFill>
            <a:prstDash val="solid"/>
            <a:headEnd type="none" w="med" len="med"/>
            <a:tailEnd type="none" w="med" len="med"/>
          </a:ln>
        </p:spPr>
      </p:sp>
      <p:sp>
        <p:nvSpPr>
          <p:cNvPr id="11" name="Text Box 12"/>
          <p:cNvSpPr txBox="1"/>
          <p:nvPr/>
        </p:nvSpPr>
        <p:spPr>
          <a:xfrm>
            <a:off x="3398838" y="4516438"/>
            <a:ext cx="4106862" cy="328612"/>
          </a:xfrm>
          <a:prstGeom prst="rect">
            <a:avLst/>
          </a:prstGeom>
          <a:noFill/>
          <a:ln w="9525">
            <a:noFill/>
          </a:ln>
        </p:spPr>
        <p:txBody>
          <a:bodyPr lIns="0" tIns="0" rIns="0" bIns="0"/>
          <a:lstStyle/>
          <a:p>
            <a:pPr algn="ctr"/>
            <a:r>
              <a:rPr lang="zh-CN" altLang="en-US" sz="2400" b="1" dirty="0">
                <a:latin typeface="Times New Roman" panose="02020603050405020304" pitchFamily="18" charset="0"/>
              </a:rPr>
              <a:t>地址输出</a:t>
            </a:r>
            <a:endParaRPr lang="zh-CN" altLang="en-US" sz="2400" b="1" dirty="0">
              <a:latin typeface="Times New Roman" panose="02020603050405020304" pitchFamily="18" charset="0"/>
            </a:endParaRPr>
          </a:p>
        </p:txBody>
      </p:sp>
      <p:sp>
        <p:nvSpPr>
          <p:cNvPr id="12" name="Text Box 13"/>
          <p:cNvSpPr txBox="1"/>
          <p:nvPr/>
        </p:nvSpPr>
        <p:spPr>
          <a:xfrm>
            <a:off x="5327650" y="5194300"/>
            <a:ext cx="1812925" cy="369888"/>
          </a:xfrm>
          <a:prstGeom prst="rect">
            <a:avLst/>
          </a:prstGeom>
          <a:noFill/>
          <a:ln w="9525">
            <a:noFill/>
          </a:ln>
        </p:spPr>
        <p:txBody>
          <a:bodyPr lIns="0" tIns="0" rIns="0" bIns="0"/>
          <a:lstStyle/>
          <a:p>
            <a:pPr algn="ctr"/>
            <a:r>
              <a:rPr lang="zh-CN" altLang="en-US" sz="2400" b="1" dirty="0">
                <a:latin typeface="Times New Roman" panose="02020603050405020304" pitchFamily="18" charset="0"/>
              </a:rPr>
              <a:t>数据有效</a:t>
            </a:r>
            <a:endParaRPr lang="zh-CN" altLang="en-US" sz="2400" b="1" dirty="0">
              <a:latin typeface="Times New Roman" panose="02020603050405020304" pitchFamily="18" charset="0"/>
            </a:endParaRPr>
          </a:p>
        </p:txBody>
      </p:sp>
      <p:sp>
        <p:nvSpPr>
          <p:cNvPr id="13" name="Line 14"/>
          <p:cNvSpPr/>
          <p:nvPr/>
        </p:nvSpPr>
        <p:spPr>
          <a:xfrm>
            <a:off x="7591425" y="4697413"/>
            <a:ext cx="798513" cy="0"/>
          </a:xfrm>
          <a:prstGeom prst="line">
            <a:avLst/>
          </a:prstGeom>
          <a:ln w="9525" cap="flat" cmpd="sng">
            <a:solidFill>
              <a:srgbClr val="000000"/>
            </a:solidFill>
            <a:prstDash val="solid"/>
            <a:headEnd type="none" w="med" len="med"/>
            <a:tailEnd type="none" w="med" len="med"/>
          </a:ln>
        </p:spPr>
      </p:sp>
      <p:sp>
        <p:nvSpPr>
          <p:cNvPr id="14" name="Line 15"/>
          <p:cNvSpPr/>
          <p:nvPr/>
        </p:nvSpPr>
        <p:spPr>
          <a:xfrm>
            <a:off x="6570663" y="5621338"/>
            <a:ext cx="1587" cy="458787"/>
          </a:xfrm>
          <a:prstGeom prst="line">
            <a:avLst/>
          </a:prstGeom>
          <a:ln w="25400" cap="flat" cmpd="sng">
            <a:solidFill>
              <a:srgbClr val="FF0000"/>
            </a:solidFill>
            <a:prstDash val="dash"/>
            <a:headEnd type="arrow" w="med" len="med"/>
            <a:tailEnd type="none" w="med" len="med"/>
          </a:ln>
        </p:spPr>
      </p:sp>
      <p:sp>
        <p:nvSpPr>
          <p:cNvPr id="15" name="Text Box 16"/>
          <p:cNvSpPr txBox="1"/>
          <p:nvPr/>
        </p:nvSpPr>
        <p:spPr>
          <a:xfrm>
            <a:off x="6638925" y="5527675"/>
            <a:ext cx="862013" cy="530225"/>
          </a:xfrm>
          <a:prstGeom prst="rect">
            <a:avLst/>
          </a:prstGeom>
          <a:noFill/>
          <a:ln w="9525">
            <a:noFill/>
          </a:ln>
        </p:spPr>
        <p:txBody>
          <a:bodyPr vert="eaVert" lIns="0" tIns="0" rIns="0" bIns="0"/>
          <a:lstStyle/>
          <a:p>
            <a:pPr algn="r"/>
            <a:r>
              <a:rPr lang="zh-CN" altLang="en-US" b="1" dirty="0">
                <a:solidFill>
                  <a:srgbClr val="FF0000"/>
                </a:solidFill>
                <a:latin typeface="Times New Roman" panose="02020603050405020304" pitchFamily="18" charset="0"/>
              </a:rPr>
              <a:t>数据</a:t>
            </a:r>
            <a:endParaRPr lang="zh-CN" altLang="en-US" b="1" dirty="0">
              <a:solidFill>
                <a:srgbClr val="FF0000"/>
              </a:solidFill>
              <a:latin typeface="Times New Roman" panose="02020603050405020304" pitchFamily="18" charset="0"/>
            </a:endParaRPr>
          </a:p>
          <a:p>
            <a:pPr algn="r"/>
            <a:r>
              <a:rPr lang="zh-CN" altLang="en-US" b="1" dirty="0">
                <a:solidFill>
                  <a:srgbClr val="FF0000"/>
                </a:solidFill>
                <a:latin typeface="Times New Roman" panose="02020603050405020304" pitchFamily="18" charset="0"/>
              </a:rPr>
              <a:t>采样</a:t>
            </a:r>
            <a:endParaRPr lang="zh-CN" altLang="en-US" sz="2400" b="1" dirty="0">
              <a:solidFill>
                <a:srgbClr val="FF0000"/>
              </a:solidFill>
              <a:latin typeface="Times New Roman" panose="02020603050405020304" pitchFamily="18" charset="0"/>
            </a:endParaRPr>
          </a:p>
        </p:txBody>
      </p:sp>
      <p:sp>
        <p:nvSpPr>
          <p:cNvPr id="16" name="Line 17"/>
          <p:cNvSpPr/>
          <p:nvPr/>
        </p:nvSpPr>
        <p:spPr>
          <a:xfrm>
            <a:off x="5311775" y="6403975"/>
            <a:ext cx="1252538" cy="0"/>
          </a:xfrm>
          <a:prstGeom prst="line">
            <a:avLst/>
          </a:prstGeom>
          <a:ln w="9525" cap="flat" cmpd="sng">
            <a:solidFill>
              <a:srgbClr val="000000"/>
            </a:solidFill>
            <a:prstDash val="solid"/>
            <a:headEnd type="none" w="med" len="med"/>
            <a:tailEnd type="none" w="med" len="med"/>
          </a:ln>
        </p:spPr>
      </p:sp>
      <p:sp>
        <p:nvSpPr>
          <p:cNvPr id="17" name="Line 18"/>
          <p:cNvSpPr/>
          <p:nvPr/>
        </p:nvSpPr>
        <p:spPr>
          <a:xfrm>
            <a:off x="1874838" y="6102350"/>
            <a:ext cx="3430587" cy="0"/>
          </a:xfrm>
          <a:prstGeom prst="line">
            <a:avLst/>
          </a:prstGeom>
          <a:ln w="9525" cap="flat" cmpd="sng">
            <a:solidFill>
              <a:srgbClr val="000000"/>
            </a:solidFill>
            <a:prstDash val="solid"/>
            <a:headEnd type="none" w="med" len="med"/>
            <a:tailEnd type="none" w="med" len="med"/>
          </a:ln>
        </p:spPr>
      </p:sp>
      <p:sp>
        <p:nvSpPr>
          <p:cNvPr id="18" name="Line 19"/>
          <p:cNvSpPr/>
          <p:nvPr/>
        </p:nvSpPr>
        <p:spPr>
          <a:xfrm>
            <a:off x="6554788" y="6080125"/>
            <a:ext cx="1905000" cy="0"/>
          </a:xfrm>
          <a:prstGeom prst="line">
            <a:avLst/>
          </a:prstGeom>
          <a:ln w="9525" cap="flat" cmpd="sng">
            <a:solidFill>
              <a:srgbClr val="000000"/>
            </a:solidFill>
            <a:prstDash val="solid"/>
            <a:headEnd type="none" w="med" len="med"/>
            <a:tailEnd type="none" w="med" len="med"/>
          </a:ln>
        </p:spPr>
      </p:sp>
      <p:sp>
        <p:nvSpPr>
          <p:cNvPr id="19" name="Line 20"/>
          <p:cNvSpPr/>
          <p:nvPr/>
        </p:nvSpPr>
        <p:spPr>
          <a:xfrm>
            <a:off x="6553200" y="6080125"/>
            <a:ext cx="1588" cy="336550"/>
          </a:xfrm>
          <a:prstGeom prst="line">
            <a:avLst/>
          </a:prstGeom>
          <a:ln w="9525" cap="flat" cmpd="sng">
            <a:solidFill>
              <a:srgbClr val="000000"/>
            </a:solidFill>
            <a:prstDash val="solid"/>
            <a:headEnd type="none" w="med" len="med"/>
            <a:tailEnd type="none" w="med" len="med"/>
          </a:ln>
        </p:spPr>
      </p:sp>
      <p:sp>
        <p:nvSpPr>
          <p:cNvPr id="20" name="Text Box 21"/>
          <p:cNvSpPr txBox="1"/>
          <p:nvPr/>
        </p:nvSpPr>
        <p:spPr>
          <a:xfrm>
            <a:off x="542925" y="5891213"/>
            <a:ext cx="974725" cy="449262"/>
          </a:xfrm>
          <a:prstGeom prst="rect">
            <a:avLst/>
          </a:prstGeom>
          <a:noFill/>
          <a:ln w="9525">
            <a:noFill/>
          </a:ln>
        </p:spPr>
        <p:txBody>
          <a:bodyPr lIns="0" tIns="0" rIns="0" bIns="0"/>
          <a:lstStyle/>
          <a:p>
            <a:pPr algn="ctr"/>
            <a:r>
              <a:rPr lang="en-US" altLang="zh-CN" sz="2400" b="1">
                <a:latin typeface="Times New Roman" panose="02020603050405020304" pitchFamily="18" charset="0"/>
              </a:rPr>
              <a:t>R/W</a:t>
            </a:r>
            <a:endParaRPr lang="en-US" altLang="zh-CN" sz="2400" b="1">
              <a:latin typeface="Times New Roman" panose="02020603050405020304" pitchFamily="18" charset="0"/>
            </a:endParaRPr>
          </a:p>
        </p:txBody>
      </p:sp>
      <p:sp>
        <p:nvSpPr>
          <p:cNvPr id="21" name="Line 22"/>
          <p:cNvSpPr/>
          <p:nvPr/>
        </p:nvSpPr>
        <p:spPr>
          <a:xfrm>
            <a:off x="5310188" y="6102350"/>
            <a:ext cx="0" cy="314325"/>
          </a:xfrm>
          <a:prstGeom prst="line">
            <a:avLst/>
          </a:prstGeom>
          <a:ln w="9525" cap="flat" cmpd="sng">
            <a:solidFill>
              <a:srgbClr val="000000"/>
            </a:solidFill>
            <a:prstDash val="solid"/>
            <a:headEnd type="none" w="med" len="med"/>
            <a:tailEnd type="none" w="med" len="med"/>
          </a:ln>
        </p:spPr>
      </p:sp>
      <p:sp>
        <p:nvSpPr>
          <p:cNvPr id="22" name="Text Box 23"/>
          <p:cNvSpPr txBox="1"/>
          <p:nvPr/>
        </p:nvSpPr>
        <p:spPr>
          <a:xfrm>
            <a:off x="487363" y="4437063"/>
            <a:ext cx="1006475" cy="496887"/>
          </a:xfrm>
          <a:prstGeom prst="rect">
            <a:avLst/>
          </a:prstGeom>
          <a:noFill/>
          <a:ln w="9525">
            <a:noFill/>
          </a:ln>
        </p:spPr>
        <p:txBody>
          <a:bodyPr lIns="0" tIns="0" rIns="0" bIns="0"/>
          <a:lstStyle/>
          <a:p>
            <a:pPr algn="ctr"/>
            <a:r>
              <a:rPr lang="en-US" altLang="zh-CN" sz="2400" b="1">
                <a:latin typeface="Times New Roman" panose="02020603050405020304" pitchFamily="18" charset="0"/>
              </a:rPr>
              <a:t>AB</a:t>
            </a:r>
            <a:r>
              <a:rPr lang="en-US" altLang="zh-CN" sz="2400" b="1" baseline="-25000">
                <a:latin typeface="Times New Roman" panose="02020603050405020304" pitchFamily="18" charset="0"/>
              </a:rPr>
              <a:t>0</a:t>
            </a:r>
            <a:r>
              <a:rPr lang="zh-CN" altLang="en-US" sz="2400" b="1" baseline="-25000" dirty="0">
                <a:latin typeface="Times New Roman" panose="02020603050405020304" pitchFamily="18" charset="0"/>
              </a:rPr>
              <a:t>～</a:t>
            </a:r>
            <a:r>
              <a:rPr lang="en-US" altLang="zh-CN" sz="2400" b="1" baseline="-25000">
                <a:latin typeface="Times New Roman" panose="02020603050405020304" pitchFamily="18" charset="0"/>
              </a:rPr>
              <a:t>N</a:t>
            </a:r>
            <a:endParaRPr lang="en-US" altLang="zh-CN" b="1" baseline="-25000">
              <a:latin typeface="Times New Roman" panose="02020603050405020304" pitchFamily="18" charset="0"/>
            </a:endParaRPr>
          </a:p>
        </p:txBody>
      </p:sp>
      <p:sp>
        <p:nvSpPr>
          <p:cNvPr id="23" name="Line 24"/>
          <p:cNvSpPr/>
          <p:nvPr/>
        </p:nvSpPr>
        <p:spPr>
          <a:xfrm>
            <a:off x="684213" y="5876925"/>
            <a:ext cx="366712" cy="0"/>
          </a:xfrm>
          <a:prstGeom prst="line">
            <a:avLst/>
          </a:prstGeom>
          <a:ln w="9525" cap="flat" cmpd="sng">
            <a:solidFill>
              <a:schemeClr val="tx1"/>
            </a:solidFill>
            <a:prstDash val="solid"/>
            <a:headEnd type="none" w="med" len="med"/>
            <a:tailEnd type="none" w="med" len="med"/>
          </a:ln>
        </p:spPr>
      </p:sp>
      <p:grpSp>
        <p:nvGrpSpPr>
          <p:cNvPr id="2" name="Group 54"/>
          <p:cNvGrpSpPr/>
          <p:nvPr/>
        </p:nvGrpSpPr>
        <p:grpSpPr>
          <a:xfrm>
            <a:off x="1217613" y="1214438"/>
            <a:ext cx="6181725" cy="2714625"/>
            <a:chOff x="1701" y="1117"/>
            <a:chExt cx="2389" cy="1407"/>
          </a:xfrm>
        </p:grpSpPr>
        <p:sp>
          <p:nvSpPr>
            <p:cNvPr id="59419" name="Rectangle 29"/>
            <p:cNvSpPr/>
            <p:nvPr/>
          </p:nvSpPr>
          <p:spPr>
            <a:xfrm>
              <a:off x="1701" y="1127"/>
              <a:ext cx="663" cy="1200"/>
            </a:xfrm>
            <a:prstGeom prst="rect">
              <a:avLst/>
            </a:prstGeom>
            <a:noFill/>
            <a:ln w="25400" cap="flat" cmpd="sng">
              <a:solidFill>
                <a:srgbClr val="000000"/>
              </a:solidFill>
              <a:prstDash val="solid"/>
              <a:miter/>
              <a:headEnd type="none" w="med" len="med"/>
              <a:tailEnd type="none" w="med" len="med"/>
            </a:ln>
          </p:spPr>
          <p:txBody>
            <a:bodyPr lIns="0" tIns="0" rIns="0" bIns="0"/>
            <a:lstStyle/>
            <a:p>
              <a:endParaRPr lang="zh-CN" altLang="en-US" dirty="0">
                <a:latin typeface="Arial" panose="020B0604020202020204" pitchFamily="34" charset="0"/>
              </a:endParaRPr>
            </a:p>
          </p:txBody>
        </p:sp>
        <p:sp>
          <p:nvSpPr>
            <p:cNvPr id="59420" name="Rectangle 30"/>
            <p:cNvSpPr/>
            <p:nvPr/>
          </p:nvSpPr>
          <p:spPr>
            <a:xfrm>
              <a:off x="3366" y="1117"/>
              <a:ext cx="588" cy="1221"/>
            </a:xfrm>
            <a:prstGeom prst="rect">
              <a:avLst/>
            </a:prstGeom>
            <a:noFill/>
            <a:ln w="25400" cap="flat" cmpd="sng">
              <a:solidFill>
                <a:srgbClr val="000000"/>
              </a:solidFill>
              <a:prstDash val="solid"/>
              <a:miter/>
              <a:headEnd type="none" w="med" len="med"/>
              <a:tailEnd type="none" w="med" len="med"/>
            </a:ln>
          </p:spPr>
          <p:txBody>
            <a:bodyPr lIns="0" tIns="0" rIns="0" bIns="0"/>
            <a:lstStyle/>
            <a:p>
              <a:endParaRPr lang="zh-CN" altLang="en-US" dirty="0">
                <a:latin typeface="Arial" panose="020B0604020202020204" pitchFamily="34" charset="0"/>
              </a:endParaRPr>
            </a:p>
          </p:txBody>
        </p:sp>
        <p:sp>
          <p:nvSpPr>
            <p:cNvPr id="59421" name="AutoShape 31"/>
            <p:cNvSpPr>
              <a:spLocks noChangeArrowheads="1"/>
            </p:cNvSpPr>
            <p:nvPr/>
          </p:nvSpPr>
          <p:spPr bwMode="auto">
            <a:xfrm>
              <a:off x="2365" y="1572"/>
              <a:ext cx="1000" cy="171"/>
            </a:xfrm>
            <a:prstGeom prst="rightArrow">
              <a:avLst>
                <a:gd name="adj1" fmla="val 50000"/>
                <a:gd name="adj2" fmla="val 146199"/>
              </a:avLst>
            </a:prstGeom>
            <a:solidFill>
              <a:schemeClr val="accent2">
                <a:lumMod val="60000"/>
                <a:lumOff val="40000"/>
              </a:schemeClr>
            </a:solidFill>
            <a:ln w="9525">
              <a:solidFill>
                <a:srgbClr val="008000"/>
              </a:solidFill>
              <a:miter lim="800000"/>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9422" name="AutoShape 32"/>
            <p:cNvSpPr/>
            <p:nvPr/>
          </p:nvSpPr>
          <p:spPr>
            <a:xfrm>
              <a:off x="2371" y="1221"/>
              <a:ext cx="977" cy="169"/>
            </a:xfrm>
            <a:prstGeom prst="leftRightArrow">
              <a:avLst>
                <a:gd name="adj1" fmla="val 50000"/>
                <a:gd name="adj2" fmla="val 115621"/>
              </a:avLst>
            </a:prstGeom>
            <a:solidFill>
              <a:srgbClr val="FFFF00"/>
            </a:solidFill>
            <a:ln w="9525">
              <a:noFill/>
            </a:ln>
          </p:spPr>
          <p:txBody>
            <a:bodyPr lIns="0" tIns="0" rIns="0" bIns="0"/>
            <a:lstStyle/>
            <a:p>
              <a:endParaRPr lang="zh-CN" altLang="en-US" sz="2400" dirty="0">
                <a:latin typeface="Times New Roman" panose="02020603050405020304" pitchFamily="18" charset="0"/>
              </a:endParaRPr>
            </a:p>
          </p:txBody>
        </p:sp>
        <p:sp>
          <p:nvSpPr>
            <p:cNvPr id="30" name="Line 33"/>
            <p:cNvSpPr>
              <a:spLocks noChangeShapeType="1"/>
            </p:cNvSpPr>
            <p:nvPr/>
          </p:nvSpPr>
          <p:spPr bwMode="auto">
            <a:xfrm flipV="1">
              <a:off x="2721" y="1960"/>
              <a:ext cx="653" cy="7"/>
            </a:xfrm>
            <a:prstGeom prst="line">
              <a:avLst/>
            </a:prstGeom>
            <a:noFill/>
            <a:ln w="28575">
              <a:solidFill>
                <a:schemeClr val="accent2">
                  <a:lumMod val="60000"/>
                  <a:lumOff val="40000"/>
                </a:schemeClr>
              </a:solidFill>
              <a:round/>
              <a:tailEnd type="arrow" w="med" len="med"/>
            </a:ln>
            <a:effectLst/>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9424" name="Line 34"/>
            <p:cNvSpPr/>
            <p:nvPr/>
          </p:nvSpPr>
          <p:spPr>
            <a:xfrm flipV="1">
              <a:off x="2357" y="2213"/>
              <a:ext cx="1017" cy="0"/>
            </a:xfrm>
            <a:prstGeom prst="line">
              <a:avLst/>
            </a:prstGeom>
            <a:ln w="28575" cap="flat" cmpd="sng">
              <a:solidFill>
                <a:srgbClr val="C00000"/>
              </a:solidFill>
              <a:prstDash val="solid"/>
              <a:headEnd type="none" w="med" len="med"/>
              <a:tailEnd type="arrow" w="med" len="med"/>
            </a:ln>
          </p:spPr>
        </p:sp>
        <p:sp>
          <p:nvSpPr>
            <p:cNvPr id="59425" name="Text Box 35"/>
            <p:cNvSpPr txBox="1"/>
            <p:nvPr/>
          </p:nvSpPr>
          <p:spPr>
            <a:xfrm>
              <a:off x="1770" y="1166"/>
              <a:ext cx="611" cy="304"/>
            </a:xfrm>
            <a:prstGeom prst="rect">
              <a:avLst/>
            </a:prstGeom>
            <a:noFill/>
            <a:ln w="9525">
              <a:noFill/>
            </a:ln>
          </p:spPr>
          <p:txBody>
            <a:bodyPr lIns="0" tIns="0" rIns="0" bIns="0"/>
            <a:lstStyle/>
            <a:p>
              <a:pPr algn="ctr"/>
              <a:r>
                <a:rPr lang="zh-CN" altLang="en-US" sz="1600" b="1" dirty="0">
                  <a:latin typeface="Arial" panose="020B0604020202020204" pitchFamily="34" charset="0"/>
                </a:rPr>
                <a:t> </a:t>
              </a:r>
              <a:r>
                <a:rPr lang="en-US" altLang="zh-CN" sz="2400" b="1">
                  <a:latin typeface="Arial" panose="020B0604020202020204" pitchFamily="34" charset="0"/>
                </a:rPr>
                <a:t>DB</a:t>
              </a:r>
              <a:r>
                <a:rPr lang="en-US" altLang="zh-CN" sz="2400" b="1" baseline="-25000">
                  <a:latin typeface="Arial" panose="020B0604020202020204" pitchFamily="34" charset="0"/>
                </a:rPr>
                <a:t>0</a:t>
              </a:r>
              <a:r>
                <a:rPr lang="zh-CN" altLang="en-US" sz="2400" b="1" baseline="-25000" dirty="0">
                  <a:latin typeface="Arial" panose="020B0604020202020204" pitchFamily="34" charset="0"/>
                </a:rPr>
                <a:t>～</a:t>
              </a:r>
              <a:r>
                <a:rPr lang="en-US" altLang="zh-CN" sz="2400" b="1" baseline="-25000">
                  <a:latin typeface="Arial" panose="020B0604020202020204" pitchFamily="34" charset="0"/>
                </a:rPr>
                <a:t>n</a:t>
              </a:r>
              <a:endParaRPr lang="en-US" altLang="zh-CN" sz="2400" b="1" baseline="-25000">
                <a:latin typeface="Arial" panose="020B0604020202020204" pitchFamily="34" charset="0"/>
              </a:endParaRPr>
            </a:p>
          </p:txBody>
        </p:sp>
        <p:sp>
          <p:nvSpPr>
            <p:cNvPr id="59426" name="Text Box 36"/>
            <p:cNvSpPr txBox="1"/>
            <p:nvPr/>
          </p:nvSpPr>
          <p:spPr>
            <a:xfrm>
              <a:off x="1778" y="1521"/>
              <a:ext cx="596" cy="234"/>
            </a:xfrm>
            <a:prstGeom prst="rect">
              <a:avLst/>
            </a:prstGeom>
            <a:noFill/>
            <a:ln w="9525">
              <a:noFill/>
            </a:ln>
          </p:spPr>
          <p:txBody>
            <a:bodyPr lIns="0" tIns="0" rIns="0" bIns="0"/>
            <a:lstStyle/>
            <a:p>
              <a:pPr algn="ctr"/>
              <a:r>
                <a:rPr lang="zh-CN" altLang="en-US" sz="1600" b="1" dirty="0">
                  <a:latin typeface="Arial" panose="020B0604020202020204" pitchFamily="34" charset="0"/>
                </a:rPr>
                <a:t> </a:t>
              </a:r>
              <a:r>
                <a:rPr lang="en-US" altLang="zh-CN" sz="2400" b="1">
                  <a:latin typeface="Arial" panose="020B0604020202020204" pitchFamily="34" charset="0"/>
                </a:rPr>
                <a:t>AB</a:t>
              </a:r>
              <a:r>
                <a:rPr lang="en-US" altLang="zh-CN" sz="2400" b="1" baseline="-25000">
                  <a:latin typeface="Arial" panose="020B0604020202020204" pitchFamily="34" charset="0"/>
                </a:rPr>
                <a:t>0</a:t>
              </a:r>
              <a:r>
                <a:rPr lang="zh-CN" altLang="en-US" sz="2400" b="1" baseline="-25000" dirty="0">
                  <a:latin typeface="Arial" panose="020B0604020202020204" pitchFamily="34" charset="0"/>
                </a:rPr>
                <a:t>～</a:t>
              </a:r>
              <a:r>
                <a:rPr lang="en-US" altLang="zh-CN" sz="2400" b="1" baseline="-25000">
                  <a:latin typeface="Arial" panose="020B0604020202020204" pitchFamily="34" charset="0"/>
                </a:rPr>
                <a:t>N</a:t>
              </a:r>
              <a:endParaRPr lang="en-US" altLang="zh-CN" sz="2400" b="1" baseline="-25000">
                <a:latin typeface="Arial" panose="020B0604020202020204" pitchFamily="34" charset="0"/>
              </a:endParaRPr>
            </a:p>
          </p:txBody>
        </p:sp>
        <p:sp>
          <p:nvSpPr>
            <p:cNvPr id="59427" name="Text Box 37"/>
            <p:cNvSpPr txBox="1"/>
            <p:nvPr/>
          </p:nvSpPr>
          <p:spPr>
            <a:xfrm>
              <a:off x="3437" y="1576"/>
              <a:ext cx="653" cy="258"/>
            </a:xfrm>
            <a:prstGeom prst="rect">
              <a:avLst/>
            </a:prstGeom>
            <a:noFill/>
            <a:ln w="9525">
              <a:noFill/>
            </a:ln>
          </p:spPr>
          <p:txBody>
            <a:bodyPr lIns="0" tIns="0" rIns="0" bIns="0"/>
            <a:lstStyle/>
            <a:p>
              <a:pPr algn="just"/>
              <a:r>
                <a:rPr lang="en-US" altLang="zh-CN" sz="2400" b="1">
                  <a:latin typeface="Arial" panose="020B0604020202020204" pitchFamily="34" charset="0"/>
                </a:rPr>
                <a:t>A</a:t>
              </a:r>
              <a:r>
                <a:rPr lang="en-US" altLang="zh-CN" sz="2400" b="1" baseline="-25000">
                  <a:latin typeface="Arial" panose="020B0604020202020204" pitchFamily="34" charset="0"/>
                </a:rPr>
                <a:t>0</a:t>
              </a:r>
              <a:r>
                <a:rPr lang="zh-CN" altLang="en-US" sz="2400" b="1" baseline="-25000" dirty="0">
                  <a:latin typeface="Arial" panose="020B0604020202020204" pitchFamily="34" charset="0"/>
                </a:rPr>
                <a:t>～</a:t>
              </a:r>
              <a:r>
                <a:rPr lang="en-US" altLang="zh-CN" sz="2400" b="1" baseline="-25000">
                  <a:latin typeface="Arial" panose="020B0604020202020204" pitchFamily="34" charset="0"/>
                </a:rPr>
                <a:t>N</a:t>
              </a:r>
              <a:endParaRPr lang="en-US" altLang="zh-CN" sz="2400" b="1">
                <a:latin typeface="Arial" panose="020B0604020202020204" pitchFamily="34" charset="0"/>
              </a:endParaRPr>
            </a:p>
          </p:txBody>
        </p:sp>
        <p:sp>
          <p:nvSpPr>
            <p:cNvPr id="59428" name="Text Box 39"/>
            <p:cNvSpPr txBox="1"/>
            <p:nvPr/>
          </p:nvSpPr>
          <p:spPr>
            <a:xfrm>
              <a:off x="3440" y="1869"/>
              <a:ext cx="632" cy="203"/>
            </a:xfrm>
            <a:prstGeom prst="rect">
              <a:avLst/>
            </a:prstGeom>
            <a:noFill/>
            <a:ln w="9525">
              <a:noFill/>
            </a:ln>
          </p:spPr>
          <p:txBody>
            <a:bodyPr lIns="0" tIns="0" rIns="0" bIns="0"/>
            <a:lstStyle/>
            <a:p>
              <a:pPr algn="just"/>
              <a:r>
                <a:rPr lang="en-US" altLang="zh-CN" sz="2400" b="1">
                  <a:latin typeface="Arial" panose="020B0604020202020204" pitchFamily="34" charset="0"/>
                </a:rPr>
                <a:t>CS</a:t>
              </a:r>
              <a:endParaRPr lang="en-US" altLang="zh-CN" sz="2400" b="1">
                <a:latin typeface="Arial" panose="020B0604020202020204" pitchFamily="34" charset="0"/>
              </a:endParaRPr>
            </a:p>
          </p:txBody>
        </p:sp>
        <p:sp>
          <p:nvSpPr>
            <p:cNvPr id="59429" name="Text Box 40"/>
            <p:cNvSpPr txBox="1"/>
            <p:nvPr/>
          </p:nvSpPr>
          <p:spPr>
            <a:xfrm>
              <a:off x="1838" y="2127"/>
              <a:ext cx="556" cy="212"/>
            </a:xfrm>
            <a:prstGeom prst="rect">
              <a:avLst/>
            </a:prstGeom>
            <a:noFill/>
            <a:ln w="9525">
              <a:noFill/>
            </a:ln>
          </p:spPr>
          <p:txBody>
            <a:bodyPr lIns="0" tIns="0" rIns="0" bIns="0"/>
            <a:lstStyle/>
            <a:p>
              <a:pPr algn="ctr"/>
              <a:r>
                <a:rPr lang="en-US" altLang="zh-CN" sz="2400" b="1">
                  <a:latin typeface="Arial" panose="020B0604020202020204" pitchFamily="34" charset="0"/>
                </a:rPr>
                <a:t>R/ W</a:t>
              </a:r>
              <a:endParaRPr lang="en-US" altLang="zh-CN" sz="2400" b="1">
                <a:latin typeface="Arial" panose="020B0604020202020204" pitchFamily="34" charset="0"/>
              </a:endParaRPr>
            </a:p>
          </p:txBody>
        </p:sp>
        <p:sp>
          <p:nvSpPr>
            <p:cNvPr id="59430" name="Text Box 41"/>
            <p:cNvSpPr txBox="1"/>
            <p:nvPr/>
          </p:nvSpPr>
          <p:spPr>
            <a:xfrm>
              <a:off x="3448" y="2129"/>
              <a:ext cx="549" cy="197"/>
            </a:xfrm>
            <a:prstGeom prst="rect">
              <a:avLst/>
            </a:prstGeom>
            <a:noFill/>
            <a:ln w="9525">
              <a:noFill/>
            </a:ln>
          </p:spPr>
          <p:txBody>
            <a:bodyPr lIns="0" tIns="0" rIns="0" bIns="0"/>
            <a:lstStyle/>
            <a:p>
              <a:pPr algn="just"/>
              <a:r>
                <a:rPr lang="en-US" altLang="zh-CN" sz="2400" b="1">
                  <a:latin typeface="Arial" panose="020B0604020202020204" pitchFamily="34" charset="0"/>
                </a:rPr>
                <a:t>R/ W</a:t>
              </a:r>
              <a:endParaRPr lang="en-US" altLang="zh-CN" sz="2400" b="1">
                <a:latin typeface="Arial" panose="020B0604020202020204" pitchFamily="34" charset="0"/>
              </a:endParaRPr>
            </a:p>
          </p:txBody>
        </p:sp>
        <p:sp>
          <p:nvSpPr>
            <p:cNvPr id="59431" name="Text Box 42"/>
            <p:cNvSpPr txBox="1"/>
            <p:nvPr/>
          </p:nvSpPr>
          <p:spPr>
            <a:xfrm>
              <a:off x="3339" y="2386"/>
              <a:ext cx="603" cy="138"/>
            </a:xfrm>
            <a:prstGeom prst="rect">
              <a:avLst/>
            </a:prstGeom>
            <a:noFill/>
            <a:ln w="9525">
              <a:noFill/>
            </a:ln>
          </p:spPr>
          <p:txBody>
            <a:bodyPr lIns="0" tIns="0" rIns="0" bIns="0"/>
            <a:lstStyle/>
            <a:p>
              <a:pPr algn="ctr"/>
              <a:r>
                <a:rPr lang="zh-CN" altLang="en-US" sz="2400" b="1" dirty="0">
                  <a:latin typeface="Times New Roman" panose="02020603050405020304" pitchFamily="18" charset="0"/>
                </a:rPr>
                <a:t>存储器</a:t>
              </a:r>
              <a:endParaRPr lang="zh-CN" altLang="en-US" sz="2400" b="1" dirty="0">
                <a:latin typeface="Times New Roman" panose="02020603050405020304" pitchFamily="18" charset="0"/>
              </a:endParaRPr>
            </a:p>
          </p:txBody>
        </p:sp>
        <p:sp>
          <p:nvSpPr>
            <p:cNvPr id="59432" name="Line 43"/>
            <p:cNvSpPr/>
            <p:nvPr/>
          </p:nvSpPr>
          <p:spPr>
            <a:xfrm>
              <a:off x="3471" y="1888"/>
              <a:ext cx="138" cy="0"/>
            </a:xfrm>
            <a:prstGeom prst="line">
              <a:avLst/>
            </a:prstGeom>
            <a:ln w="6350" cap="flat" cmpd="sng">
              <a:solidFill>
                <a:srgbClr val="000000"/>
              </a:solidFill>
              <a:prstDash val="solid"/>
              <a:headEnd type="none" w="med" len="med"/>
              <a:tailEnd type="none" w="med" len="med"/>
            </a:ln>
          </p:spPr>
        </p:sp>
        <p:sp>
          <p:nvSpPr>
            <p:cNvPr id="59433" name="Line 44"/>
            <p:cNvSpPr/>
            <p:nvPr/>
          </p:nvSpPr>
          <p:spPr>
            <a:xfrm>
              <a:off x="3445" y="2152"/>
              <a:ext cx="111" cy="0"/>
            </a:xfrm>
            <a:prstGeom prst="line">
              <a:avLst/>
            </a:prstGeom>
            <a:ln w="6350" cap="flat" cmpd="sng">
              <a:solidFill>
                <a:srgbClr val="000000"/>
              </a:solidFill>
              <a:prstDash val="solid"/>
              <a:headEnd type="none" w="med" len="med"/>
              <a:tailEnd type="none" w="med" len="med"/>
            </a:ln>
          </p:spPr>
        </p:sp>
        <p:sp>
          <p:nvSpPr>
            <p:cNvPr id="59434" name="Line 45"/>
            <p:cNvSpPr/>
            <p:nvPr/>
          </p:nvSpPr>
          <p:spPr>
            <a:xfrm>
              <a:off x="1905" y="2107"/>
              <a:ext cx="137" cy="0"/>
            </a:xfrm>
            <a:prstGeom prst="line">
              <a:avLst/>
            </a:prstGeom>
            <a:ln w="6350" cap="flat" cmpd="sng">
              <a:solidFill>
                <a:srgbClr val="000000"/>
              </a:solidFill>
              <a:prstDash val="solid"/>
              <a:headEnd type="none" w="med" len="med"/>
              <a:tailEnd type="none" w="med" len="med"/>
            </a:ln>
          </p:spPr>
        </p:sp>
        <p:sp>
          <p:nvSpPr>
            <p:cNvPr id="59435" name="Text Box 48"/>
            <p:cNvSpPr txBox="1"/>
            <p:nvPr/>
          </p:nvSpPr>
          <p:spPr>
            <a:xfrm>
              <a:off x="1746" y="2367"/>
              <a:ext cx="619" cy="138"/>
            </a:xfrm>
            <a:prstGeom prst="rect">
              <a:avLst/>
            </a:prstGeom>
            <a:noFill/>
            <a:ln w="9525">
              <a:noFill/>
            </a:ln>
          </p:spPr>
          <p:txBody>
            <a:bodyPr lIns="0" tIns="0" rIns="0" bIns="0"/>
            <a:lstStyle/>
            <a:p>
              <a:pPr algn="ctr"/>
              <a:r>
                <a:rPr lang="zh-CN" altLang="en-US" sz="2400" b="1" dirty="0">
                  <a:latin typeface="Times New Roman" panose="02020603050405020304" pitchFamily="18" charset="0"/>
                </a:rPr>
                <a:t>总线</a:t>
              </a:r>
              <a:endParaRPr lang="zh-CN" altLang="en-US" sz="2400" b="1" dirty="0">
                <a:latin typeface="Times New Roman" panose="02020603050405020304" pitchFamily="18" charset="0"/>
              </a:endParaRPr>
            </a:p>
          </p:txBody>
        </p:sp>
        <p:sp>
          <p:nvSpPr>
            <p:cNvPr id="59436" name="Text Box 49"/>
            <p:cNvSpPr txBox="1"/>
            <p:nvPr/>
          </p:nvSpPr>
          <p:spPr>
            <a:xfrm>
              <a:off x="3439" y="1191"/>
              <a:ext cx="417" cy="199"/>
            </a:xfrm>
            <a:prstGeom prst="rect">
              <a:avLst/>
            </a:prstGeom>
            <a:noFill/>
            <a:ln w="9525">
              <a:noFill/>
            </a:ln>
          </p:spPr>
          <p:txBody>
            <a:bodyPr lIns="0" tIns="0" rIns="0" bIns="0"/>
            <a:lstStyle/>
            <a:p>
              <a:pPr algn="just"/>
              <a:r>
                <a:rPr lang="en-US" altLang="zh-CN" sz="2400" b="1">
                  <a:latin typeface="Arial" panose="020B0604020202020204" pitchFamily="34" charset="0"/>
                </a:rPr>
                <a:t>D</a:t>
              </a:r>
              <a:r>
                <a:rPr lang="en-US" altLang="zh-CN" sz="2400" b="1" baseline="-25000">
                  <a:latin typeface="Arial" panose="020B0604020202020204" pitchFamily="34" charset="0"/>
                </a:rPr>
                <a:t>0</a:t>
              </a:r>
              <a:r>
                <a:rPr lang="zh-CN" altLang="en-US" sz="2400" b="1" baseline="-25000" dirty="0">
                  <a:latin typeface="Arial" panose="020B0604020202020204" pitchFamily="34" charset="0"/>
                </a:rPr>
                <a:t>～</a:t>
              </a:r>
              <a:r>
                <a:rPr lang="en-US" altLang="zh-CN" sz="2400" b="1" baseline="-25000">
                  <a:latin typeface="Arial" panose="020B0604020202020204" pitchFamily="34" charset="0"/>
                </a:rPr>
                <a:t>n</a:t>
              </a:r>
              <a:endParaRPr lang="en-US" altLang="zh-CN" sz="2400" b="1">
                <a:latin typeface="Arial" panose="020B0604020202020204" pitchFamily="34" charset="0"/>
              </a:endParaRPr>
            </a:p>
          </p:txBody>
        </p:sp>
      </p:grpSp>
      <p:cxnSp>
        <p:nvCxnSpPr>
          <p:cNvPr id="46" name="直接连接符 45"/>
          <p:cNvCxnSpPr/>
          <p:nvPr/>
        </p:nvCxnSpPr>
        <p:spPr>
          <a:xfrm rot="5400000">
            <a:off x="3571875" y="2571750"/>
            <a:ext cx="571500"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2"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43" name="灯片编号占位符 4"/>
          <p:cNvSpPr txBox="1">
            <a:spLocks noGrp="1"/>
          </p:cNvSpPr>
          <p:nvPr>
            <p:ph type="sldNum" sz="quarter" idx="11"/>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44" name="页脚占位符 5"/>
          <p:cNvSpPr txBox="1">
            <a:spLocks noGrp="1"/>
          </p:cNvSpPr>
          <p:nvPr>
            <p:ph type="ftr" sz="quarter" idx="12"/>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11" grpId="0"/>
      <p:bldP spid="12" grpId="0"/>
      <p:bldP spid="15" grpId="0"/>
      <p:bldP spid="20" grpId="0"/>
      <p:bldP spid="2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dt" sz="half" idx="10"/>
          </p:nvPr>
        </p:nvSpPr>
        <p:spPr>
          <a:xfrm>
            <a:off x="47625" y="76200"/>
            <a:ext cx="9020175" cy="642938"/>
          </a:xfrm>
          <a:ln>
            <a:noFill/>
            <a:miter/>
          </a:ln>
        </p:spPr>
        <p:txBody>
          <a:bodyPr vert="horz" wrap="square" lIns="91440" tIns="45720" rIns="91440" bIns="45720" anchor="ctr"/>
          <a:lstStyle/>
          <a:p>
            <a:pPr algn="ctr"/>
            <a:r>
              <a:rPr lang="zh-CN" altLang="en-US" sz="3200" dirty="0">
                <a:latin typeface="Comic Sans MS" panose="030F0702030302020204" pitchFamily="66" charset="0"/>
                <a:ea typeface="隶书" panose="02010509060101010101" pitchFamily="49" charset="-122"/>
              </a:rPr>
              <a:t>总线上数据与地址线复用时的时序示例</a:t>
            </a:r>
            <a:endParaRPr lang="zh-CN" altLang="en-US" sz="3200" dirty="0">
              <a:latin typeface="Comic Sans MS" panose="030F0702030302020204" pitchFamily="66" charset="0"/>
              <a:ea typeface="隶书" panose="02010509060101010101" pitchFamily="49" charset="-122"/>
            </a:endParaRPr>
          </a:p>
        </p:txBody>
      </p:sp>
      <p:sp>
        <p:nvSpPr>
          <p:cNvPr id="45" name="Text Box 6"/>
          <p:cNvSpPr txBox="1"/>
          <p:nvPr/>
        </p:nvSpPr>
        <p:spPr>
          <a:xfrm>
            <a:off x="414338" y="3913188"/>
            <a:ext cx="987425" cy="500062"/>
          </a:xfrm>
          <a:prstGeom prst="rect">
            <a:avLst/>
          </a:prstGeom>
          <a:noFill/>
          <a:ln w="9525">
            <a:noFill/>
          </a:ln>
        </p:spPr>
        <p:txBody>
          <a:bodyPr lIns="0" tIns="0" rIns="0" bIns="0"/>
          <a:lstStyle/>
          <a:p>
            <a:pPr algn="ctr"/>
            <a:r>
              <a:rPr lang="en-US" altLang="zh-CN" sz="2400" b="1">
                <a:latin typeface="Arial" panose="020B0604020202020204" pitchFamily="34" charset="0"/>
              </a:rPr>
              <a:t>ALE</a:t>
            </a:r>
            <a:endParaRPr lang="en-US" altLang="zh-CN" sz="2400" b="1">
              <a:latin typeface="Arial" panose="020B0604020202020204" pitchFamily="34" charset="0"/>
            </a:endParaRPr>
          </a:p>
        </p:txBody>
      </p:sp>
      <p:sp>
        <p:nvSpPr>
          <p:cNvPr id="47" name="Line 7"/>
          <p:cNvSpPr/>
          <p:nvPr/>
        </p:nvSpPr>
        <p:spPr>
          <a:xfrm>
            <a:off x="1433513" y="4246563"/>
            <a:ext cx="514350" cy="0"/>
          </a:xfrm>
          <a:prstGeom prst="line">
            <a:avLst/>
          </a:prstGeom>
          <a:ln w="9525" cap="flat" cmpd="sng">
            <a:solidFill>
              <a:srgbClr val="000000"/>
            </a:solidFill>
            <a:prstDash val="solid"/>
            <a:headEnd type="none" w="med" len="med"/>
            <a:tailEnd type="none" w="med" len="med"/>
          </a:ln>
        </p:spPr>
      </p:sp>
      <p:sp>
        <p:nvSpPr>
          <p:cNvPr id="48" name="Line 8"/>
          <p:cNvSpPr/>
          <p:nvPr/>
        </p:nvSpPr>
        <p:spPr>
          <a:xfrm>
            <a:off x="1928813" y="3857625"/>
            <a:ext cx="557212" cy="0"/>
          </a:xfrm>
          <a:prstGeom prst="line">
            <a:avLst/>
          </a:prstGeom>
          <a:ln w="9525" cap="flat" cmpd="sng">
            <a:solidFill>
              <a:srgbClr val="000000"/>
            </a:solidFill>
            <a:prstDash val="solid"/>
            <a:headEnd type="none" w="med" len="med"/>
            <a:tailEnd type="none" w="med" len="med"/>
          </a:ln>
        </p:spPr>
      </p:sp>
      <p:sp>
        <p:nvSpPr>
          <p:cNvPr id="49" name="Line 9"/>
          <p:cNvSpPr/>
          <p:nvPr/>
        </p:nvSpPr>
        <p:spPr>
          <a:xfrm>
            <a:off x="2505075" y="4246563"/>
            <a:ext cx="558800" cy="0"/>
          </a:xfrm>
          <a:prstGeom prst="line">
            <a:avLst/>
          </a:prstGeom>
          <a:ln w="9525" cap="flat" cmpd="sng">
            <a:solidFill>
              <a:srgbClr val="000000"/>
            </a:solidFill>
            <a:prstDash val="solid"/>
            <a:headEnd type="none" w="med" len="med"/>
            <a:tailEnd type="none" w="med" len="med"/>
          </a:ln>
        </p:spPr>
      </p:sp>
      <p:sp>
        <p:nvSpPr>
          <p:cNvPr id="50" name="Line 10"/>
          <p:cNvSpPr/>
          <p:nvPr/>
        </p:nvSpPr>
        <p:spPr>
          <a:xfrm>
            <a:off x="3063875" y="4246563"/>
            <a:ext cx="554038" cy="0"/>
          </a:xfrm>
          <a:prstGeom prst="line">
            <a:avLst/>
          </a:prstGeom>
          <a:ln w="9525" cap="flat" cmpd="sng">
            <a:solidFill>
              <a:srgbClr val="000000"/>
            </a:solidFill>
            <a:prstDash val="solid"/>
            <a:headEnd type="none" w="med" len="med"/>
            <a:tailEnd type="none" w="med" len="med"/>
          </a:ln>
        </p:spPr>
      </p:sp>
      <p:sp>
        <p:nvSpPr>
          <p:cNvPr id="51" name="Line 11"/>
          <p:cNvSpPr/>
          <p:nvPr/>
        </p:nvSpPr>
        <p:spPr>
          <a:xfrm>
            <a:off x="3617913" y="4246563"/>
            <a:ext cx="558800" cy="0"/>
          </a:xfrm>
          <a:prstGeom prst="line">
            <a:avLst/>
          </a:prstGeom>
          <a:ln w="9525" cap="flat" cmpd="sng">
            <a:solidFill>
              <a:srgbClr val="000000"/>
            </a:solidFill>
            <a:prstDash val="solid"/>
            <a:headEnd type="none" w="med" len="med"/>
            <a:tailEnd type="none" w="med" len="med"/>
          </a:ln>
        </p:spPr>
      </p:sp>
      <p:sp>
        <p:nvSpPr>
          <p:cNvPr id="52" name="Line 12"/>
          <p:cNvSpPr/>
          <p:nvPr/>
        </p:nvSpPr>
        <p:spPr>
          <a:xfrm>
            <a:off x="5286375" y="3857625"/>
            <a:ext cx="557213" cy="0"/>
          </a:xfrm>
          <a:prstGeom prst="line">
            <a:avLst/>
          </a:prstGeom>
          <a:ln w="9525" cap="flat" cmpd="sng">
            <a:solidFill>
              <a:srgbClr val="000000"/>
            </a:solidFill>
            <a:prstDash val="solid"/>
            <a:headEnd type="none" w="med" len="med"/>
            <a:tailEnd type="none" w="med" len="med"/>
          </a:ln>
        </p:spPr>
      </p:sp>
      <p:sp>
        <p:nvSpPr>
          <p:cNvPr id="53" name="Line 13"/>
          <p:cNvSpPr/>
          <p:nvPr/>
        </p:nvSpPr>
        <p:spPr>
          <a:xfrm>
            <a:off x="4732338" y="4246563"/>
            <a:ext cx="557212" cy="0"/>
          </a:xfrm>
          <a:prstGeom prst="line">
            <a:avLst/>
          </a:prstGeom>
          <a:ln w="9525" cap="flat" cmpd="sng">
            <a:solidFill>
              <a:srgbClr val="000000"/>
            </a:solidFill>
            <a:prstDash val="solid"/>
            <a:headEnd type="none" w="med" len="med"/>
            <a:tailEnd type="none" w="med" len="med"/>
          </a:ln>
        </p:spPr>
      </p:sp>
      <p:sp>
        <p:nvSpPr>
          <p:cNvPr id="54" name="Line 14"/>
          <p:cNvSpPr/>
          <p:nvPr/>
        </p:nvSpPr>
        <p:spPr>
          <a:xfrm>
            <a:off x="4176713" y="4246563"/>
            <a:ext cx="555625" cy="0"/>
          </a:xfrm>
          <a:prstGeom prst="line">
            <a:avLst/>
          </a:prstGeom>
          <a:ln w="9525" cap="flat" cmpd="sng">
            <a:solidFill>
              <a:srgbClr val="000000"/>
            </a:solidFill>
            <a:prstDash val="solid"/>
            <a:headEnd type="none" w="med" len="med"/>
            <a:tailEnd type="none" w="med" len="med"/>
          </a:ln>
        </p:spPr>
      </p:sp>
      <p:sp>
        <p:nvSpPr>
          <p:cNvPr id="55" name="Line 15"/>
          <p:cNvSpPr/>
          <p:nvPr/>
        </p:nvSpPr>
        <p:spPr>
          <a:xfrm>
            <a:off x="1947863" y="3860800"/>
            <a:ext cx="0" cy="398463"/>
          </a:xfrm>
          <a:prstGeom prst="line">
            <a:avLst/>
          </a:prstGeom>
          <a:ln w="9525" cap="flat" cmpd="sng">
            <a:solidFill>
              <a:srgbClr val="000000"/>
            </a:solidFill>
            <a:prstDash val="solid"/>
            <a:headEnd type="none" w="med" len="med"/>
            <a:tailEnd type="none" w="med" len="med"/>
          </a:ln>
        </p:spPr>
      </p:sp>
      <p:sp>
        <p:nvSpPr>
          <p:cNvPr id="56" name="Line 16"/>
          <p:cNvSpPr/>
          <p:nvPr/>
        </p:nvSpPr>
        <p:spPr>
          <a:xfrm>
            <a:off x="2505075" y="3860800"/>
            <a:ext cx="0" cy="398463"/>
          </a:xfrm>
          <a:prstGeom prst="line">
            <a:avLst/>
          </a:prstGeom>
          <a:ln w="9525" cap="flat" cmpd="sng">
            <a:solidFill>
              <a:srgbClr val="000000"/>
            </a:solidFill>
            <a:prstDash val="solid"/>
            <a:headEnd type="none" w="med" len="med"/>
            <a:tailEnd type="none" w="med" len="med"/>
          </a:ln>
        </p:spPr>
      </p:sp>
      <p:sp>
        <p:nvSpPr>
          <p:cNvPr id="57" name="Line 17"/>
          <p:cNvSpPr/>
          <p:nvPr/>
        </p:nvSpPr>
        <p:spPr>
          <a:xfrm>
            <a:off x="5289550" y="3860800"/>
            <a:ext cx="0" cy="398463"/>
          </a:xfrm>
          <a:prstGeom prst="line">
            <a:avLst/>
          </a:prstGeom>
          <a:ln w="9525" cap="flat" cmpd="sng">
            <a:solidFill>
              <a:srgbClr val="000000"/>
            </a:solidFill>
            <a:prstDash val="solid"/>
            <a:headEnd type="none" w="med" len="med"/>
            <a:tailEnd type="none" w="med" len="med"/>
          </a:ln>
        </p:spPr>
      </p:sp>
      <p:sp>
        <p:nvSpPr>
          <p:cNvPr id="58" name="Line 18"/>
          <p:cNvSpPr/>
          <p:nvPr/>
        </p:nvSpPr>
        <p:spPr>
          <a:xfrm>
            <a:off x="5838825" y="3860800"/>
            <a:ext cx="0" cy="398463"/>
          </a:xfrm>
          <a:prstGeom prst="line">
            <a:avLst/>
          </a:prstGeom>
          <a:ln w="9525" cap="flat" cmpd="sng">
            <a:solidFill>
              <a:srgbClr val="000000"/>
            </a:solidFill>
            <a:prstDash val="solid"/>
            <a:headEnd type="none" w="med" len="med"/>
            <a:tailEnd type="none" w="med" len="med"/>
          </a:ln>
        </p:spPr>
      </p:sp>
      <p:sp>
        <p:nvSpPr>
          <p:cNvPr id="59" name="Line 19"/>
          <p:cNvSpPr/>
          <p:nvPr/>
        </p:nvSpPr>
        <p:spPr>
          <a:xfrm>
            <a:off x="5846763" y="4246563"/>
            <a:ext cx="558800" cy="0"/>
          </a:xfrm>
          <a:prstGeom prst="line">
            <a:avLst/>
          </a:prstGeom>
          <a:ln w="9525" cap="flat" cmpd="sng">
            <a:solidFill>
              <a:srgbClr val="000000"/>
            </a:solidFill>
            <a:prstDash val="solid"/>
            <a:headEnd type="none" w="med" len="med"/>
            <a:tailEnd type="none" w="med" len="med"/>
          </a:ln>
        </p:spPr>
      </p:sp>
      <p:sp>
        <p:nvSpPr>
          <p:cNvPr id="60" name="Line 20"/>
          <p:cNvSpPr/>
          <p:nvPr/>
        </p:nvSpPr>
        <p:spPr>
          <a:xfrm>
            <a:off x="6386513" y="4246563"/>
            <a:ext cx="555625" cy="0"/>
          </a:xfrm>
          <a:prstGeom prst="line">
            <a:avLst/>
          </a:prstGeom>
          <a:ln w="9525" cap="flat" cmpd="sng">
            <a:solidFill>
              <a:srgbClr val="000000"/>
            </a:solidFill>
            <a:prstDash val="solid"/>
            <a:headEnd type="none" w="med" len="med"/>
            <a:tailEnd type="none" w="med" len="med"/>
          </a:ln>
        </p:spPr>
      </p:sp>
      <p:sp>
        <p:nvSpPr>
          <p:cNvPr id="61" name="Line 21"/>
          <p:cNvSpPr/>
          <p:nvPr/>
        </p:nvSpPr>
        <p:spPr>
          <a:xfrm>
            <a:off x="6926263" y="4246563"/>
            <a:ext cx="1084262" cy="0"/>
          </a:xfrm>
          <a:prstGeom prst="line">
            <a:avLst/>
          </a:prstGeom>
          <a:ln w="9525" cap="flat" cmpd="sng">
            <a:solidFill>
              <a:srgbClr val="000000"/>
            </a:solidFill>
            <a:prstDash val="solid"/>
            <a:headEnd type="none" w="med" len="med"/>
            <a:tailEnd type="none" w="med" len="med"/>
          </a:ln>
        </p:spPr>
      </p:sp>
      <p:sp>
        <p:nvSpPr>
          <p:cNvPr id="62" name="Line 22"/>
          <p:cNvSpPr/>
          <p:nvPr/>
        </p:nvSpPr>
        <p:spPr>
          <a:xfrm>
            <a:off x="2497138" y="4327525"/>
            <a:ext cx="0" cy="595313"/>
          </a:xfrm>
          <a:prstGeom prst="line">
            <a:avLst/>
          </a:prstGeom>
          <a:ln w="38100" cap="flat" cmpd="sng">
            <a:solidFill>
              <a:srgbClr val="00FFCC"/>
            </a:solidFill>
            <a:prstDash val="dash"/>
            <a:headEnd type="none" w="med" len="med"/>
            <a:tailEnd type="arrow" w="med" len="med"/>
          </a:ln>
        </p:spPr>
      </p:sp>
      <p:sp>
        <p:nvSpPr>
          <p:cNvPr id="63" name="Line 23"/>
          <p:cNvSpPr/>
          <p:nvPr/>
        </p:nvSpPr>
        <p:spPr>
          <a:xfrm>
            <a:off x="5838825" y="4327525"/>
            <a:ext cx="0" cy="595313"/>
          </a:xfrm>
          <a:prstGeom prst="line">
            <a:avLst/>
          </a:prstGeom>
          <a:ln w="38100" cap="flat" cmpd="sng">
            <a:solidFill>
              <a:srgbClr val="00FFCC"/>
            </a:solidFill>
            <a:prstDash val="dash"/>
            <a:headEnd type="none" w="med" len="med"/>
            <a:tailEnd type="arrow" w="med" len="med"/>
          </a:ln>
        </p:spPr>
      </p:sp>
      <p:sp>
        <p:nvSpPr>
          <p:cNvPr id="64" name="Text Box 24"/>
          <p:cNvSpPr txBox="1"/>
          <p:nvPr/>
        </p:nvSpPr>
        <p:spPr>
          <a:xfrm>
            <a:off x="2357438" y="4418013"/>
            <a:ext cx="809625" cy="649287"/>
          </a:xfrm>
          <a:prstGeom prst="rect">
            <a:avLst/>
          </a:prstGeom>
          <a:noFill/>
          <a:ln w="9525">
            <a:noFill/>
          </a:ln>
        </p:spPr>
        <p:txBody>
          <a:bodyPr vert="eaVert" lIns="0" tIns="0" rIns="0" bIns="0"/>
          <a:lstStyle/>
          <a:p>
            <a:pPr algn="just"/>
            <a:r>
              <a:rPr lang="zh-CN" altLang="en-US" b="1" dirty="0">
                <a:solidFill>
                  <a:srgbClr val="00FFCC"/>
                </a:solidFill>
                <a:latin typeface="Times New Roman" panose="02020603050405020304" pitchFamily="18" charset="0"/>
              </a:rPr>
              <a:t>地址</a:t>
            </a:r>
            <a:endParaRPr lang="zh-CN" altLang="en-US" b="1" dirty="0">
              <a:solidFill>
                <a:srgbClr val="00FFCC"/>
              </a:solidFill>
              <a:latin typeface="Times New Roman" panose="02020603050405020304" pitchFamily="18" charset="0"/>
            </a:endParaRPr>
          </a:p>
          <a:p>
            <a:r>
              <a:rPr lang="zh-CN" altLang="en-US" b="1" dirty="0">
                <a:solidFill>
                  <a:srgbClr val="00FFCC"/>
                </a:solidFill>
                <a:latin typeface="Times New Roman" panose="02020603050405020304" pitchFamily="18" charset="0"/>
              </a:rPr>
              <a:t>锁存</a:t>
            </a:r>
            <a:endParaRPr lang="zh-CN" altLang="en-US" sz="2200" b="1" dirty="0">
              <a:solidFill>
                <a:srgbClr val="00FFCC"/>
              </a:solidFill>
              <a:latin typeface="Times New Roman" panose="02020603050405020304" pitchFamily="18" charset="0"/>
            </a:endParaRPr>
          </a:p>
        </p:txBody>
      </p:sp>
      <p:sp>
        <p:nvSpPr>
          <p:cNvPr id="65" name="Text Box 25"/>
          <p:cNvSpPr txBox="1"/>
          <p:nvPr/>
        </p:nvSpPr>
        <p:spPr>
          <a:xfrm>
            <a:off x="5786438" y="4406900"/>
            <a:ext cx="714375" cy="633413"/>
          </a:xfrm>
          <a:prstGeom prst="rect">
            <a:avLst/>
          </a:prstGeom>
          <a:noFill/>
          <a:ln w="9525">
            <a:noFill/>
          </a:ln>
        </p:spPr>
        <p:txBody>
          <a:bodyPr vert="eaVert" lIns="0" tIns="0" rIns="0" bIns="0"/>
          <a:lstStyle/>
          <a:p>
            <a:pPr algn="just"/>
            <a:r>
              <a:rPr lang="zh-CN" altLang="en-US" b="1" dirty="0">
                <a:solidFill>
                  <a:srgbClr val="00FFCC"/>
                </a:solidFill>
                <a:latin typeface="Times New Roman" panose="02020603050405020304" pitchFamily="18" charset="0"/>
              </a:rPr>
              <a:t>地址</a:t>
            </a:r>
            <a:endParaRPr lang="zh-CN" altLang="en-US" b="1" dirty="0">
              <a:solidFill>
                <a:srgbClr val="00FFCC"/>
              </a:solidFill>
              <a:latin typeface="Times New Roman" panose="02020603050405020304" pitchFamily="18" charset="0"/>
            </a:endParaRPr>
          </a:p>
          <a:p>
            <a:pPr algn="just"/>
            <a:r>
              <a:rPr lang="zh-CN" altLang="en-US" b="1" dirty="0">
                <a:solidFill>
                  <a:srgbClr val="00FFCC"/>
                </a:solidFill>
                <a:latin typeface="Times New Roman" panose="02020603050405020304" pitchFamily="18" charset="0"/>
              </a:rPr>
              <a:t>锁存</a:t>
            </a:r>
            <a:endParaRPr lang="zh-CN" altLang="en-US" b="1" dirty="0">
              <a:solidFill>
                <a:srgbClr val="00FFCC"/>
              </a:solidFill>
              <a:latin typeface="Times New Roman" panose="02020603050405020304" pitchFamily="18" charset="0"/>
            </a:endParaRPr>
          </a:p>
          <a:p>
            <a:pPr algn="just"/>
            <a:endParaRPr lang="zh-CN" altLang="en-US" b="1" dirty="0">
              <a:solidFill>
                <a:srgbClr val="00FFCC"/>
              </a:solidFill>
              <a:latin typeface="Times New Roman" panose="02020603050405020304" pitchFamily="18" charset="0"/>
            </a:endParaRPr>
          </a:p>
          <a:p>
            <a:pPr algn="just"/>
            <a:endParaRPr lang="zh-CN" altLang="en-US" sz="900" b="1" dirty="0">
              <a:solidFill>
                <a:srgbClr val="00FFCC"/>
              </a:solidFill>
              <a:latin typeface="Times New Roman" panose="02020603050405020304" pitchFamily="18" charset="0"/>
            </a:endParaRPr>
          </a:p>
        </p:txBody>
      </p:sp>
      <p:sp>
        <p:nvSpPr>
          <p:cNvPr id="66" name="Rectangle 26"/>
          <p:cNvSpPr>
            <a:spLocks noChangeArrowheads="1"/>
          </p:cNvSpPr>
          <p:nvPr/>
        </p:nvSpPr>
        <p:spPr bwMode="auto">
          <a:xfrm>
            <a:off x="1803400" y="5046663"/>
            <a:ext cx="1066800" cy="554038"/>
          </a:xfrm>
          <a:prstGeom prst="rect">
            <a:avLst/>
          </a:prstGeom>
          <a:solidFill>
            <a:schemeClr val="accent2">
              <a:lumMod val="60000"/>
              <a:lumOff val="40000"/>
            </a:schemeClr>
          </a:solidFill>
          <a:ln w="9525">
            <a:solidFill>
              <a:srgbClr val="000000"/>
            </a:solidFill>
            <a:miter lim="800000"/>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7" name="Rectangle 27"/>
          <p:cNvSpPr>
            <a:spLocks noChangeArrowheads="1"/>
          </p:cNvSpPr>
          <p:nvPr/>
        </p:nvSpPr>
        <p:spPr bwMode="auto">
          <a:xfrm>
            <a:off x="5149850" y="5030788"/>
            <a:ext cx="1022350" cy="577850"/>
          </a:xfrm>
          <a:prstGeom prst="rect">
            <a:avLst/>
          </a:prstGeom>
          <a:solidFill>
            <a:schemeClr val="accent2">
              <a:lumMod val="60000"/>
              <a:lumOff val="40000"/>
            </a:schemeClr>
          </a:solidFill>
          <a:ln w="9525">
            <a:solidFill>
              <a:srgbClr val="000000"/>
            </a:solidFill>
            <a:miter lim="800000"/>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8" name="Line 28"/>
          <p:cNvSpPr/>
          <p:nvPr/>
        </p:nvSpPr>
        <p:spPr>
          <a:xfrm>
            <a:off x="1485900" y="5322888"/>
            <a:ext cx="320675" cy="0"/>
          </a:xfrm>
          <a:prstGeom prst="line">
            <a:avLst/>
          </a:prstGeom>
          <a:ln w="9525" cap="flat" cmpd="sng">
            <a:solidFill>
              <a:srgbClr val="000000"/>
            </a:solidFill>
            <a:prstDash val="solid"/>
            <a:headEnd type="none" w="med" len="med"/>
            <a:tailEnd type="none" w="med" len="med"/>
          </a:ln>
        </p:spPr>
      </p:sp>
      <p:sp>
        <p:nvSpPr>
          <p:cNvPr id="69" name="Line 29"/>
          <p:cNvSpPr/>
          <p:nvPr/>
        </p:nvSpPr>
        <p:spPr>
          <a:xfrm>
            <a:off x="2874963" y="5311775"/>
            <a:ext cx="617537" cy="0"/>
          </a:xfrm>
          <a:prstGeom prst="line">
            <a:avLst/>
          </a:prstGeom>
          <a:ln w="9525" cap="flat" cmpd="sng">
            <a:solidFill>
              <a:srgbClr val="000000"/>
            </a:solidFill>
            <a:prstDash val="solid"/>
            <a:headEnd type="none" w="med" len="med"/>
            <a:tailEnd type="none" w="med" len="med"/>
          </a:ln>
        </p:spPr>
      </p:sp>
      <p:sp>
        <p:nvSpPr>
          <p:cNvPr id="70" name="Line 30"/>
          <p:cNvSpPr/>
          <p:nvPr/>
        </p:nvSpPr>
        <p:spPr>
          <a:xfrm>
            <a:off x="4578350" y="5311775"/>
            <a:ext cx="574675" cy="0"/>
          </a:xfrm>
          <a:prstGeom prst="line">
            <a:avLst/>
          </a:prstGeom>
          <a:ln w="9525" cap="flat" cmpd="sng">
            <a:solidFill>
              <a:srgbClr val="000000"/>
            </a:solidFill>
            <a:prstDash val="solid"/>
            <a:headEnd type="none" w="med" len="med"/>
            <a:tailEnd type="none" w="med" len="med"/>
          </a:ln>
        </p:spPr>
      </p:sp>
      <p:sp>
        <p:nvSpPr>
          <p:cNvPr id="71" name="Rectangle 31"/>
          <p:cNvSpPr/>
          <p:nvPr/>
        </p:nvSpPr>
        <p:spPr>
          <a:xfrm>
            <a:off x="3482975" y="5019675"/>
            <a:ext cx="1071563" cy="581025"/>
          </a:xfrm>
          <a:prstGeom prst="rect">
            <a:avLst/>
          </a:prstGeom>
          <a:noFill/>
          <a:ln w="9525" cap="flat" cmpd="sng">
            <a:solidFill>
              <a:srgbClr val="000000"/>
            </a:solidFill>
            <a:prstDash val="solid"/>
            <a:miter/>
            <a:headEnd type="none" w="med" len="med"/>
            <a:tailEnd type="none" w="med" len="med"/>
          </a:ln>
        </p:spPr>
        <p:txBody>
          <a:bodyPr lIns="0" tIns="0" rIns="0" bIns="0"/>
          <a:lstStyle/>
          <a:p>
            <a:endParaRPr lang="zh-CN" altLang="en-US" dirty="0">
              <a:latin typeface="Arial" panose="020B0604020202020204" pitchFamily="34" charset="0"/>
            </a:endParaRPr>
          </a:p>
        </p:txBody>
      </p:sp>
      <p:sp>
        <p:nvSpPr>
          <p:cNvPr id="72" name="Text Box 32"/>
          <p:cNvSpPr txBox="1"/>
          <p:nvPr/>
        </p:nvSpPr>
        <p:spPr>
          <a:xfrm>
            <a:off x="1785938" y="5032375"/>
            <a:ext cx="1044575" cy="593725"/>
          </a:xfrm>
          <a:prstGeom prst="rect">
            <a:avLst/>
          </a:prstGeom>
          <a:noFill/>
          <a:ln w="9525">
            <a:noFill/>
          </a:ln>
        </p:spPr>
        <p:txBody>
          <a:bodyPr lIns="0" tIns="0" rIns="0" bIns="0"/>
          <a:lstStyle/>
          <a:p>
            <a:pPr algn="ctr"/>
            <a:r>
              <a:rPr lang="zh-CN" altLang="en-US" b="1" dirty="0">
                <a:latin typeface="Times New Roman" panose="02020603050405020304" pitchFamily="18" charset="0"/>
              </a:rPr>
              <a:t>地址</a:t>
            </a:r>
            <a:endParaRPr lang="zh-CN" altLang="en-US" b="1" dirty="0">
              <a:latin typeface="Times New Roman" panose="02020603050405020304" pitchFamily="18" charset="0"/>
            </a:endParaRPr>
          </a:p>
          <a:p>
            <a:pPr algn="ctr"/>
            <a:r>
              <a:rPr lang="zh-CN" altLang="en-US" b="1" dirty="0">
                <a:latin typeface="Times New Roman" panose="02020603050405020304" pitchFamily="18" charset="0"/>
              </a:rPr>
              <a:t>输出</a:t>
            </a:r>
            <a:endParaRPr lang="zh-CN" altLang="en-US" sz="2200" b="1" dirty="0">
              <a:latin typeface="Times New Roman" panose="02020603050405020304" pitchFamily="18" charset="0"/>
            </a:endParaRPr>
          </a:p>
        </p:txBody>
      </p:sp>
      <p:sp>
        <p:nvSpPr>
          <p:cNvPr id="73" name="Text Box 33"/>
          <p:cNvSpPr txBox="1"/>
          <p:nvPr/>
        </p:nvSpPr>
        <p:spPr>
          <a:xfrm>
            <a:off x="3490913" y="5008563"/>
            <a:ext cx="1090612" cy="601662"/>
          </a:xfrm>
          <a:prstGeom prst="rect">
            <a:avLst/>
          </a:prstGeom>
          <a:solidFill>
            <a:srgbClr val="FFFF47"/>
          </a:solidFill>
          <a:ln w="9525" cap="flat" cmpd="sng">
            <a:solidFill>
              <a:schemeClr val="tx1"/>
            </a:solidFill>
            <a:prstDash val="solid"/>
            <a:miter/>
            <a:headEnd type="none" w="med" len="med"/>
            <a:tailEnd type="none" w="med" len="med"/>
          </a:ln>
        </p:spPr>
        <p:txBody>
          <a:bodyPr lIns="0" tIns="0" rIns="0" bIns="0"/>
          <a:lstStyle/>
          <a:p>
            <a:pPr algn="ctr"/>
            <a:r>
              <a:rPr lang="zh-CN" altLang="en-US" b="1" dirty="0">
                <a:latin typeface="Times New Roman" panose="02020603050405020304" pitchFamily="18" charset="0"/>
              </a:rPr>
              <a:t>数据</a:t>
            </a:r>
            <a:endParaRPr lang="zh-CN" altLang="en-US" b="1" dirty="0">
              <a:latin typeface="Times New Roman" panose="02020603050405020304" pitchFamily="18" charset="0"/>
            </a:endParaRPr>
          </a:p>
          <a:p>
            <a:pPr algn="ctr"/>
            <a:r>
              <a:rPr lang="zh-CN" altLang="en-US" b="1" dirty="0">
                <a:latin typeface="Times New Roman" panose="02020603050405020304" pitchFamily="18" charset="0"/>
              </a:rPr>
              <a:t>有效</a:t>
            </a:r>
            <a:endParaRPr lang="zh-CN" altLang="en-US" b="1" dirty="0">
              <a:latin typeface="Times New Roman" panose="02020603050405020304" pitchFamily="18" charset="0"/>
            </a:endParaRPr>
          </a:p>
        </p:txBody>
      </p:sp>
      <p:sp>
        <p:nvSpPr>
          <p:cNvPr id="74" name="Rectangle 34"/>
          <p:cNvSpPr/>
          <p:nvPr/>
        </p:nvSpPr>
        <p:spPr>
          <a:xfrm>
            <a:off x="6729413" y="5006975"/>
            <a:ext cx="985837" cy="593725"/>
          </a:xfrm>
          <a:prstGeom prst="rect">
            <a:avLst/>
          </a:prstGeom>
          <a:noFill/>
          <a:ln w="9525" cap="flat" cmpd="sng">
            <a:solidFill>
              <a:srgbClr val="000000"/>
            </a:solidFill>
            <a:prstDash val="solid"/>
            <a:miter/>
            <a:headEnd type="none" w="med" len="med"/>
            <a:tailEnd type="none" w="med" len="med"/>
          </a:ln>
        </p:spPr>
        <p:txBody>
          <a:bodyPr lIns="0" tIns="0" rIns="0" bIns="0"/>
          <a:lstStyle/>
          <a:p>
            <a:endParaRPr lang="zh-CN" altLang="en-US" dirty="0">
              <a:latin typeface="Arial" panose="020B0604020202020204" pitchFamily="34" charset="0"/>
            </a:endParaRPr>
          </a:p>
        </p:txBody>
      </p:sp>
      <p:sp>
        <p:nvSpPr>
          <p:cNvPr id="75" name="Line 35"/>
          <p:cNvSpPr/>
          <p:nvPr/>
        </p:nvSpPr>
        <p:spPr>
          <a:xfrm>
            <a:off x="6172200" y="5311775"/>
            <a:ext cx="571500" cy="0"/>
          </a:xfrm>
          <a:prstGeom prst="line">
            <a:avLst/>
          </a:prstGeom>
          <a:ln w="9525" cap="flat" cmpd="sng">
            <a:solidFill>
              <a:srgbClr val="000000"/>
            </a:solidFill>
            <a:prstDash val="solid"/>
            <a:headEnd type="none" w="med" len="med"/>
            <a:tailEnd type="none" w="med" len="med"/>
          </a:ln>
        </p:spPr>
      </p:sp>
      <p:sp>
        <p:nvSpPr>
          <p:cNvPr id="76" name="Text Box 36"/>
          <p:cNvSpPr txBox="1"/>
          <p:nvPr/>
        </p:nvSpPr>
        <p:spPr>
          <a:xfrm>
            <a:off x="5176838" y="5016500"/>
            <a:ext cx="939800" cy="576263"/>
          </a:xfrm>
          <a:prstGeom prst="rect">
            <a:avLst/>
          </a:prstGeom>
          <a:noFill/>
          <a:ln w="9525">
            <a:noFill/>
          </a:ln>
        </p:spPr>
        <p:txBody>
          <a:bodyPr lIns="0" tIns="0" rIns="0" bIns="0"/>
          <a:lstStyle/>
          <a:p>
            <a:pPr algn="ctr"/>
            <a:r>
              <a:rPr lang="zh-CN" altLang="en-US" b="1" dirty="0">
                <a:latin typeface="Times New Roman" panose="02020603050405020304" pitchFamily="18" charset="0"/>
              </a:rPr>
              <a:t>地址</a:t>
            </a:r>
            <a:endParaRPr lang="zh-CN" altLang="en-US" b="1" dirty="0">
              <a:latin typeface="Times New Roman" panose="02020603050405020304" pitchFamily="18" charset="0"/>
            </a:endParaRPr>
          </a:p>
          <a:p>
            <a:pPr algn="ctr"/>
            <a:r>
              <a:rPr lang="zh-CN" altLang="en-US" b="1" dirty="0">
                <a:latin typeface="Times New Roman" panose="02020603050405020304" pitchFamily="18" charset="0"/>
              </a:rPr>
              <a:t>输出</a:t>
            </a:r>
            <a:endParaRPr lang="zh-CN" altLang="en-US" b="1" dirty="0">
              <a:latin typeface="Times New Roman" panose="02020603050405020304" pitchFamily="18" charset="0"/>
            </a:endParaRPr>
          </a:p>
        </p:txBody>
      </p:sp>
      <p:sp>
        <p:nvSpPr>
          <p:cNvPr id="77" name="Text Box 37"/>
          <p:cNvSpPr txBox="1"/>
          <p:nvPr/>
        </p:nvSpPr>
        <p:spPr>
          <a:xfrm>
            <a:off x="6686550" y="5002213"/>
            <a:ext cx="1109663" cy="609600"/>
          </a:xfrm>
          <a:prstGeom prst="rect">
            <a:avLst/>
          </a:prstGeom>
          <a:solidFill>
            <a:srgbClr val="FFFF47"/>
          </a:solidFill>
          <a:ln w="9525" cap="flat" cmpd="sng">
            <a:solidFill>
              <a:schemeClr val="tx1"/>
            </a:solidFill>
            <a:prstDash val="solid"/>
            <a:miter/>
            <a:headEnd type="none" w="med" len="med"/>
            <a:tailEnd type="none" w="med" len="med"/>
          </a:ln>
        </p:spPr>
        <p:txBody>
          <a:bodyPr lIns="0" tIns="0" rIns="0" bIns="0"/>
          <a:lstStyle/>
          <a:p>
            <a:pPr algn="ctr"/>
            <a:r>
              <a:rPr lang="zh-CN" altLang="en-US" b="1" dirty="0">
                <a:latin typeface="Times New Roman" panose="02020603050405020304" pitchFamily="18" charset="0"/>
              </a:rPr>
              <a:t>数据</a:t>
            </a:r>
            <a:endParaRPr lang="zh-CN" altLang="en-US" b="1" dirty="0">
              <a:latin typeface="Times New Roman" panose="02020603050405020304" pitchFamily="18" charset="0"/>
            </a:endParaRPr>
          </a:p>
          <a:p>
            <a:pPr algn="ctr"/>
            <a:r>
              <a:rPr lang="zh-CN" altLang="en-US" b="1" dirty="0">
                <a:latin typeface="Times New Roman" panose="02020603050405020304" pitchFamily="18" charset="0"/>
              </a:rPr>
              <a:t>有效</a:t>
            </a:r>
            <a:endParaRPr lang="zh-CN" altLang="en-US" b="1" dirty="0">
              <a:latin typeface="Times New Roman" panose="02020603050405020304" pitchFamily="18" charset="0"/>
            </a:endParaRPr>
          </a:p>
        </p:txBody>
      </p:sp>
      <p:sp>
        <p:nvSpPr>
          <p:cNvPr id="78" name="Line 38"/>
          <p:cNvSpPr/>
          <p:nvPr/>
        </p:nvSpPr>
        <p:spPr>
          <a:xfrm>
            <a:off x="7715250" y="5311775"/>
            <a:ext cx="355600" cy="0"/>
          </a:xfrm>
          <a:prstGeom prst="line">
            <a:avLst/>
          </a:prstGeom>
          <a:ln w="9525" cap="flat" cmpd="sng">
            <a:solidFill>
              <a:srgbClr val="000000"/>
            </a:solidFill>
            <a:prstDash val="solid"/>
            <a:headEnd type="none" w="med" len="med"/>
            <a:tailEnd type="none" w="med" len="med"/>
          </a:ln>
        </p:spPr>
      </p:sp>
      <p:sp>
        <p:nvSpPr>
          <p:cNvPr id="79" name="Text Box 39"/>
          <p:cNvSpPr txBox="1"/>
          <p:nvPr/>
        </p:nvSpPr>
        <p:spPr>
          <a:xfrm>
            <a:off x="396875" y="5122863"/>
            <a:ext cx="1103313" cy="552450"/>
          </a:xfrm>
          <a:prstGeom prst="rect">
            <a:avLst/>
          </a:prstGeom>
          <a:noFill/>
          <a:ln w="9525">
            <a:noFill/>
          </a:ln>
        </p:spPr>
        <p:txBody>
          <a:bodyPr lIns="0" tIns="0" rIns="0" bIns="0"/>
          <a:lstStyle/>
          <a:p>
            <a:pPr algn="ctr"/>
            <a:r>
              <a:rPr lang="en-US" altLang="zh-CN" sz="2400" b="1">
                <a:latin typeface="Arial" panose="020B0604020202020204" pitchFamily="34" charset="0"/>
              </a:rPr>
              <a:t>AD</a:t>
            </a:r>
            <a:r>
              <a:rPr lang="en-US" altLang="zh-CN" sz="2400" b="1" baseline="-25000">
                <a:latin typeface="Arial" panose="020B0604020202020204" pitchFamily="34" charset="0"/>
              </a:rPr>
              <a:t>0</a:t>
            </a:r>
            <a:r>
              <a:rPr lang="zh-CN" altLang="en-US" sz="2400" b="1" baseline="-25000" dirty="0">
                <a:latin typeface="Arial" panose="020B0604020202020204" pitchFamily="34" charset="0"/>
              </a:rPr>
              <a:t>～</a:t>
            </a:r>
            <a:r>
              <a:rPr lang="en-US" altLang="zh-CN" sz="2400" b="1" baseline="-25000">
                <a:latin typeface="Arial" panose="020B0604020202020204" pitchFamily="34" charset="0"/>
              </a:rPr>
              <a:t>n</a:t>
            </a:r>
            <a:endParaRPr lang="en-US" altLang="zh-CN" sz="2400" b="1" baseline="-25000">
              <a:latin typeface="Arial" panose="020B0604020202020204" pitchFamily="34" charset="0"/>
            </a:endParaRPr>
          </a:p>
        </p:txBody>
      </p:sp>
      <p:sp>
        <p:nvSpPr>
          <p:cNvPr id="80" name="Line 40"/>
          <p:cNvSpPr/>
          <p:nvPr/>
        </p:nvSpPr>
        <p:spPr>
          <a:xfrm>
            <a:off x="7566025" y="5707063"/>
            <a:ext cx="1588" cy="447675"/>
          </a:xfrm>
          <a:prstGeom prst="line">
            <a:avLst/>
          </a:prstGeom>
          <a:ln w="25400" cap="flat" cmpd="sng">
            <a:solidFill>
              <a:srgbClr val="FF0000"/>
            </a:solidFill>
            <a:prstDash val="dash"/>
            <a:headEnd type="arrow" w="med" len="med"/>
            <a:tailEnd type="none" w="med" len="med"/>
          </a:ln>
        </p:spPr>
      </p:sp>
      <p:sp>
        <p:nvSpPr>
          <p:cNvPr id="81" name="Line 41"/>
          <p:cNvSpPr/>
          <p:nvPr/>
        </p:nvSpPr>
        <p:spPr>
          <a:xfrm>
            <a:off x="4375150" y="5719763"/>
            <a:ext cx="1588" cy="427037"/>
          </a:xfrm>
          <a:prstGeom prst="line">
            <a:avLst/>
          </a:prstGeom>
          <a:ln w="25400" cap="flat" cmpd="sng">
            <a:solidFill>
              <a:srgbClr val="FF0000"/>
            </a:solidFill>
            <a:prstDash val="dash"/>
            <a:headEnd type="arrow" w="med" len="med"/>
            <a:tailEnd type="none" w="med" len="med"/>
          </a:ln>
        </p:spPr>
      </p:sp>
      <p:sp>
        <p:nvSpPr>
          <p:cNvPr id="82" name="Text Box 42"/>
          <p:cNvSpPr txBox="1"/>
          <p:nvPr/>
        </p:nvSpPr>
        <p:spPr>
          <a:xfrm>
            <a:off x="4300538" y="5511800"/>
            <a:ext cx="771525" cy="631825"/>
          </a:xfrm>
          <a:prstGeom prst="rect">
            <a:avLst/>
          </a:prstGeom>
          <a:noFill/>
          <a:ln w="9525">
            <a:noFill/>
          </a:ln>
        </p:spPr>
        <p:txBody>
          <a:bodyPr vert="eaVert" lIns="0" tIns="0" rIns="0" bIns="0"/>
          <a:lstStyle/>
          <a:p>
            <a:pPr algn="r"/>
            <a:r>
              <a:rPr lang="zh-CN" altLang="en-US" b="1" dirty="0">
                <a:solidFill>
                  <a:srgbClr val="FF0000"/>
                </a:solidFill>
                <a:latin typeface="Times New Roman" panose="02020603050405020304" pitchFamily="18" charset="0"/>
              </a:rPr>
              <a:t>数据</a:t>
            </a:r>
            <a:endParaRPr lang="zh-CN" altLang="en-US" b="1" dirty="0">
              <a:solidFill>
                <a:srgbClr val="FF0000"/>
              </a:solidFill>
              <a:latin typeface="Times New Roman" panose="02020603050405020304" pitchFamily="18" charset="0"/>
            </a:endParaRPr>
          </a:p>
          <a:p>
            <a:pPr algn="r"/>
            <a:r>
              <a:rPr lang="zh-CN" altLang="en-US" b="1" dirty="0">
                <a:solidFill>
                  <a:srgbClr val="FF0000"/>
                </a:solidFill>
                <a:latin typeface="Times New Roman" panose="02020603050405020304" pitchFamily="18" charset="0"/>
              </a:rPr>
              <a:t>采样</a:t>
            </a:r>
            <a:endParaRPr lang="zh-CN" altLang="en-US" b="1" dirty="0">
              <a:solidFill>
                <a:srgbClr val="FF0000"/>
              </a:solidFill>
              <a:latin typeface="Times New Roman" panose="02020603050405020304" pitchFamily="18" charset="0"/>
            </a:endParaRPr>
          </a:p>
        </p:txBody>
      </p:sp>
      <p:sp>
        <p:nvSpPr>
          <p:cNvPr id="83" name="Text Box 43"/>
          <p:cNvSpPr txBox="1"/>
          <p:nvPr/>
        </p:nvSpPr>
        <p:spPr>
          <a:xfrm>
            <a:off x="7596188" y="5661025"/>
            <a:ext cx="723900" cy="842963"/>
          </a:xfrm>
          <a:prstGeom prst="rect">
            <a:avLst/>
          </a:prstGeom>
          <a:noFill/>
          <a:ln w="9525">
            <a:noFill/>
          </a:ln>
        </p:spPr>
        <p:txBody>
          <a:bodyPr vert="eaVert" lIns="0" tIns="0" rIns="0" bIns="0"/>
          <a:lstStyle/>
          <a:p>
            <a:pPr algn="just"/>
            <a:r>
              <a:rPr lang="zh-CN" altLang="en-US" b="1" dirty="0">
                <a:solidFill>
                  <a:srgbClr val="FF0000"/>
                </a:solidFill>
                <a:latin typeface="Times New Roman" panose="02020603050405020304" pitchFamily="18" charset="0"/>
              </a:rPr>
              <a:t>数据</a:t>
            </a:r>
            <a:endParaRPr lang="zh-CN" altLang="en-US" b="1" dirty="0">
              <a:solidFill>
                <a:srgbClr val="FF0000"/>
              </a:solidFill>
              <a:latin typeface="Times New Roman" panose="02020603050405020304" pitchFamily="18" charset="0"/>
            </a:endParaRPr>
          </a:p>
          <a:p>
            <a:pPr algn="just"/>
            <a:r>
              <a:rPr lang="zh-CN" altLang="en-US" b="1" dirty="0">
                <a:solidFill>
                  <a:srgbClr val="FF0000"/>
                </a:solidFill>
                <a:latin typeface="Times New Roman" panose="02020603050405020304" pitchFamily="18" charset="0"/>
              </a:rPr>
              <a:t>采样</a:t>
            </a:r>
            <a:endParaRPr lang="zh-CN" altLang="en-US" b="1" dirty="0">
              <a:solidFill>
                <a:srgbClr val="FF0000"/>
              </a:solidFill>
              <a:latin typeface="Times New Roman" panose="02020603050405020304" pitchFamily="18" charset="0"/>
            </a:endParaRPr>
          </a:p>
        </p:txBody>
      </p:sp>
      <p:sp>
        <p:nvSpPr>
          <p:cNvPr id="84" name="Line 44"/>
          <p:cNvSpPr/>
          <p:nvPr/>
        </p:nvSpPr>
        <p:spPr>
          <a:xfrm>
            <a:off x="3616325" y="6537325"/>
            <a:ext cx="757238" cy="0"/>
          </a:xfrm>
          <a:prstGeom prst="line">
            <a:avLst/>
          </a:prstGeom>
          <a:ln w="9525" cap="flat" cmpd="sng">
            <a:solidFill>
              <a:srgbClr val="000000"/>
            </a:solidFill>
            <a:prstDash val="solid"/>
            <a:headEnd type="none" w="med" len="med"/>
            <a:tailEnd type="none" w="med" len="med"/>
          </a:ln>
        </p:spPr>
      </p:sp>
      <p:sp>
        <p:nvSpPr>
          <p:cNvPr id="85" name="Line 45"/>
          <p:cNvSpPr/>
          <p:nvPr/>
        </p:nvSpPr>
        <p:spPr>
          <a:xfrm>
            <a:off x="1465263" y="6172200"/>
            <a:ext cx="2146300" cy="0"/>
          </a:xfrm>
          <a:prstGeom prst="line">
            <a:avLst/>
          </a:prstGeom>
          <a:ln w="9525" cap="flat" cmpd="sng">
            <a:solidFill>
              <a:srgbClr val="000000"/>
            </a:solidFill>
            <a:prstDash val="solid"/>
            <a:headEnd type="none" w="med" len="med"/>
            <a:tailEnd type="none" w="med" len="med"/>
          </a:ln>
        </p:spPr>
      </p:sp>
      <p:sp>
        <p:nvSpPr>
          <p:cNvPr id="86" name="Line 46"/>
          <p:cNvSpPr/>
          <p:nvPr/>
        </p:nvSpPr>
        <p:spPr>
          <a:xfrm>
            <a:off x="4360863" y="6161088"/>
            <a:ext cx="2455862" cy="0"/>
          </a:xfrm>
          <a:prstGeom prst="line">
            <a:avLst/>
          </a:prstGeom>
          <a:ln w="9525" cap="flat" cmpd="sng">
            <a:solidFill>
              <a:srgbClr val="000000"/>
            </a:solidFill>
            <a:prstDash val="solid"/>
            <a:headEnd type="none" w="med" len="med"/>
            <a:tailEnd type="none" w="med" len="med"/>
          </a:ln>
        </p:spPr>
      </p:sp>
      <p:sp>
        <p:nvSpPr>
          <p:cNvPr id="87" name="Line 47"/>
          <p:cNvSpPr/>
          <p:nvPr/>
        </p:nvSpPr>
        <p:spPr>
          <a:xfrm>
            <a:off x="4360863" y="6172200"/>
            <a:ext cx="0" cy="374650"/>
          </a:xfrm>
          <a:prstGeom prst="line">
            <a:avLst/>
          </a:prstGeom>
          <a:ln w="9525" cap="flat" cmpd="sng">
            <a:solidFill>
              <a:srgbClr val="000000"/>
            </a:solidFill>
            <a:prstDash val="solid"/>
            <a:headEnd type="none" w="med" len="med"/>
            <a:tailEnd type="none" w="med" len="med"/>
          </a:ln>
        </p:spPr>
      </p:sp>
      <p:sp>
        <p:nvSpPr>
          <p:cNvPr id="88" name="Line 48"/>
          <p:cNvSpPr/>
          <p:nvPr/>
        </p:nvSpPr>
        <p:spPr>
          <a:xfrm>
            <a:off x="7550150" y="6161088"/>
            <a:ext cx="0" cy="376237"/>
          </a:xfrm>
          <a:prstGeom prst="line">
            <a:avLst/>
          </a:prstGeom>
          <a:ln w="9525" cap="flat" cmpd="sng">
            <a:solidFill>
              <a:srgbClr val="000000"/>
            </a:solidFill>
            <a:prstDash val="solid"/>
            <a:headEnd type="none" w="med" len="med"/>
            <a:tailEnd type="none" w="med" len="med"/>
          </a:ln>
        </p:spPr>
      </p:sp>
      <p:sp>
        <p:nvSpPr>
          <p:cNvPr id="89" name="Line 49"/>
          <p:cNvSpPr/>
          <p:nvPr/>
        </p:nvSpPr>
        <p:spPr>
          <a:xfrm>
            <a:off x="6802438" y="6161088"/>
            <a:ext cx="0" cy="376237"/>
          </a:xfrm>
          <a:prstGeom prst="line">
            <a:avLst/>
          </a:prstGeom>
          <a:ln w="9525" cap="flat" cmpd="sng">
            <a:solidFill>
              <a:srgbClr val="000000"/>
            </a:solidFill>
            <a:prstDash val="solid"/>
            <a:headEnd type="none" w="med" len="med"/>
            <a:tailEnd type="none" w="med" len="med"/>
          </a:ln>
        </p:spPr>
      </p:sp>
      <p:sp>
        <p:nvSpPr>
          <p:cNvPr id="90" name="Line 50"/>
          <p:cNvSpPr/>
          <p:nvPr/>
        </p:nvSpPr>
        <p:spPr>
          <a:xfrm>
            <a:off x="6802438" y="6537325"/>
            <a:ext cx="757237" cy="0"/>
          </a:xfrm>
          <a:prstGeom prst="line">
            <a:avLst/>
          </a:prstGeom>
          <a:ln w="9525" cap="flat" cmpd="sng">
            <a:solidFill>
              <a:srgbClr val="000000"/>
            </a:solidFill>
            <a:prstDash val="solid"/>
            <a:headEnd type="none" w="med" len="med"/>
            <a:tailEnd type="none" w="med" len="med"/>
          </a:ln>
        </p:spPr>
      </p:sp>
      <p:sp>
        <p:nvSpPr>
          <p:cNvPr id="91" name="Line 51"/>
          <p:cNvSpPr/>
          <p:nvPr/>
        </p:nvSpPr>
        <p:spPr>
          <a:xfrm flipV="1">
            <a:off x="7566025" y="6161088"/>
            <a:ext cx="455613" cy="0"/>
          </a:xfrm>
          <a:prstGeom prst="line">
            <a:avLst/>
          </a:prstGeom>
          <a:ln w="9525" cap="flat" cmpd="sng">
            <a:solidFill>
              <a:srgbClr val="000000"/>
            </a:solidFill>
            <a:prstDash val="solid"/>
            <a:headEnd type="none" w="med" len="med"/>
            <a:tailEnd type="none" w="med" len="med"/>
          </a:ln>
        </p:spPr>
      </p:sp>
      <p:sp>
        <p:nvSpPr>
          <p:cNvPr id="92" name="Text Box 52"/>
          <p:cNvSpPr txBox="1"/>
          <p:nvPr/>
        </p:nvSpPr>
        <p:spPr>
          <a:xfrm>
            <a:off x="254000" y="6167438"/>
            <a:ext cx="1527175" cy="504825"/>
          </a:xfrm>
          <a:prstGeom prst="rect">
            <a:avLst/>
          </a:prstGeom>
          <a:noFill/>
          <a:ln w="9525">
            <a:noFill/>
          </a:ln>
        </p:spPr>
        <p:txBody>
          <a:bodyPr lIns="0" tIns="0" rIns="0" bIns="0"/>
          <a:lstStyle/>
          <a:p>
            <a:pPr algn="ctr"/>
            <a:r>
              <a:rPr lang="en-US" altLang="zh-CN" sz="2400" b="1">
                <a:latin typeface="Arial" panose="020B0604020202020204" pitchFamily="34" charset="0"/>
              </a:rPr>
              <a:t>R/W</a:t>
            </a:r>
            <a:endParaRPr lang="en-US" altLang="zh-CN" sz="1000" b="1">
              <a:latin typeface="Arial" panose="020B0604020202020204" pitchFamily="34" charset="0"/>
            </a:endParaRPr>
          </a:p>
        </p:txBody>
      </p:sp>
      <p:sp>
        <p:nvSpPr>
          <p:cNvPr id="93" name="Line 53"/>
          <p:cNvSpPr/>
          <p:nvPr/>
        </p:nvSpPr>
        <p:spPr>
          <a:xfrm>
            <a:off x="3611563" y="6172200"/>
            <a:ext cx="0" cy="374650"/>
          </a:xfrm>
          <a:prstGeom prst="line">
            <a:avLst/>
          </a:prstGeom>
          <a:ln w="9525" cap="flat" cmpd="sng">
            <a:solidFill>
              <a:srgbClr val="000000"/>
            </a:solidFill>
            <a:prstDash val="solid"/>
            <a:headEnd type="none" w="med" len="med"/>
            <a:tailEnd type="none" w="med" len="med"/>
          </a:ln>
        </p:spPr>
      </p:sp>
      <p:sp>
        <p:nvSpPr>
          <p:cNvPr id="94" name="Line 54"/>
          <p:cNvSpPr/>
          <p:nvPr/>
        </p:nvSpPr>
        <p:spPr>
          <a:xfrm>
            <a:off x="684213" y="6165850"/>
            <a:ext cx="288925" cy="0"/>
          </a:xfrm>
          <a:prstGeom prst="line">
            <a:avLst/>
          </a:prstGeom>
          <a:ln w="9525" cap="flat" cmpd="sng">
            <a:solidFill>
              <a:srgbClr val="000000"/>
            </a:solidFill>
            <a:prstDash val="solid"/>
            <a:headEnd type="none" w="med" len="med"/>
            <a:tailEnd type="none" w="med" len="med"/>
          </a:ln>
        </p:spPr>
      </p:sp>
      <p:sp>
        <p:nvSpPr>
          <p:cNvPr id="95" name="Rectangle 58"/>
          <p:cNvSpPr/>
          <p:nvPr/>
        </p:nvSpPr>
        <p:spPr>
          <a:xfrm>
            <a:off x="1285875" y="1143000"/>
            <a:ext cx="1704975" cy="1746250"/>
          </a:xfrm>
          <a:prstGeom prst="rect">
            <a:avLst/>
          </a:prstGeom>
          <a:noFill/>
          <a:ln w="25400"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96" name="Rectangle 59"/>
          <p:cNvSpPr/>
          <p:nvPr/>
        </p:nvSpPr>
        <p:spPr>
          <a:xfrm>
            <a:off x="3987800" y="1649413"/>
            <a:ext cx="1233488" cy="688975"/>
          </a:xfrm>
          <a:prstGeom prst="rect">
            <a:avLst/>
          </a:prstGeom>
          <a:noFill/>
          <a:ln w="25400"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97" name="Rectangle 60"/>
          <p:cNvSpPr/>
          <p:nvPr/>
        </p:nvSpPr>
        <p:spPr>
          <a:xfrm>
            <a:off x="6262688" y="1096963"/>
            <a:ext cx="1670050" cy="1812925"/>
          </a:xfrm>
          <a:prstGeom prst="rect">
            <a:avLst/>
          </a:prstGeom>
          <a:noFill/>
          <a:ln w="25400"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98" name="AutoShape 61"/>
          <p:cNvSpPr/>
          <p:nvPr/>
        </p:nvSpPr>
        <p:spPr>
          <a:xfrm>
            <a:off x="2990850" y="1763713"/>
            <a:ext cx="996950" cy="206375"/>
          </a:xfrm>
          <a:prstGeom prst="leftRightArrow">
            <a:avLst>
              <a:gd name="adj1" fmla="val 50000"/>
              <a:gd name="adj2" fmla="val 96615"/>
            </a:avLst>
          </a:prstGeom>
          <a:solidFill>
            <a:srgbClr val="8E6C00"/>
          </a:solidFill>
          <a:ln w="9525">
            <a:noFill/>
          </a:ln>
        </p:spPr>
        <p:txBody>
          <a:bodyPr/>
          <a:lstStyle/>
          <a:p>
            <a:endParaRPr lang="zh-CN" altLang="en-US" dirty="0">
              <a:latin typeface="Arial" panose="020B0604020202020204" pitchFamily="34" charset="0"/>
            </a:endParaRPr>
          </a:p>
        </p:txBody>
      </p:sp>
      <p:sp>
        <p:nvSpPr>
          <p:cNvPr id="99" name="Rectangle 62"/>
          <p:cNvSpPr/>
          <p:nvPr/>
        </p:nvSpPr>
        <p:spPr>
          <a:xfrm>
            <a:off x="3411538" y="1257300"/>
            <a:ext cx="238125" cy="552450"/>
          </a:xfrm>
          <a:prstGeom prst="rect">
            <a:avLst/>
          </a:prstGeom>
          <a:solidFill>
            <a:srgbClr val="FFFF00"/>
          </a:solidFill>
          <a:ln w="9525">
            <a:noFill/>
          </a:ln>
        </p:spPr>
        <p:txBody>
          <a:bodyPr/>
          <a:lstStyle/>
          <a:p>
            <a:endParaRPr lang="zh-CN" altLang="en-US" dirty="0">
              <a:latin typeface="Arial" panose="020B0604020202020204" pitchFamily="34" charset="0"/>
            </a:endParaRPr>
          </a:p>
        </p:txBody>
      </p:sp>
      <p:sp>
        <p:nvSpPr>
          <p:cNvPr id="100" name="AutoShape 63"/>
          <p:cNvSpPr/>
          <p:nvPr/>
        </p:nvSpPr>
        <p:spPr>
          <a:xfrm>
            <a:off x="3505200" y="1220788"/>
            <a:ext cx="2757488" cy="227012"/>
          </a:xfrm>
          <a:prstGeom prst="rightArrow">
            <a:avLst>
              <a:gd name="adj1" fmla="val 61083"/>
              <a:gd name="adj2" fmla="val 136090"/>
            </a:avLst>
          </a:prstGeom>
          <a:solidFill>
            <a:srgbClr val="FFFF00"/>
          </a:solidFill>
          <a:ln w="9525">
            <a:noFill/>
          </a:ln>
        </p:spPr>
        <p:txBody>
          <a:bodyPr/>
          <a:lstStyle/>
          <a:p>
            <a:endParaRPr lang="zh-CN" altLang="en-US" dirty="0">
              <a:latin typeface="Arial" panose="020B0604020202020204" pitchFamily="34" charset="0"/>
            </a:endParaRPr>
          </a:p>
        </p:txBody>
      </p:sp>
      <p:sp>
        <p:nvSpPr>
          <p:cNvPr id="101" name="Line 64"/>
          <p:cNvSpPr/>
          <p:nvPr/>
        </p:nvSpPr>
        <p:spPr>
          <a:xfrm>
            <a:off x="2990850" y="2224088"/>
            <a:ext cx="996950" cy="0"/>
          </a:xfrm>
          <a:prstGeom prst="line">
            <a:avLst/>
          </a:prstGeom>
          <a:ln w="63500" cap="flat" cmpd="sng">
            <a:solidFill>
              <a:srgbClr val="00FFCC"/>
            </a:solidFill>
            <a:prstDash val="solid"/>
            <a:headEnd type="none" w="med" len="med"/>
            <a:tailEnd type="arrow" w="med" len="med"/>
          </a:ln>
        </p:spPr>
      </p:sp>
      <p:sp>
        <p:nvSpPr>
          <p:cNvPr id="102" name="Line 65"/>
          <p:cNvSpPr/>
          <p:nvPr/>
        </p:nvSpPr>
        <p:spPr>
          <a:xfrm>
            <a:off x="2990850" y="2749550"/>
            <a:ext cx="3271838" cy="0"/>
          </a:xfrm>
          <a:prstGeom prst="line">
            <a:avLst/>
          </a:prstGeom>
          <a:ln w="28575" cap="flat" cmpd="sng">
            <a:solidFill>
              <a:srgbClr val="FF0000"/>
            </a:solidFill>
            <a:prstDash val="solid"/>
            <a:headEnd type="none" w="med" len="med"/>
            <a:tailEnd type="arrow" w="med" len="med"/>
          </a:ln>
        </p:spPr>
      </p:sp>
      <p:sp>
        <p:nvSpPr>
          <p:cNvPr id="103" name="Text Box 66"/>
          <p:cNvSpPr txBox="1"/>
          <p:nvPr/>
        </p:nvSpPr>
        <p:spPr>
          <a:xfrm>
            <a:off x="1260475" y="2928938"/>
            <a:ext cx="1766888" cy="366712"/>
          </a:xfrm>
          <a:prstGeom prst="rect">
            <a:avLst/>
          </a:prstGeom>
          <a:noFill/>
          <a:ln w="9525">
            <a:noFill/>
          </a:ln>
        </p:spPr>
        <p:txBody>
          <a:bodyPr lIns="0" tIns="0" rIns="0" bIns="0"/>
          <a:lstStyle/>
          <a:p>
            <a:pPr algn="ctr"/>
            <a:r>
              <a:rPr lang="zh-CN" altLang="en-US" sz="2800" b="1" dirty="0">
                <a:latin typeface="Times New Roman" panose="02020603050405020304" pitchFamily="18" charset="0"/>
              </a:rPr>
              <a:t>总线</a:t>
            </a:r>
            <a:endParaRPr lang="zh-CN" altLang="en-US" sz="2800" b="1" dirty="0">
              <a:latin typeface="Times New Roman" panose="02020603050405020304" pitchFamily="18" charset="0"/>
            </a:endParaRPr>
          </a:p>
        </p:txBody>
      </p:sp>
      <p:sp>
        <p:nvSpPr>
          <p:cNvPr id="104" name="Text Box 67"/>
          <p:cNvSpPr txBox="1"/>
          <p:nvPr/>
        </p:nvSpPr>
        <p:spPr>
          <a:xfrm>
            <a:off x="1585913" y="1571625"/>
            <a:ext cx="1557337" cy="390525"/>
          </a:xfrm>
          <a:prstGeom prst="rect">
            <a:avLst/>
          </a:prstGeom>
          <a:noFill/>
          <a:ln w="9525">
            <a:noFill/>
          </a:ln>
        </p:spPr>
        <p:txBody>
          <a:bodyPr lIns="0" tIns="0" rIns="0" bIns="0"/>
          <a:lstStyle/>
          <a:p>
            <a:pPr algn="just"/>
            <a:r>
              <a:rPr lang="zh-CN" altLang="en-US" b="1" dirty="0">
                <a:latin typeface="Arial" panose="020B0604020202020204" pitchFamily="34" charset="0"/>
              </a:rPr>
              <a:t>   </a:t>
            </a:r>
            <a:r>
              <a:rPr lang="en-US" altLang="zh-CN" sz="2400" b="1">
                <a:latin typeface="Arial" panose="020B0604020202020204" pitchFamily="34" charset="0"/>
              </a:rPr>
              <a:t>AD</a:t>
            </a:r>
            <a:r>
              <a:rPr lang="en-US" altLang="zh-CN" sz="2400" b="1" baseline="-25000">
                <a:latin typeface="Arial" panose="020B0604020202020204" pitchFamily="34" charset="0"/>
              </a:rPr>
              <a:t>0</a:t>
            </a:r>
            <a:r>
              <a:rPr lang="zh-CN" altLang="en-US" sz="2400" b="1" baseline="-25000" dirty="0">
                <a:latin typeface="Arial" panose="020B0604020202020204" pitchFamily="34" charset="0"/>
              </a:rPr>
              <a:t>～</a:t>
            </a:r>
            <a:r>
              <a:rPr lang="en-US" altLang="zh-CN" sz="2400" b="1" baseline="-25000">
                <a:latin typeface="Arial" panose="020B0604020202020204" pitchFamily="34" charset="0"/>
              </a:rPr>
              <a:t>n</a:t>
            </a:r>
            <a:r>
              <a:rPr lang="en-US" altLang="zh-CN" b="1" baseline="-25000">
                <a:latin typeface="Arial" panose="020B0604020202020204" pitchFamily="34" charset="0"/>
              </a:rPr>
              <a:t>  </a:t>
            </a:r>
            <a:endParaRPr lang="en-US" altLang="zh-CN" b="1" baseline="-25000">
              <a:latin typeface="Arial" panose="020B0604020202020204" pitchFamily="34" charset="0"/>
            </a:endParaRPr>
          </a:p>
        </p:txBody>
      </p:sp>
      <p:sp>
        <p:nvSpPr>
          <p:cNvPr id="105" name="Text Box 68"/>
          <p:cNvSpPr txBox="1"/>
          <p:nvPr/>
        </p:nvSpPr>
        <p:spPr>
          <a:xfrm>
            <a:off x="1751013" y="2071688"/>
            <a:ext cx="1328737" cy="301625"/>
          </a:xfrm>
          <a:prstGeom prst="rect">
            <a:avLst/>
          </a:prstGeom>
          <a:noFill/>
          <a:ln w="9525">
            <a:noFill/>
          </a:ln>
        </p:spPr>
        <p:txBody>
          <a:bodyPr lIns="0" tIns="0" rIns="0" bIns="0"/>
          <a:lstStyle/>
          <a:p>
            <a:pPr algn="ctr"/>
            <a:r>
              <a:rPr lang="en-US" altLang="zh-CN" sz="2400" b="1">
                <a:latin typeface="Arial" panose="020B0604020202020204" pitchFamily="34" charset="0"/>
              </a:rPr>
              <a:t>ALE</a:t>
            </a:r>
            <a:endParaRPr lang="en-US" altLang="zh-CN" sz="2400" b="1">
              <a:latin typeface="Arial" panose="020B0604020202020204" pitchFamily="34" charset="0"/>
            </a:endParaRPr>
          </a:p>
        </p:txBody>
      </p:sp>
      <p:sp>
        <p:nvSpPr>
          <p:cNvPr id="106" name="Text Box 69"/>
          <p:cNvSpPr txBox="1"/>
          <p:nvPr/>
        </p:nvSpPr>
        <p:spPr>
          <a:xfrm>
            <a:off x="1701800" y="2576513"/>
            <a:ext cx="1322388" cy="266700"/>
          </a:xfrm>
          <a:prstGeom prst="rect">
            <a:avLst/>
          </a:prstGeom>
          <a:noFill/>
          <a:ln w="9525">
            <a:noFill/>
          </a:ln>
        </p:spPr>
        <p:txBody>
          <a:bodyPr lIns="0" tIns="0" rIns="0" bIns="0"/>
          <a:lstStyle/>
          <a:p>
            <a:pPr algn="ctr"/>
            <a:r>
              <a:rPr lang="en-US" altLang="zh-CN" sz="2400" b="1">
                <a:latin typeface="Arial" panose="020B0604020202020204" pitchFamily="34" charset="0"/>
              </a:rPr>
              <a:t>R/W</a:t>
            </a:r>
            <a:endParaRPr lang="en-US" altLang="zh-CN" b="1">
              <a:latin typeface="Arial" panose="020B0604020202020204" pitchFamily="34" charset="0"/>
            </a:endParaRPr>
          </a:p>
        </p:txBody>
      </p:sp>
      <p:sp>
        <p:nvSpPr>
          <p:cNvPr id="107" name="Text Box 70"/>
          <p:cNvSpPr txBox="1"/>
          <p:nvPr/>
        </p:nvSpPr>
        <p:spPr>
          <a:xfrm>
            <a:off x="6405563" y="1196975"/>
            <a:ext cx="1587500" cy="331788"/>
          </a:xfrm>
          <a:prstGeom prst="rect">
            <a:avLst/>
          </a:prstGeom>
          <a:noFill/>
          <a:ln w="9525">
            <a:noFill/>
          </a:ln>
        </p:spPr>
        <p:txBody>
          <a:bodyPr lIns="0" tIns="0" rIns="0" bIns="0"/>
          <a:lstStyle/>
          <a:p>
            <a:pPr algn="just"/>
            <a:r>
              <a:rPr lang="en-US" altLang="zh-CN" sz="2400" b="1">
                <a:latin typeface="Arial" panose="020B0604020202020204" pitchFamily="34" charset="0"/>
              </a:rPr>
              <a:t>D</a:t>
            </a:r>
            <a:r>
              <a:rPr lang="en-US" altLang="zh-CN" sz="2400" b="1" baseline="-25000">
                <a:latin typeface="Arial" panose="020B0604020202020204" pitchFamily="34" charset="0"/>
              </a:rPr>
              <a:t>0</a:t>
            </a:r>
            <a:r>
              <a:rPr lang="zh-CN" altLang="en-US" sz="2400" b="1" baseline="-25000" dirty="0">
                <a:latin typeface="Arial" panose="020B0604020202020204" pitchFamily="34" charset="0"/>
              </a:rPr>
              <a:t>～</a:t>
            </a:r>
            <a:r>
              <a:rPr lang="en-US" altLang="zh-CN" sz="2400" b="1" baseline="-25000">
                <a:latin typeface="Arial" panose="020B0604020202020204" pitchFamily="34" charset="0"/>
              </a:rPr>
              <a:t>n</a:t>
            </a:r>
            <a:endParaRPr lang="en-US" altLang="zh-CN" sz="2400" b="1" baseline="-25000">
              <a:latin typeface="Arial" panose="020B0604020202020204" pitchFamily="34" charset="0"/>
            </a:endParaRPr>
          </a:p>
        </p:txBody>
      </p:sp>
      <p:sp>
        <p:nvSpPr>
          <p:cNvPr id="108" name="Text Box 71"/>
          <p:cNvSpPr txBox="1"/>
          <p:nvPr/>
        </p:nvSpPr>
        <p:spPr>
          <a:xfrm>
            <a:off x="6215063" y="1673225"/>
            <a:ext cx="1123950" cy="341313"/>
          </a:xfrm>
          <a:prstGeom prst="rect">
            <a:avLst/>
          </a:prstGeom>
          <a:noFill/>
          <a:ln w="9525">
            <a:noFill/>
          </a:ln>
        </p:spPr>
        <p:txBody>
          <a:bodyPr lIns="0" tIns="0" rIns="0" bIns="0"/>
          <a:lstStyle/>
          <a:p>
            <a:pPr algn="ctr">
              <a:lnSpc>
                <a:spcPct val="110000"/>
              </a:lnSpc>
            </a:pPr>
            <a:r>
              <a:rPr lang="en-US" altLang="zh-CN" sz="2400" b="1">
                <a:latin typeface="Arial" panose="020B0604020202020204" pitchFamily="34" charset="0"/>
              </a:rPr>
              <a:t>A</a:t>
            </a:r>
            <a:r>
              <a:rPr lang="en-US" altLang="zh-CN" sz="2400" b="1" baseline="-25000">
                <a:latin typeface="Arial" panose="020B0604020202020204" pitchFamily="34" charset="0"/>
              </a:rPr>
              <a:t>0</a:t>
            </a:r>
            <a:r>
              <a:rPr lang="zh-CN" altLang="en-US" sz="2400" b="1" baseline="-25000" dirty="0">
                <a:latin typeface="Arial" panose="020B0604020202020204" pitchFamily="34" charset="0"/>
              </a:rPr>
              <a:t>～</a:t>
            </a:r>
            <a:r>
              <a:rPr lang="en-US" altLang="zh-CN" sz="2400" b="1" baseline="-25000">
                <a:latin typeface="Arial" panose="020B0604020202020204" pitchFamily="34" charset="0"/>
              </a:rPr>
              <a:t>n</a:t>
            </a:r>
            <a:endParaRPr lang="en-US" altLang="zh-CN" b="1" baseline="-25000">
              <a:latin typeface="Arial" panose="020B0604020202020204" pitchFamily="34" charset="0"/>
            </a:endParaRPr>
          </a:p>
        </p:txBody>
      </p:sp>
      <p:sp>
        <p:nvSpPr>
          <p:cNvPr id="109" name="Text Box 72"/>
          <p:cNvSpPr txBox="1"/>
          <p:nvPr/>
        </p:nvSpPr>
        <p:spPr>
          <a:xfrm>
            <a:off x="6473825" y="2603500"/>
            <a:ext cx="1489075" cy="307975"/>
          </a:xfrm>
          <a:prstGeom prst="rect">
            <a:avLst/>
          </a:prstGeom>
          <a:noFill/>
          <a:ln w="9525">
            <a:noFill/>
          </a:ln>
        </p:spPr>
        <p:txBody>
          <a:bodyPr lIns="0" tIns="0" rIns="0" bIns="0"/>
          <a:lstStyle/>
          <a:p>
            <a:r>
              <a:rPr lang="en-US" altLang="zh-CN" sz="2400" b="1">
                <a:latin typeface="Arial" panose="020B0604020202020204" pitchFamily="34" charset="0"/>
              </a:rPr>
              <a:t>R/W</a:t>
            </a:r>
            <a:endParaRPr lang="en-US" altLang="zh-CN" sz="2400" b="1">
              <a:latin typeface="Arial" panose="020B0604020202020204" pitchFamily="34" charset="0"/>
            </a:endParaRPr>
          </a:p>
        </p:txBody>
      </p:sp>
      <p:sp>
        <p:nvSpPr>
          <p:cNvPr id="110" name="Line 73"/>
          <p:cNvSpPr/>
          <p:nvPr/>
        </p:nvSpPr>
        <p:spPr>
          <a:xfrm>
            <a:off x="6389688" y="2571750"/>
            <a:ext cx="325437" cy="0"/>
          </a:xfrm>
          <a:prstGeom prst="line">
            <a:avLst/>
          </a:prstGeom>
          <a:ln w="28575" cap="flat" cmpd="sng">
            <a:solidFill>
              <a:schemeClr val="tx1"/>
            </a:solidFill>
            <a:prstDash val="solid"/>
            <a:headEnd type="none" w="med" len="med"/>
            <a:tailEnd type="none" w="med" len="med"/>
          </a:ln>
        </p:spPr>
      </p:sp>
      <p:sp>
        <p:nvSpPr>
          <p:cNvPr id="111" name="Text Box 74"/>
          <p:cNvSpPr txBox="1"/>
          <p:nvPr/>
        </p:nvSpPr>
        <p:spPr>
          <a:xfrm>
            <a:off x="6267450" y="2959100"/>
            <a:ext cx="1665288" cy="269875"/>
          </a:xfrm>
          <a:prstGeom prst="rect">
            <a:avLst/>
          </a:prstGeom>
          <a:noFill/>
          <a:ln w="9525">
            <a:noFill/>
          </a:ln>
        </p:spPr>
        <p:txBody>
          <a:bodyPr lIns="0" tIns="0" rIns="0" bIns="0"/>
          <a:lstStyle/>
          <a:p>
            <a:pPr algn="ctr"/>
            <a:r>
              <a:rPr lang="zh-CN" altLang="en-US" sz="2800" b="1" dirty="0">
                <a:latin typeface="Times New Roman" panose="02020603050405020304" pitchFamily="18" charset="0"/>
              </a:rPr>
              <a:t>存储器</a:t>
            </a:r>
            <a:endParaRPr lang="zh-CN" altLang="en-US" sz="2800" b="1" dirty="0">
              <a:latin typeface="Times New Roman" panose="02020603050405020304" pitchFamily="18" charset="0"/>
            </a:endParaRPr>
          </a:p>
        </p:txBody>
      </p:sp>
      <p:sp>
        <p:nvSpPr>
          <p:cNvPr id="112" name="Text Box 75"/>
          <p:cNvSpPr txBox="1"/>
          <p:nvPr/>
        </p:nvSpPr>
        <p:spPr>
          <a:xfrm>
            <a:off x="3990975" y="1643063"/>
            <a:ext cx="1230313" cy="785812"/>
          </a:xfrm>
          <a:prstGeom prst="rect">
            <a:avLst/>
          </a:prstGeom>
          <a:noFill/>
          <a:ln w="9525">
            <a:noFill/>
          </a:ln>
        </p:spPr>
        <p:txBody>
          <a:bodyPr lIns="0" tIns="0" rIns="0" bIns="0"/>
          <a:lstStyle/>
          <a:p>
            <a:pPr algn="ctr"/>
            <a:r>
              <a:rPr lang="en-US" altLang="zh-CN" b="1">
                <a:latin typeface="Arial" panose="020B0604020202020204" pitchFamily="34" charset="0"/>
              </a:rPr>
              <a:t>Di</a:t>
            </a:r>
            <a:r>
              <a:rPr lang="en-US" altLang="zh-CN" b="1" baseline="-25000">
                <a:latin typeface="Arial" panose="020B0604020202020204" pitchFamily="34" charset="0"/>
              </a:rPr>
              <a:t>       </a:t>
            </a:r>
            <a:r>
              <a:rPr lang="en-US" altLang="zh-CN" b="1" err="1">
                <a:latin typeface="Arial" panose="020B0604020202020204" pitchFamily="34" charset="0"/>
              </a:rPr>
              <a:t>Qi</a:t>
            </a:r>
            <a:endParaRPr lang="en-US" altLang="zh-CN" b="1">
              <a:latin typeface="Arial" panose="020B0604020202020204" pitchFamily="34" charset="0"/>
            </a:endParaRPr>
          </a:p>
          <a:p>
            <a:pPr algn="just"/>
            <a:endParaRPr lang="en-US" altLang="zh-CN" sz="700" b="1">
              <a:latin typeface="Arial" panose="020B0604020202020204" pitchFamily="34" charset="0"/>
            </a:endParaRPr>
          </a:p>
          <a:p>
            <a:pPr algn="just"/>
            <a:r>
              <a:rPr lang="en-US" altLang="zh-CN" b="1">
                <a:latin typeface="Arial" panose="020B0604020202020204" pitchFamily="34" charset="0"/>
              </a:rPr>
              <a:t> G</a:t>
            </a:r>
            <a:endParaRPr lang="en-US" altLang="zh-CN" b="1">
              <a:latin typeface="Arial" panose="020B0604020202020204" pitchFamily="34" charset="0"/>
            </a:endParaRPr>
          </a:p>
        </p:txBody>
      </p:sp>
      <p:sp>
        <p:nvSpPr>
          <p:cNvPr id="113" name="Text Box 76"/>
          <p:cNvSpPr txBox="1"/>
          <p:nvPr/>
        </p:nvSpPr>
        <p:spPr>
          <a:xfrm>
            <a:off x="4071938" y="2357438"/>
            <a:ext cx="1733550" cy="214312"/>
          </a:xfrm>
          <a:prstGeom prst="rect">
            <a:avLst/>
          </a:prstGeom>
          <a:noFill/>
          <a:ln w="9525">
            <a:noFill/>
          </a:ln>
        </p:spPr>
        <p:txBody>
          <a:bodyPr lIns="0" tIns="0" rIns="0" bIns="0"/>
          <a:lstStyle/>
          <a:p>
            <a:pPr>
              <a:lnSpc>
                <a:spcPct val="90000"/>
              </a:lnSpc>
            </a:pPr>
            <a:r>
              <a:rPr lang="zh-CN" altLang="en-US" b="1" dirty="0">
                <a:latin typeface="Times New Roman" panose="02020603050405020304" pitchFamily="18" charset="0"/>
              </a:rPr>
              <a:t>地址锁存器</a:t>
            </a:r>
            <a:endParaRPr lang="zh-CN" altLang="en-US" b="1" dirty="0">
              <a:latin typeface="Times New Roman" panose="02020603050405020304" pitchFamily="18" charset="0"/>
            </a:endParaRPr>
          </a:p>
        </p:txBody>
      </p:sp>
      <p:sp>
        <p:nvSpPr>
          <p:cNvPr id="114" name="Rectangle 77"/>
          <p:cNvSpPr/>
          <p:nvPr/>
        </p:nvSpPr>
        <p:spPr>
          <a:xfrm>
            <a:off x="3457575" y="1766888"/>
            <a:ext cx="115888" cy="114300"/>
          </a:xfrm>
          <a:prstGeom prst="rect">
            <a:avLst/>
          </a:prstGeom>
          <a:noFill/>
          <a:ln w="9525">
            <a:noFill/>
          </a:ln>
        </p:spPr>
        <p:txBody>
          <a:bodyPr/>
          <a:lstStyle/>
          <a:p>
            <a:endParaRPr lang="zh-CN" altLang="en-US" dirty="0">
              <a:latin typeface="Arial" panose="020B0604020202020204" pitchFamily="34" charset="0"/>
            </a:endParaRPr>
          </a:p>
        </p:txBody>
      </p:sp>
      <p:sp>
        <p:nvSpPr>
          <p:cNvPr id="115" name="AutoShape 79"/>
          <p:cNvSpPr>
            <a:spLocks noChangeArrowheads="1"/>
          </p:cNvSpPr>
          <p:nvPr/>
        </p:nvSpPr>
        <p:spPr bwMode="auto">
          <a:xfrm>
            <a:off x="5238750" y="1752600"/>
            <a:ext cx="1031875" cy="209550"/>
          </a:xfrm>
          <a:prstGeom prst="rightArrow">
            <a:avLst>
              <a:gd name="adj1" fmla="val 50000"/>
              <a:gd name="adj2" fmla="val 123106"/>
            </a:avLst>
          </a:prstGeom>
          <a:solidFill>
            <a:schemeClr val="accent2">
              <a:lumMod val="60000"/>
              <a:lumOff val="40000"/>
            </a:schemeClr>
          </a:solidFill>
          <a:ln w="9525">
            <a:noFill/>
            <a:miter lim="800000"/>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6" name="Line 80"/>
          <p:cNvSpPr/>
          <p:nvPr/>
        </p:nvSpPr>
        <p:spPr>
          <a:xfrm>
            <a:off x="2000250" y="2571750"/>
            <a:ext cx="261938" cy="0"/>
          </a:xfrm>
          <a:prstGeom prst="line">
            <a:avLst/>
          </a:prstGeom>
          <a:ln w="28575" cap="flat" cmpd="sng">
            <a:solidFill>
              <a:schemeClr val="tx1"/>
            </a:solidFill>
            <a:prstDash val="solid"/>
            <a:headEnd type="none" w="med" len="med"/>
            <a:tailEnd type="none" w="med" len="med"/>
          </a:ln>
        </p:spPr>
      </p:sp>
      <p:sp>
        <p:nvSpPr>
          <p:cNvPr id="119"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120" name="灯片编号占位符 4"/>
          <p:cNvSpPr txBox="1">
            <a:spLocks noGrp="1"/>
          </p:cNvSpPr>
          <p:nvPr>
            <p:ph type="sldNum" sz="quarter" idx="11"/>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121" name="页脚占位符 5"/>
          <p:cNvSpPr txBox="1">
            <a:spLocks noGrp="1"/>
          </p:cNvSpPr>
          <p:nvPr>
            <p:ph type="ftr" sz="quarter" idx="12"/>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dissolve">
                                      <p:cBhvr>
                                        <p:cTn id="7" dur="500"/>
                                        <p:tgtEl>
                                          <p:spTgt spid="9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dissolve">
                                      <p:cBhvr>
                                        <p:cTn id="10" dur="500"/>
                                        <p:tgtEl>
                                          <p:spTgt spid="9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dissolve">
                                      <p:cBhvr>
                                        <p:cTn id="13" dur="500"/>
                                        <p:tgtEl>
                                          <p:spTgt spid="9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dissolve">
                                      <p:cBhvr>
                                        <p:cTn id="16" dur="500"/>
                                        <p:tgtEl>
                                          <p:spTgt spid="98"/>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dissolve">
                                      <p:cBhvr>
                                        <p:cTn id="19" dur="500"/>
                                        <p:tgtEl>
                                          <p:spTgt spid="99"/>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dissolve">
                                      <p:cBhvr>
                                        <p:cTn id="22" dur="500"/>
                                        <p:tgtEl>
                                          <p:spTgt spid="100"/>
                                        </p:tgtEl>
                                      </p:cBhvr>
                                    </p:animEffect>
                                  </p:childTnLst>
                                </p:cTn>
                              </p:par>
                              <p:par>
                                <p:cTn id="23" presetID="9" presetClass="entr" presetSubtype="0" fill="hold" nodeType="withEffect">
                                  <p:stCondLst>
                                    <p:cond delay="0"/>
                                  </p:stCondLst>
                                  <p:childTnLst>
                                    <p:set>
                                      <p:cBhvr>
                                        <p:cTn id="24" dur="1" fill="hold">
                                          <p:stCondLst>
                                            <p:cond delay="0"/>
                                          </p:stCondLst>
                                        </p:cTn>
                                        <p:tgtEl>
                                          <p:spTgt spid="101"/>
                                        </p:tgtEl>
                                        <p:attrNameLst>
                                          <p:attrName>style.visibility</p:attrName>
                                        </p:attrNameLst>
                                      </p:cBhvr>
                                      <p:to>
                                        <p:strVal val="visible"/>
                                      </p:to>
                                    </p:set>
                                    <p:animEffect transition="in" filter="dissolve">
                                      <p:cBhvr>
                                        <p:cTn id="25" dur="500"/>
                                        <p:tgtEl>
                                          <p:spTgt spid="101"/>
                                        </p:tgtEl>
                                      </p:cBhvr>
                                    </p:animEffect>
                                  </p:childTnLst>
                                </p:cTn>
                              </p:par>
                              <p:par>
                                <p:cTn id="26" presetID="9" presetClass="entr" presetSubtype="0" fill="hold" nodeType="withEffect">
                                  <p:stCondLst>
                                    <p:cond delay="0"/>
                                  </p:stCondLst>
                                  <p:childTnLst>
                                    <p:set>
                                      <p:cBhvr>
                                        <p:cTn id="27" dur="1" fill="hold">
                                          <p:stCondLst>
                                            <p:cond delay="0"/>
                                          </p:stCondLst>
                                        </p:cTn>
                                        <p:tgtEl>
                                          <p:spTgt spid="102"/>
                                        </p:tgtEl>
                                        <p:attrNameLst>
                                          <p:attrName>style.visibility</p:attrName>
                                        </p:attrNameLst>
                                      </p:cBhvr>
                                      <p:to>
                                        <p:strVal val="visible"/>
                                      </p:to>
                                    </p:set>
                                    <p:animEffect transition="in" filter="dissolve">
                                      <p:cBhvr>
                                        <p:cTn id="28" dur="500"/>
                                        <p:tgtEl>
                                          <p:spTgt spid="10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dissolve">
                                      <p:cBhvr>
                                        <p:cTn id="31" dur="500"/>
                                        <p:tgtEl>
                                          <p:spTgt spid="10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04"/>
                                        </p:tgtEl>
                                        <p:attrNameLst>
                                          <p:attrName>style.visibility</p:attrName>
                                        </p:attrNameLst>
                                      </p:cBhvr>
                                      <p:to>
                                        <p:strVal val="visible"/>
                                      </p:to>
                                    </p:set>
                                    <p:animEffect transition="in" filter="dissolve">
                                      <p:cBhvr>
                                        <p:cTn id="34" dur="500"/>
                                        <p:tgtEl>
                                          <p:spTgt spid="10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dissolve">
                                      <p:cBhvr>
                                        <p:cTn id="37" dur="500"/>
                                        <p:tgtEl>
                                          <p:spTgt spid="10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06"/>
                                        </p:tgtEl>
                                        <p:attrNameLst>
                                          <p:attrName>style.visibility</p:attrName>
                                        </p:attrNameLst>
                                      </p:cBhvr>
                                      <p:to>
                                        <p:strVal val="visible"/>
                                      </p:to>
                                    </p:set>
                                    <p:animEffect transition="in" filter="dissolve">
                                      <p:cBhvr>
                                        <p:cTn id="40" dur="500"/>
                                        <p:tgtEl>
                                          <p:spTgt spid="10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dissolve">
                                      <p:cBhvr>
                                        <p:cTn id="43" dur="500"/>
                                        <p:tgtEl>
                                          <p:spTgt spid="10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08"/>
                                        </p:tgtEl>
                                        <p:attrNameLst>
                                          <p:attrName>style.visibility</p:attrName>
                                        </p:attrNameLst>
                                      </p:cBhvr>
                                      <p:to>
                                        <p:strVal val="visible"/>
                                      </p:to>
                                    </p:set>
                                    <p:animEffect transition="in" filter="dissolve">
                                      <p:cBhvr>
                                        <p:cTn id="46" dur="500"/>
                                        <p:tgtEl>
                                          <p:spTgt spid="10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09"/>
                                        </p:tgtEl>
                                        <p:attrNameLst>
                                          <p:attrName>style.visibility</p:attrName>
                                        </p:attrNameLst>
                                      </p:cBhvr>
                                      <p:to>
                                        <p:strVal val="visible"/>
                                      </p:to>
                                    </p:set>
                                    <p:animEffect transition="in" filter="dissolve">
                                      <p:cBhvr>
                                        <p:cTn id="49" dur="500"/>
                                        <p:tgtEl>
                                          <p:spTgt spid="109"/>
                                        </p:tgtEl>
                                      </p:cBhvr>
                                    </p:animEffect>
                                  </p:childTnLst>
                                </p:cTn>
                              </p:par>
                              <p:par>
                                <p:cTn id="50" presetID="9" presetClass="entr" presetSubtype="0" fill="hold"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dissolve">
                                      <p:cBhvr>
                                        <p:cTn id="52" dur="500"/>
                                        <p:tgtEl>
                                          <p:spTgt spid="11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11"/>
                                        </p:tgtEl>
                                        <p:attrNameLst>
                                          <p:attrName>style.visibility</p:attrName>
                                        </p:attrNameLst>
                                      </p:cBhvr>
                                      <p:to>
                                        <p:strVal val="visible"/>
                                      </p:to>
                                    </p:set>
                                    <p:animEffect transition="in" filter="dissolve">
                                      <p:cBhvr>
                                        <p:cTn id="55" dur="500"/>
                                        <p:tgtEl>
                                          <p:spTgt spid="11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2"/>
                                        </p:tgtEl>
                                        <p:attrNameLst>
                                          <p:attrName>style.visibility</p:attrName>
                                        </p:attrNameLst>
                                      </p:cBhvr>
                                      <p:to>
                                        <p:strVal val="visible"/>
                                      </p:to>
                                    </p:set>
                                    <p:animEffect transition="in" filter="dissolve">
                                      <p:cBhvr>
                                        <p:cTn id="58" dur="500"/>
                                        <p:tgtEl>
                                          <p:spTgt spid="11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13"/>
                                        </p:tgtEl>
                                        <p:attrNameLst>
                                          <p:attrName>style.visibility</p:attrName>
                                        </p:attrNameLst>
                                      </p:cBhvr>
                                      <p:to>
                                        <p:strVal val="visible"/>
                                      </p:to>
                                    </p:set>
                                    <p:animEffect transition="in" filter="dissolve">
                                      <p:cBhvr>
                                        <p:cTn id="61" dur="500"/>
                                        <p:tgtEl>
                                          <p:spTgt spid="113"/>
                                        </p:tgtEl>
                                      </p:cBhvr>
                                    </p:animEffect>
                                  </p:childTnLst>
                                </p:cTn>
                              </p:par>
                              <p:par>
                                <p:cTn id="62" presetID="9" presetClass="entr" presetSubtype="0" fill="hold" grpId="0" nodeType="withEffect" nodePh="1">
                                  <p:stCondLst>
                                    <p:cond delay="0"/>
                                  </p:stCondLst>
                                  <p:endCondLst>
                                    <p:cond evt="begin" delay="0">
                                      <p:tn val="62"/>
                                    </p:cond>
                                  </p:endCondLst>
                                  <p:childTnLst>
                                    <p:set>
                                      <p:cBhvr>
                                        <p:cTn id="63" dur="1" fill="hold">
                                          <p:stCondLst>
                                            <p:cond delay="0"/>
                                          </p:stCondLst>
                                        </p:cTn>
                                        <p:tgtEl>
                                          <p:spTgt spid="114"/>
                                        </p:tgtEl>
                                        <p:attrNameLst>
                                          <p:attrName>style.visibility</p:attrName>
                                        </p:attrNameLst>
                                      </p:cBhvr>
                                      <p:to>
                                        <p:strVal val="visible"/>
                                      </p:to>
                                    </p:set>
                                    <p:animEffect transition="in" filter="dissolve">
                                      <p:cBhvr>
                                        <p:cTn id="64" dur="500"/>
                                        <p:tgtEl>
                                          <p:spTgt spid="11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15"/>
                                        </p:tgtEl>
                                        <p:attrNameLst>
                                          <p:attrName>style.visibility</p:attrName>
                                        </p:attrNameLst>
                                      </p:cBhvr>
                                      <p:to>
                                        <p:strVal val="visible"/>
                                      </p:to>
                                    </p:set>
                                    <p:animEffect transition="in" filter="dissolve">
                                      <p:cBhvr>
                                        <p:cTn id="67" dur="500"/>
                                        <p:tgtEl>
                                          <p:spTgt spid="115"/>
                                        </p:tgtEl>
                                      </p:cBhvr>
                                    </p:animEffect>
                                  </p:childTnLst>
                                </p:cTn>
                              </p:par>
                              <p:par>
                                <p:cTn id="68" presetID="9" presetClass="entr" presetSubtype="0" fill="hold" nodeType="withEffect">
                                  <p:stCondLst>
                                    <p:cond delay="0"/>
                                  </p:stCondLst>
                                  <p:childTnLst>
                                    <p:set>
                                      <p:cBhvr>
                                        <p:cTn id="69" dur="1" fill="hold">
                                          <p:stCondLst>
                                            <p:cond delay="0"/>
                                          </p:stCondLst>
                                        </p:cTn>
                                        <p:tgtEl>
                                          <p:spTgt spid="116"/>
                                        </p:tgtEl>
                                        <p:attrNameLst>
                                          <p:attrName>style.visibility</p:attrName>
                                        </p:attrNameLst>
                                      </p:cBhvr>
                                      <p:to>
                                        <p:strVal val="visible"/>
                                      </p:to>
                                    </p:set>
                                    <p:animEffect transition="in" filter="dissolve">
                                      <p:cBhvr>
                                        <p:cTn id="70" dur="500"/>
                                        <p:tgtEl>
                                          <p:spTgt spid="1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66"/>
                                        </p:tgtEl>
                                        <p:attrNameLst>
                                          <p:attrName>style.visibility</p:attrName>
                                        </p:attrNameLst>
                                      </p:cBhvr>
                                      <p:to>
                                        <p:strVal val="visible"/>
                                      </p:to>
                                    </p:set>
                                    <p:animEffect transition="in" filter="dissolve">
                                      <p:cBhvr>
                                        <p:cTn id="75" dur="500"/>
                                        <p:tgtEl>
                                          <p:spTgt spid="66"/>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67"/>
                                        </p:tgtEl>
                                        <p:attrNameLst>
                                          <p:attrName>style.visibility</p:attrName>
                                        </p:attrNameLst>
                                      </p:cBhvr>
                                      <p:to>
                                        <p:strVal val="visible"/>
                                      </p:to>
                                    </p:set>
                                    <p:animEffect transition="in" filter="dissolve">
                                      <p:cBhvr>
                                        <p:cTn id="78" dur="500"/>
                                        <p:tgtEl>
                                          <p:spTgt spid="67"/>
                                        </p:tgtEl>
                                      </p:cBhvr>
                                    </p:animEffect>
                                  </p:childTnLst>
                                </p:cTn>
                              </p:par>
                              <p:par>
                                <p:cTn id="79" presetID="9" presetClass="entr" presetSubtype="0" fill="hold" nodeType="withEffect">
                                  <p:stCondLst>
                                    <p:cond delay="0"/>
                                  </p:stCondLst>
                                  <p:childTnLst>
                                    <p:set>
                                      <p:cBhvr>
                                        <p:cTn id="80" dur="1" fill="hold">
                                          <p:stCondLst>
                                            <p:cond delay="0"/>
                                          </p:stCondLst>
                                        </p:cTn>
                                        <p:tgtEl>
                                          <p:spTgt spid="68"/>
                                        </p:tgtEl>
                                        <p:attrNameLst>
                                          <p:attrName>style.visibility</p:attrName>
                                        </p:attrNameLst>
                                      </p:cBhvr>
                                      <p:to>
                                        <p:strVal val="visible"/>
                                      </p:to>
                                    </p:set>
                                    <p:animEffect transition="in" filter="dissolve">
                                      <p:cBhvr>
                                        <p:cTn id="81" dur="500"/>
                                        <p:tgtEl>
                                          <p:spTgt spid="68"/>
                                        </p:tgtEl>
                                      </p:cBhvr>
                                    </p:animEffect>
                                  </p:childTnLst>
                                </p:cTn>
                              </p:par>
                              <p:par>
                                <p:cTn id="82" presetID="9" presetClass="entr" presetSubtype="0" fill="hold" nodeType="withEffect">
                                  <p:stCondLst>
                                    <p:cond delay="0"/>
                                  </p:stCondLst>
                                  <p:childTnLst>
                                    <p:set>
                                      <p:cBhvr>
                                        <p:cTn id="83" dur="1" fill="hold">
                                          <p:stCondLst>
                                            <p:cond delay="0"/>
                                          </p:stCondLst>
                                        </p:cTn>
                                        <p:tgtEl>
                                          <p:spTgt spid="69"/>
                                        </p:tgtEl>
                                        <p:attrNameLst>
                                          <p:attrName>style.visibility</p:attrName>
                                        </p:attrNameLst>
                                      </p:cBhvr>
                                      <p:to>
                                        <p:strVal val="visible"/>
                                      </p:to>
                                    </p:set>
                                    <p:animEffect transition="in" filter="dissolve">
                                      <p:cBhvr>
                                        <p:cTn id="84" dur="500"/>
                                        <p:tgtEl>
                                          <p:spTgt spid="69"/>
                                        </p:tgtEl>
                                      </p:cBhvr>
                                    </p:animEffect>
                                  </p:childTnLst>
                                </p:cTn>
                              </p:par>
                              <p:par>
                                <p:cTn id="85" presetID="9" presetClass="entr" presetSubtype="0" fill="hold" nodeType="withEffect">
                                  <p:stCondLst>
                                    <p:cond delay="0"/>
                                  </p:stCondLst>
                                  <p:childTnLst>
                                    <p:set>
                                      <p:cBhvr>
                                        <p:cTn id="86" dur="1" fill="hold">
                                          <p:stCondLst>
                                            <p:cond delay="0"/>
                                          </p:stCondLst>
                                        </p:cTn>
                                        <p:tgtEl>
                                          <p:spTgt spid="70"/>
                                        </p:tgtEl>
                                        <p:attrNameLst>
                                          <p:attrName>style.visibility</p:attrName>
                                        </p:attrNameLst>
                                      </p:cBhvr>
                                      <p:to>
                                        <p:strVal val="visible"/>
                                      </p:to>
                                    </p:set>
                                    <p:animEffect transition="in" filter="dissolve">
                                      <p:cBhvr>
                                        <p:cTn id="87" dur="500"/>
                                        <p:tgtEl>
                                          <p:spTgt spid="7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71"/>
                                        </p:tgtEl>
                                        <p:attrNameLst>
                                          <p:attrName>style.visibility</p:attrName>
                                        </p:attrNameLst>
                                      </p:cBhvr>
                                      <p:to>
                                        <p:strVal val="visible"/>
                                      </p:to>
                                    </p:set>
                                    <p:animEffect transition="in" filter="dissolve">
                                      <p:cBhvr>
                                        <p:cTn id="90" dur="500"/>
                                        <p:tgtEl>
                                          <p:spTgt spid="71"/>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72"/>
                                        </p:tgtEl>
                                        <p:attrNameLst>
                                          <p:attrName>style.visibility</p:attrName>
                                        </p:attrNameLst>
                                      </p:cBhvr>
                                      <p:to>
                                        <p:strVal val="visible"/>
                                      </p:to>
                                    </p:set>
                                    <p:animEffect transition="in" filter="dissolve">
                                      <p:cBhvr>
                                        <p:cTn id="93" dur="500"/>
                                        <p:tgtEl>
                                          <p:spTgt spid="7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73"/>
                                        </p:tgtEl>
                                        <p:attrNameLst>
                                          <p:attrName>style.visibility</p:attrName>
                                        </p:attrNameLst>
                                      </p:cBhvr>
                                      <p:to>
                                        <p:strVal val="visible"/>
                                      </p:to>
                                    </p:set>
                                    <p:animEffect transition="in" filter="dissolve">
                                      <p:cBhvr>
                                        <p:cTn id="96" dur="500"/>
                                        <p:tgtEl>
                                          <p:spTgt spid="73"/>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74"/>
                                        </p:tgtEl>
                                        <p:attrNameLst>
                                          <p:attrName>style.visibility</p:attrName>
                                        </p:attrNameLst>
                                      </p:cBhvr>
                                      <p:to>
                                        <p:strVal val="visible"/>
                                      </p:to>
                                    </p:set>
                                    <p:animEffect transition="in" filter="dissolve">
                                      <p:cBhvr>
                                        <p:cTn id="99" dur="500"/>
                                        <p:tgtEl>
                                          <p:spTgt spid="74"/>
                                        </p:tgtEl>
                                      </p:cBhvr>
                                    </p:animEffect>
                                  </p:childTnLst>
                                </p:cTn>
                              </p:par>
                              <p:par>
                                <p:cTn id="100" presetID="9" presetClass="entr" presetSubtype="0" fill="hold" nodeType="withEffect">
                                  <p:stCondLst>
                                    <p:cond delay="0"/>
                                  </p:stCondLst>
                                  <p:childTnLst>
                                    <p:set>
                                      <p:cBhvr>
                                        <p:cTn id="101" dur="1" fill="hold">
                                          <p:stCondLst>
                                            <p:cond delay="0"/>
                                          </p:stCondLst>
                                        </p:cTn>
                                        <p:tgtEl>
                                          <p:spTgt spid="75"/>
                                        </p:tgtEl>
                                        <p:attrNameLst>
                                          <p:attrName>style.visibility</p:attrName>
                                        </p:attrNameLst>
                                      </p:cBhvr>
                                      <p:to>
                                        <p:strVal val="visible"/>
                                      </p:to>
                                    </p:set>
                                    <p:animEffect transition="in" filter="dissolve">
                                      <p:cBhvr>
                                        <p:cTn id="102" dur="500"/>
                                        <p:tgtEl>
                                          <p:spTgt spid="7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76"/>
                                        </p:tgtEl>
                                        <p:attrNameLst>
                                          <p:attrName>style.visibility</p:attrName>
                                        </p:attrNameLst>
                                      </p:cBhvr>
                                      <p:to>
                                        <p:strVal val="visible"/>
                                      </p:to>
                                    </p:set>
                                    <p:animEffect transition="in" filter="dissolve">
                                      <p:cBhvr>
                                        <p:cTn id="105" dur="500"/>
                                        <p:tgtEl>
                                          <p:spTgt spid="7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77"/>
                                        </p:tgtEl>
                                        <p:attrNameLst>
                                          <p:attrName>style.visibility</p:attrName>
                                        </p:attrNameLst>
                                      </p:cBhvr>
                                      <p:to>
                                        <p:strVal val="visible"/>
                                      </p:to>
                                    </p:set>
                                    <p:animEffect transition="in" filter="dissolve">
                                      <p:cBhvr>
                                        <p:cTn id="108" dur="500"/>
                                        <p:tgtEl>
                                          <p:spTgt spid="77"/>
                                        </p:tgtEl>
                                      </p:cBhvr>
                                    </p:animEffect>
                                  </p:childTnLst>
                                </p:cTn>
                              </p:par>
                              <p:par>
                                <p:cTn id="109" presetID="9" presetClass="entr" presetSubtype="0" fill="hold" nodeType="withEffect">
                                  <p:stCondLst>
                                    <p:cond delay="0"/>
                                  </p:stCondLst>
                                  <p:childTnLst>
                                    <p:set>
                                      <p:cBhvr>
                                        <p:cTn id="110" dur="1" fill="hold">
                                          <p:stCondLst>
                                            <p:cond delay="0"/>
                                          </p:stCondLst>
                                        </p:cTn>
                                        <p:tgtEl>
                                          <p:spTgt spid="78"/>
                                        </p:tgtEl>
                                        <p:attrNameLst>
                                          <p:attrName>style.visibility</p:attrName>
                                        </p:attrNameLst>
                                      </p:cBhvr>
                                      <p:to>
                                        <p:strVal val="visible"/>
                                      </p:to>
                                    </p:set>
                                    <p:animEffect transition="in" filter="dissolve">
                                      <p:cBhvr>
                                        <p:cTn id="111" dur="500"/>
                                        <p:tgtEl>
                                          <p:spTgt spid="7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79"/>
                                        </p:tgtEl>
                                        <p:attrNameLst>
                                          <p:attrName>style.visibility</p:attrName>
                                        </p:attrNameLst>
                                      </p:cBhvr>
                                      <p:to>
                                        <p:strVal val="visible"/>
                                      </p:to>
                                    </p:set>
                                    <p:animEffect transition="in" filter="dissolve">
                                      <p:cBhvr>
                                        <p:cTn id="114" dur="500"/>
                                        <p:tgtEl>
                                          <p:spTgt spid="79"/>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45"/>
                                        </p:tgtEl>
                                        <p:attrNameLst>
                                          <p:attrName>style.visibility</p:attrName>
                                        </p:attrNameLst>
                                      </p:cBhvr>
                                      <p:to>
                                        <p:strVal val="visible"/>
                                      </p:to>
                                    </p:set>
                                    <p:animEffect transition="in" filter="dissolve">
                                      <p:cBhvr>
                                        <p:cTn id="119" dur="500"/>
                                        <p:tgtEl>
                                          <p:spTgt spid="45"/>
                                        </p:tgtEl>
                                      </p:cBhvr>
                                    </p:animEffect>
                                  </p:childTnLst>
                                </p:cTn>
                              </p:par>
                              <p:par>
                                <p:cTn id="120" presetID="9" presetClass="entr" presetSubtype="0" fill="hold" nodeType="withEffect">
                                  <p:stCondLst>
                                    <p:cond delay="0"/>
                                  </p:stCondLst>
                                  <p:childTnLst>
                                    <p:set>
                                      <p:cBhvr>
                                        <p:cTn id="121" dur="1" fill="hold">
                                          <p:stCondLst>
                                            <p:cond delay="0"/>
                                          </p:stCondLst>
                                        </p:cTn>
                                        <p:tgtEl>
                                          <p:spTgt spid="47"/>
                                        </p:tgtEl>
                                        <p:attrNameLst>
                                          <p:attrName>style.visibility</p:attrName>
                                        </p:attrNameLst>
                                      </p:cBhvr>
                                      <p:to>
                                        <p:strVal val="visible"/>
                                      </p:to>
                                    </p:set>
                                    <p:animEffect transition="in" filter="dissolve">
                                      <p:cBhvr>
                                        <p:cTn id="122" dur="500"/>
                                        <p:tgtEl>
                                          <p:spTgt spid="47"/>
                                        </p:tgtEl>
                                      </p:cBhvr>
                                    </p:animEffect>
                                  </p:childTnLst>
                                </p:cTn>
                              </p:par>
                              <p:par>
                                <p:cTn id="123" presetID="9" presetClass="entr" presetSubtype="0" fill="hold" nodeType="withEffect">
                                  <p:stCondLst>
                                    <p:cond delay="0"/>
                                  </p:stCondLst>
                                  <p:childTnLst>
                                    <p:set>
                                      <p:cBhvr>
                                        <p:cTn id="124" dur="1" fill="hold">
                                          <p:stCondLst>
                                            <p:cond delay="0"/>
                                          </p:stCondLst>
                                        </p:cTn>
                                        <p:tgtEl>
                                          <p:spTgt spid="48"/>
                                        </p:tgtEl>
                                        <p:attrNameLst>
                                          <p:attrName>style.visibility</p:attrName>
                                        </p:attrNameLst>
                                      </p:cBhvr>
                                      <p:to>
                                        <p:strVal val="visible"/>
                                      </p:to>
                                    </p:set>
                                    <p:animEffect transition="in" filter="dissolve">
                                      <p:cBhvr>
                                        <p:cTn id="125" dur="500"/>
                                        <p:tgtEl>
                                          <p:spTgt spid="48"/>
                                        </p:tgtEl>
                                      </p:cBhvr>
                                    </p:animEffect>
                                  </p:childTnLst>
                                </p:cTn>
                              </p:par>
                              <p:par>
                                <p:cTn id="126" presetID="9" presetClass="entr" presetSubtype="0" fill="hold" nodeType="withEffect">
                                  <p:stCondLst>
                                    <p:cond delay="0"/>
                                  </p:stCondLst>
                                  <p:childTnLst>
                                    <p:set>
                                      <p:cBhvr>
                                        <p:cTn id="127" dur="1" fill="hold">
                                          <p:stCondLst>
                                            <p:cond delay="0"/>
                                          </p:stCondLst>
                                        </p:cTn>
                                        <p:tgtEl>
                                          <p:spTgt spid="49"/>
                                        </p:tgtEl>
                                        <p:attrNameLst>
                                          <p:attrName>style.visibility</p:attrName>
                                        </p:attrNameLst>
                                      </p:cBhvr>
                                      <p:to>
                                        <p:strVal val="visible"/>
                                      </p:to>
                                    </p:set>
                                    <p:animEffect transition="in" filter="dissolve">
                                      <p:cBhvr>
                                        <p:cTn id="128" dur="500"/>
                                        <p:tgtEl>
                                          <p:spTgt spid="49"/>
                                        </p:tgtEl>
                                      </p:cBhvr>
                                    </p:animEffect>
                                  </p:childTnLst>
                                </p:cTn>
                              </p:par>
                              <p:par>
                                <p:cTn id="129" presetID="9" presetClass="entr" presetSubtype="0" fill="hold" nodeType="withEffect">
                                  <p:stCondLst>
                                    <p:cond delay="0"/>
                                  </p:stCondLst>
                                  <p:childTnLst>
                                    <p:set>
                                      <p:cBhvr>
                                        <p:cTn id="130" dur="1" fill="hold">
                                          <p:stCondLst>
                                            <p:cond delay="0"/>
                                          </p:stCondLst>
                                        </p:cTn>
                                        <p:tgtEl>
                                          <p:spTgt spid="50"/>
                                        </p:tgtEl>
                                        <p:attrNameLst>
                                          <p:attrName>style.visibility</p:attrName>
                                        </p:attrNameLst>
                                      </p:cBhvr>
                                      <p:to>
                                        <p:strVal val="visible"/>
                                      </p:to>
                                    </p:set>
                                    <p:animEffect transition="in" filter="dissolve">
                                      <p:cBhvr>
                                        <p:cTn id="131" dur="500"/>
                                        <p:tgtEl>
                                          <p:spTgt spid="50"/>
                                        </p:tgtEl>
                                      </p:cBhvr>
                                    </p:animEffect>
                                  </p:childTnLst>
                                </p:cTn>
                              </p:par>
                              <p:par>
                                <p:cTn id="132" presetID="9" presetClass="entr" presetSubtype="0" fill="hold" nodeType="withEffect">
                                  <p:stCondLst>
                                    <p:cond delay="0"/>
                                  </p:stCondLst>
                                  <p:childTnLst>
                                    <p:set>
                                      <p:cBhvr>
                                        <p:cTn id="133" dur="1" fill="hold">
                                          <p:stCondLst>
                                            <p:cond delay="0"/>
                                          </p:stCondLst>
                                        </p:cTn>
                                        <p:tgtEl>
                                          <p:spTgt spid="51"/>
                                        </p:tgtEl>
                                        <p:attrNameLst>
                                          <p:attrName>style.visibility</p:attrName>
                                        </p:attrNameLst>
                                      </p:cBhvr>
                                      <p:to>
                                        <p:strVal val="visible"/>
                                      </p:to>
                                    </p:set>
                                    <p:animEffect transition="in" filter="dissolve">
                                      <p:cBhvr>
                                        <p:cTn id="134" dur="500"/>
                                        <p:tgtEl>
                                          <p:spTgt spid="51"/>
                                        </p:tgtEl>
                                      </p:cBhvr>
                                    </p:animEffect>
                                  </p:childTnLst>
                                </p:cTn>
                              </p:par>
                              <p:par>
                                <p:cTn id="135" presetID="9" presetClass="entr" presetSubtype="0" fill="hold" nodeType="withEffect">
                                  <p:stCondLst>
                                    <p:cond delay="0"/>
                                  </p:stCondLst>
                                  <p:childTnLst>
                                    <p:set>
                                      <p:cBhvr>
                                        <p:cTn id="136" dur="1" fill="hold">
                                          <p:stCondLst>
                                            <p:cond delay="0"/>
                                          </p:stCondLst>
                                        </p:cTn>
                                        <p:tgtEl>
                                          <p:spTgt spid="52"/>
                                        </p:tgtEl>
                                        <p:attrNameLst>
                                          <p:attrName>style.visibility</p:attrName>
                                        </p:attrNameLst>
                                      </p:cBhvr>
                                      <p:to>
                                        <p:strVal val="visible"/>
                                      </p:to>
                                    </p:set>
                                    <p:animEffect transition="in" filter="dissolve">
                                      <p:cBhvr>
                                        <p:cTn id="137" dur="500"/>
                                        <p:tgtEl>
                                          <p:spTgt spid="52"/>
                                        </p:tgtEl>
                                      </p:cBhvr>
                                    </p:animEffect>
                                  </p:childTnLst>
                                </p:cTn>
                              </p:par>
                              <p:par>
                                <p:cTn id="138" presetID="9" presetClass="entr" presetSubtype="0" fill="hold" nodeType="withEffect">
                                  <p:stCondLst>
                                    <p:cond delay="0"/>
                                  </p:stCondLst>
                                  <p:childTnLst>
                                    <p:set>
                                      <p:cBhvr>
                                        <p:cTn id="139" dur="1" fill="hold">
                                          <p:stCondLst>
                                            <p:cond delay="0"/>
                                          </p:stCondLst>
                                        </p:cTn>
                                        <p:tgtEl>
                                          <p:spTgt spid="53"/>
                                        </p:tgtEl>
                                        <p:attrNameLst>
                                          <p:attrName>style.visibility</p:attrName>
                                        </p:attrNameLst>
                                      </p:cBhvr>
                                      <p:to>
                                        <p:strVal val="visible"/>
                                      </p:to>
                                    </p:set>
                                    <p:animEffect transition="in" filter="dissolve">
                                      <p:cBhvr>
                                        <p:cTn id="140" dur="500"/>
                                        <p:tgtEl>
                                          <p:spTgt spid="53"/>
                                        </p:tgtEl>
                                      </p:cBhvr>
                                    </p:animEffect>
                                  </p:childTnLst>
                                </p:cTn>
                              </p:par>
                              <p:par>
                                <p:cTn id="141" presetID="9" presetClass="entr" presetSubtype="0" fill="hold" nodeType="withEffect">
                                  <p:stCondLst>
                                    <p:cond delay="0"/>
                                  </p:stCondLst>
                                  <p:childTnLst>
                                    <p:set>
                                      <p:cBhvr>
                                        <p:cTn id="142" dur="1" fill="hold">
                                          <p:stCondLst>
                                            <p:cond delay="0"/>
                                          </p:stCondLst>
                                        </p:cTn>
                                        <p:tgtEl>
                                          <p:spTgt spid="54"/>
                                        </p:tgtEl>
                                        <p:attrNameLst>
                                          <p:attrName>style.visibility</p:attrName>
                                        </p:attrNameLst>
                                      </p:cBhvr>
                                      <p:to>
                                        <p:strVal val="visible"/>
                                      </p:to>
                                    </p:set>
                                    <p:animEffect transition="in" filter="dissolve">
                                      <p:cBhvr>
                                        <p:cTn id="143" dur="500"/>
                                        <p:tgtEl>
                                          <p:spTgt spid="54"/>
                                        </p:tgtEl>
                                      </p:cBhvr>
                                    </p:animEffect>
                                  </p:childTnLst>
                                </p:cTn>
                              </p:par>
                              <p:par>
                                <p:cTn id="144" presetID="9" presetClass="entr" presetSubtype="0" fill="hold" nodeType="withEffect">
                                  <p:stCondLst>
                                    <p:cond delay="0"/>
                                  </p:stCondLst>
                                  <p:childTnLst>
                                    <p:set>
                                      <p:cBhvr>
                                        <p:cTn id="145" dur="1" fill="hold">
                                          <p:stCondLst>
                                            <p:cond delay="0"/>
                                          </p:stCondLst>
                                        </p:cTn>
                                        <p:tgtEl>
                                          <p:spTgt spid="55"/>
                                        </p:tgtEl>
                                        <p:attrNameLst>
                                          <p:attrName>style.visibility</p:attrName>
                                        </p:attrNameLst>
                                      </p:cBhvr>
                                      <p:to>
                                        <p:strVal val="visible"/>
                                      </p:to>
                                    </p:set>
                                    <p:animEffect transition="in" filter="dissolve">
                                      <p:cBhvr>
                                        <p:cTn id="146" dur="500"/>
                                        <p:tgtEl>
                                          <p:spTgt spid="55"/>
                                        </p:tgtEl>
                                      </p:cBhvr>
                                    </p:animEffect>
                                  </p:childTnLst>
                                </p:cTn>
                              </p:par>
                              <p:par>
                                <p:cTn id="147" presetID="9" presetClass="entr" presetSubtype="0" fill="hold" nodeType="withEffect">
                                  <p:stCondLst>
                                    <p:cond delay="0"/>
                                  </p:stCondLst>
                                  <p:childTnLst>
                                    <p:set>
                                      <p:cBhvr>
                                        <p:cTn id="148" dur="1" fill="hold">
                                          <p:stCondLst>
                                            <p:cond delay="0"/>
                                          </p:stCondLst>
                                        </p:cTn>
                                        <p:tgtEl>
                                          <p:spTgt spid="56"/>
                                        </p:tgtEl>
                                        <p:attrNameLst>
                                          <p:attrName>style.visibility</p:attrName>
                                        </p:attrNameLst>
                                      </p:cBhvr>
                                      <p:to>
                                        <p:strVal val="visible"/>
                                      </p:to>
                                    </p:set>
                                    <p:animEffect transition="in" filter="dissolve">
                                      <p:cBhvr>
                                        <p:cTn id="149" dur="500"/>
                                        <p:tgtEl>
                                          <p:spTgt spid="56"/>
                                        </p:tgtEl>
                                      </p:cBhvr>
                                    </p:animEffect>
                                  </p:childTnLst>
                                </p:cTn>
                              </p:par>
                              <p:par>
                                <p:cTn id="150" presetID="9" presetClass="entr" presetSubtype="0" fill="hold" nodeType="withEffect">
                                  <p:stCondLst>
                                    <p:cond delay="0"/>
                                  </p:stCondLst>
                                  <p:childTnLst>
                                    <p:set>
                                      <p:cBhvr>
                                        <p:cTn id="151" dur="1" fill="hold">
                                          <p:stCondLst>
                                            <p:cond delay="0"/>
                                          </p:stCondLst>
                                        </p:cTn>
                                        <p:tgtEl>
                                          <p:spTgt spid="57"/>
                                        </p:tgtEl>
                                        <p:attrNameLst>
                                          <p:attrName>style.visibility</p:attrName>
                                        </p:attrNameLst>
                                      </p:cBhvr>
                                      <p:to>
                                        <p:strVal val="visible"/>
                                      </p:to>
                                    </p:set>
                                    <p:animEffect transition="in" filter="dissolve">
                                      <p:cBhvr>
                                        <p:cTn id="152" dur="500"/>
                                        <p:tgtEl>
                                          <p:spTgt spid="57"/>
                                        </p:tgtEl>
                                      </p:cBhvr>
                                    </p:animEffect>
                                  </p:childTnLst>
                                </p:cTn>
                              </p:par>
                              <p:par>
                                <p:cTn id="153" presetID="9" presetClass="entr" presetSubtype="0" fill="hold" nodeType="withEffect">
                                  <p:stCondLst>
                                    <p:cond delay="0"/>
                                  </p:stCondLst>
                                  <p:childTnLst>
                                    <p:set>
                                      <p:cBhvr>
                                        <p:cTn id="154" dur="1" fill="hold">
                                          <p:stCondLst>
                                            <p:cond delay="0"/>
                                          </p:stCondLst>
                                        </p:cTn>
                                        <p:tgtEl>
                                          <p:spTgt spid="58"/>
                                        </p:tgtEl>
                                        <p:attrNameLst>
                                          <p:attrName>style.visibility</p:attrName>
                                        </p:attrNameLst>
                                      </p:cBhvr>
                                      <p:to>
                                        <p:strVal val="visible"/>
                                      </p:to>
                                    </p:set>
                                    <p:animEffect transition="in" filter="dissolve">
                                      <p:cBhvr>
                                        <p:cTn id="155" dur="500"/>
                                        <p:tgtEl>
                                          <p:spTgt spid="58"/>
                                        </p:tgtEl>
                                      </p:cBhvr>
                                    </p:animEffect>
                                  </p:childTnLst>
                                </p:cTn>
                              </p:par>
                              <p:par>
                                <p:cTn id="156" presetID="9" presetClass="entr" presetSubtype="0" fill="hold" nodeType="withEffect">
                                  <p:stCondLst>
                                    <p:cond delay="0"/>
                                  </p:stCondLst>
                                  <p:childTnLst>
                                    <p:set>
                                      <p:cBhvr>
                                        <p:cTn id="157" dur="1" fill="hold">
                                          <p:stCondLst>
                                            <p:cond delay="0"/>
                                          </p:stCondLst>
                                        </p:cTn>
                                        <p:tgtEl>
                                          <p:spTgt spid="59"/>
                                        </p:tgtEl>
                                        <p:attrNameLst>
                                          <p:attrName>style.visibility</p:attrName>
                                        </p:attrNameLst>
                                      </p:cBhvr>
                                      <p:to>
                                        <p:strVal val="visible"/>
                                      </p:to>
                                    </p:set>
                                    <p:animEffect transition="in" filter="dissolve">
                                      <p:cBhvr>
                                        <p:cTn id="158" dur="500"/>
                                        <p:tgtEl>
                                          <p:spTgt spid="59"/>
                                        </p:tgtEl>
                                      </p:cBhvr>
                                    </p:animEffect>
                                  </p:childTnLst>
                                </p:cTn>
                              </p:par>
                              <p:par>
                                <p:cTn id="159" presetID="9" presetClass="entr" presetSubtype="0" fill="hold" nodeType="withEffect">
                                  <p:stCondLst>
                                    <p:cond delay="0"/>
                                  </p:stCondLst>
                                  <p:childTnLst>
                                    <p:set>
                                      <p:cBhvr>
                                        <p:cTn id="160" dur="1" fill="hold">
                                          <p:stCondLst>
                                            <p:cond delay="0"/>
                                          </p:stCondLst>
                                        </p:cTn>
                                        <p:tgtEl>
                                          <p:spTgt spid="60"/>
                                        </p:tgtEl>
                                        <p:attrNameLst>
                                          <p:attrName>style.visibility</p:attrName>
                                        </p:attrNameLst>
                                      </p:cBhvr>
                                      <p:to>
                                        <p:strVal val="visible"/>
                                      </p:to>
                                    </p:set>
                                    <p:animEffect transition="in" filter="dissolve">
                                      <p:cBhvr>
                                        <p:cTn id="161" dur="500"/>
                                        <p:tgtEl>
                                          <p:spTgt spid="60"/>
                                        </p:tgtEl>
                                      </p:cBhvr>
                                    </p:animEffect>
                                  </p:childTnLst>
                                </p:cTn>
                              </p:par>
                              <p:par>
                                <p:cTn id="162" presetID="9" presetClass="entr" presetSubtype="0" fill="hold" nodeType="withEffect">
                                  <p:stCondLst>
                                    <p:cond delay="0"/>
                                  </p:stCondLst>
                                  <p:childTnLst>
                                    <p:set>
                                      <p:cBhvr>
                                        <p:cTn id="163" dur="1" fill="hold">
                                          <p:stCondLst>
                                            <p:cond delay="0"/>
                                          </p:stCondLst>
                                        </p:cTn>
                                        <p:tgtEl>
                                          <p:spTgt spid="61"/>
                                        </p:tgtEl>
                                        <p:attrNameLst>
                                          <p:attrName>style.visibility</p:attrName>
                                        </p:attrNameLst>
                                      </p:cBhvr>
                                      <p:to>
                                        <p:strVal val="visible"/>
                                      </p:to>
                                    </p:set>
                                    <p:animEffect transition="in" filter="dissolve">
                                      <p:cBhvr>
                                        <p:cTn id="164" dur="500"/>
                                        <p:tgtEl>
                                          <p:spTgt spid="61"/>
                                        </p:tgtEl>
                                      </p:cBhvr>
                                    </p:animEffect>
                                  </p:childTnLst>
                                </p:cTn>
                              </p:par>
                              <p:par>
                                <p:cTn id="165" presetID="9" presetClass="entr" presetSubtype="0" fill="hold" nodeType="withEffect">
                                  <p:stCondLst>
                                    <p:cond delay="0"/>
                                  </p:stCondLst>
                                  <p:childTnLst>
                                    <p:set>
                                      <p:cBhvr>
                                        <p:cTn id="166" dur="1" fill="hold">
                                          <p:stCondLst>
                                            <p:cond delay="0"/>
                                          </p:stCondLst>
                                        </p:cTn>
                                        <p:tgtEl>
                                          <p:spTgt spid="62"/>
                                        </p:tgtEl>
                                        <p:attrNameLst>
                                          <p:attrName>style.visibility</p:attrName>
                                        </p:attrNameLst>
                                      </p:cBhvr>
                                      <p:to>
                                        <p:strVal val="visible"/>
                                      </p:to>
                                    </p:set>
                                    <p:animEffect transition="in" filter="dissolve">
                                      <p:cBhvr>
                                        <p:cTn id="167" dur="500"/>
                                        <p:tgtEl>
                                          <p:spTgt spid="62"/>
                                        </p:tgtEl>
                                      </p:cBhvr>
                                    </p:animEffect>
                                  </p:childTnLst>
                                </p:cTn>
                              </p:par>
                              <p:par>
                                <p:cTn id="168" presetID="9" presetClass="entr" presetSubtype="0" fill="hold" nodeType="withEffect">
                                  <p:stCondLst>
                                    <p:cond delay="0"/>
                                  </p:stCondLst>
                                  <p:childTnLst>
                                    <p:set>
                                      <p:cBhvr>
                                        <p:cTn id="169" dur="1" fill="hold">
                                          <p:stCondLst>
                                            <p:cond delay="0"/>
                                          </p:stCondLst>
                                        </p:cTn>
                                        <p:tgtEl>
                                          <p:spTgt spid="63"/>
                                        </p:tgtEl>
                                        <p:attrNameLst>
                                          <p:attrName>style.visibility</p:attrName>
                                        </p:attrNameLst>
                                      </p:cBhvr>
                                      <p:to>
                                        <p:strVal val="visible"/>
                                      </p:to>
                                    </p:set>
                                    <p:animEffect transition="in" filter="dissolve">
                                      <p:cBhvr>
                                        <p:cTn id="170" dur="500"/>
                                        <p:tgtEl>
                                          <p:spTgt spid="63"/>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64"/>
                                        </p:tgtEl>
                                        <p:attrNameLst>
                                          <p:attrName>style.visibility</p:attrName>
                                        </p:attrNameLst>
                                      </p:cBhvr>
                                      <p:to>
                                        <p:strVal val="visible"/>
                                      </p:to>
                                    </p:set>
                                    <p:animEffect transition="in" filter="dissolve">
                                      <p:cBhvr>
                                        <p:cTn id="173" dur="500"/>
                                        <p:tgtEl>
                                          <p:spTgt spid="64"/>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65"/>
                                        </p:tgtEl>
                                        <p:attrNameLst>
                                          <p:attrName>style.visibility</p:attrName>
                                        </p:attrNameLst>
                                      </p:cBhvr>
                                      <p:to>
                                        <p:strVal val="visible"/>
                                      </p:to>
                                    </p:set>
                                    <p:animEffect transition="in" filter="dissolve">
                                      <p:cBhvr>
                                        <p:cTn id="176" dur="500"/>
                                        <p:tgtEl>
                                          <p:spTgt spid="65"/>
                                        </p:tgtEl>
                                      </p:cBhvr>
                                    </p:animEffect>
                                  </p:childTnLst>
                                </p:cTn>
                              </p:par>
                            </p:childTnLst>
                          </p:cTn>
                        </p:par>
                      </p:childTnLst>
                    </p:cTn>
                  </p:par>
                  <p:par>
                    <p:cTn id="177" fill="hold">
                      <p:stCondLst>
                        <p:cond delay="indefinite"/>
                      </p:stCondLst>
                      <p:childTnLst>
                        <p:par>
                          <p:cTn id="178" fill="hold">
                            <p:stCondLst>
                              <p:cond delay="0"/>
                            </p:stCondLst>
                            <p:childTnLst>
                              <p:par>
                                <p:cTn id="179" presetID="9" presetClass="entr" presetSubtype="0" fill="hold" nodeType="clickEffect">
                                  <p:stCondLst>
                                    <p:cond delay="0"/>
                                  </p:stCondLst>
                                  <p:childTnLst>
                                    <p:set>
                                      <p:cBhvr>
                                        <p:cTn id="180" dur="1" fill="hold">
                                          <p:stCondLst>
                                            <p:cond delay="0"/>
                                          </p:stCondLst>
                                        </p:cTn>
                                        <p:tgtEl>
                                          <p:spTgt spid="80"/>
                                        </p:tgtEl>
                                        <p:attrNameLst>
                                          <p:attrName>style.visibility</p:attrName>
                                        </p:attrNameLst>
                                      </p:cBhvr>
                                      <p:to>
                                        <p:strVal val="visible"/>
                                      </p:to>
                                    </p:set>
                                    <p:animEffect transition="in" filter="dissolve">
                                      <p:cBhvr>
                                        <p:cTn id="181" dur="500"/>
                                        <p:tgtEl>
                                          <p:spTgt spid="80"/>
                                        </p:tgtEl>
                                      </p:cBhvr>
                                    </p:animEffect>
                                  </p:childTnLst>
                                </p:cTn>
                              </p:par>
                              <p:par>
                                <p:cTn id="182" presetID="9" presetClass="entr" presetSubtype="0" fill="hold" nodeType="withEffect">
                                  <p:stCondLst>
                                    <p:cond delay="0"/>
                                  </p:stCondLst>
                                  <p:childTnLst>
                                    <p:set>
                                      <p:cBhvr>
                                        <p:cTn id="183" dur="1" fill="hold">
                                          <p:stCondLst>
                                            <p:cond delay="0"/>
                                          </p:stCondLst>
                                        </p:cTn>
                                        <p:tgtEl>
                                          <p:spTgt spid="81"/>
                                        </p:tgtEl>
                                        <p:attrNameLst>
                                          <p:attrName>style.visibility</p:attrName>
                                        </p:attrNameLst>
                                      </p:cBhvr>
                                      <p:to>
                                        <p:strVal val="visible"/>
                                      </p:to>
                                    </p:set>
                                    <p:animEffect transition="in" filter="dissolve">
                                      <p:cBhvr>
                                        <p:cTn id="184" dur="500"/>
                                        <p:tgtEl>
                                          <p:spTgt spid="81"/>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82"/>
                                        </p:tgtEl>
                                        <p:attrNameLst>
                                          <p:attrName>style.visibility</p:attrName>
                                        </p:attrNameLst>
                                      </p:cBhvr>
                                      <p:to>
                                        <p:strVal val="visible"/>
                                      </p:to>
                                    </p:set>
                                    <p:animEffect transition="in" filter="dissolve">
                                      <p:cBhvr>
                                        <p:cTn id="187" dur="500"/>
                                        <p:tgtEl>
                                          <p:spTgt spid="82"/>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83"/>
                                        </p:tgtEl>
                                        <p:attrNameLst>
                                          <p:attrName>style.visibility</p:attrName>
                                        </p:attrNameLst>
                                      </p:cBhvr>
                                      <p:to>
                                        <p:strVal val="visible"/>
                                      </p:to>
                                    </p:set>
                                    <p:animEffect transition="in" filter="dissolve">
                                      <p:cBhvr>
                                        <p:cTn id="190" dur="500"/>
                                        <p:tgtEl>
                                          <p:spTgt spid="83"/>
                                        </p:tgtEl>
                                      </p:cBhvr>
                                    </p:animEffect>
                                  </p:childTnLst>
                                </p:cTn>
                              </p:par>
                              <p:par>
                                <p:cTn id="191" presetID="9" presetClass="entr" presetSubtype="0" fill="hold" nodeType="withEffect">
                                  <p:stCondLst>
                                    <p:cond delay="0"/>
                                  </p:stCondLst>
                                  <p:childTnLst>
                                    <p:set>
                                      <p:cBhvr>
                                        <p:cTn id="192" dur="1" fill="hold">
                                          <p:stCondLst>
                                            <p:cond delay="0"/>
                                          </p:stCondLst>
                                        </p:cTn>
                                        <p:tgtEl>
                                          <p:spTgt spid="84"/>
                                        </p:tgtEl>
                                        <p:attrNameLst>
                                          <p:attrName>style.visibility</p:attrName>
                                        </p:attrNameLst>
                                      </p:cBhvr>
                                      <p:to>
                                        <p:strVal val="visible"/>
                                      </p:to>
                                    </p:set>
                                    <p:animEffect transition="in" filter="dissolve">
                                      <p:cBhvr>
                                        <p:cTn id="193" dur="500"/>
                                        <p:tgtEl>
                                          <p:spTgt spid="84"/>
                                        </p:tgtEl>
                                      </p:cBhvr>
                                    </p:animEffect>
                                  </p:childTnLst>
                                </p:cTn>
                              </p:par>
                              <p:par>
                                <p:cTn id="194" presetID="9" presetClass="entr" presetSubtype="0" fill="hold" nodeType="withEffect">
                                  <p:stCondLst>
                                    <p:cond delay="0"/>
                                  </p:stCondLst>
                                  <p:childTnLst>
                                    <p:set>
                                      <p:cBhvr>
                                        <p:cTn id="195" dur="1" fill="hold">
                                          <p:stCondLst>
                                            <p:cond delay="0"/>
                                          </p:stCondLst>
                                        </p:cTn>
                                        <p:tgtEl>
                                          <p:spTgt spid="85"/>
                                        </p:tgtEl>
                                        <p:attrNameLst>
                                          <p:attrName>style.visibility</p:attrName>
                                        </p:attrNameLst>
                                      </p:cBhvr>
                                      <p:to>
                                        <p:strVal val="visible"/>
                                      </p:to>
                                    </p:set>
                                    <p:animEffect transition="in" filter="dissolve">
                                      <p:cBhvr>
                                        <p:cTn id="196" dur="500"/>
                                        <p:tgtEl>
                                          <p:spTgt spid="85"/>
                                        </p:tgtEl>
                                      </p:cBhvr>
                                    </p:animEffect>
                                  </p:childTnLst>
                                </p:cTn>
                              </p:par>
                              <p:par>
                                <p:cTn id="197" presetID="9" presetClass="entr" presetSubtype="0" fill="hold" nodeType="withEffect">
                                  <p:stCondLst>
                                    <p:cond delay="0"/>
                                  </p:stCondLst>
                                  <p:childTnLst>
                                    <p:set>
                                      <p:cBhvr>
                                        <p:cTn id="198" dur="1" fill="hold">
                                          <p:stCondLst>
                                            <p:cond delay="0"/>
                                          </p:stCondLst>
                                        </p:cTn>
                                        <p:tgtEl>
                                          <p:spTgt spid="86"/>
                                        </p:tgtEl>
                                        <p:attrNameLst>
                                          <p:attrName>style.visibility</p:attrName>
                                        </p:attrNameLst>
                                      </p:cBhvr>
                                      <p:to>
                                        <p:strVal val="visible"/>
                                      </p:to>
                                    </p:set>
                                    <p:animEffect transition="in" filter="dissolve">
                                      <p:cBhvr>
                                        <p:cTn id="199" dur="500"/>
                                        <p:tgtEl>
                                          <p:spTgt spid="86"/>
                                        </p:tgtEl>
                                      </p:cBhvr>
                                    </p:animEffect>
                                  </p:childTnLst>
                                </p:cTn>
                              </p:par>
                              <p:par>
                                <p:cTn id="200" presetID="9" presetClass="entr" presetSubtype="0" fill="hold" nodeType="withEffect">
                                  <p:stCondLst>
                                    <p:cond delay="0"/>
                                  </p:stCondLst>
                                  <p:childTnLst>
                                    <p:set>
                                      <p:cBhvr>
                                        <p:cTn id="201" dur="1" fill="hold">
                                          <p:stCondLst>
                                            <p:cond delay="0"/>
                                          </p:stCondLst>
                                        </p:cTn>
                                        <p:tgtEl>
                                          <p:spTgt spid="87"/>
                                        </p:tgtEl>
                                        <p:attrNameLst>
                                          <p:attrName>style.visibility</p:attrName>
                                        </p:attrNameLst>
                                      </p:cBhvr>
                                      <p:to>
                                        <p:strVal val="visible"/>
                                      </p:to>
                                    </p:set>
                                    <p:animEffect transition="in" filter="dissolve">
                                      <p:cBhvr>
                                        <p:cTn id="202" dur="500"/>
                                        <p:tgtEl>
                                          <p:spTgt spid="87"/>
                                        </p:tgtEl>
                                      </p:cBhvr>
                                    </p:animEffect>
                                  </p:childTnLst>
                                </p:cTn>
                              </p:par>
                              <p:par>
                                <p:cTn id="203" presetID="9" presetClass="entr" presetSubtype="0" fill="hold" nodeType="withEffect">
                                  <p:stCondLst>
                                    <p:cond delay="0"/>
                                  </p:stCondLst>
                                  <p:childTnLst>
                                    <p:set>
                                      <p:cBhvr>
                                        <p:cTn id="204" dur="1" fill="hold">
                                          <p:stCondLst>
                                            <p:cond delay="0"/>
                                          </p:stCondLst>
                                        </p:cTn>
                                        <p:tgtEl>
                                          <p:spTgt spid="88"/>
                                        </p:tgtEl>
                                        <p:attrNameLst>
                                          <p:attrName>style.visibility</p:attrName>
                                        </p:attrNameLst>
                                      </p:cBhvr>
                                      <p:to>
                                        <p:strVal val="visible"/>
                                      </p:to>
                                    </p:set>
                                    <p:animEffect transition="in" filter="dissolve">
                                      <p:cBhvr>
                                        <p:cTn id="205" dur="500"/>
                                        <p:tgtEl>
                                          <p:spTgt spid="88"/>
                                        </p:tgtEl>
                                      </p:cBhvr>
                                    </p:animEffect>
                                  </p:childTnLst>
                                </p:cTn>
                              </p:par>
                              <p:par>
                                <p:cTn id="206" presetID="9" presetClass="entr" presetSubtype="0" fill="hold" nodeType="withEffect">
                                  <p:stCondLst>
                                    <p:cond delay="0"/>
                                  </p:stCondLst>
                                  <p:childTnLst>
                                    <p:set>
                                      <p:cBhvr>
                                        <p:cTn id="207" dur="1" fill="hold">
                                          <p:stCondLst>
                                            <p:cond delay="0"/>
                                          </p:stCondLst>
                                        </p:cTn>
                                        <p:tgtEl>
                                          <p:spTgt spid="89"/>
                                        </p:tgtEl>
                                        <p:attrNameLst>
                                          <p:attrName>style.visibility</p:attrName>
                                        </p:attrNameLst>
                                      </p:cBhvr>
                                      <p:to>
                                        <p:strVal val="visible"/>
                                      </p:to>
                                    </p:set>
                                    <p:animEffect transition="in" filter="dissolve">
                                      <p:cBhvr>
                                        <p:cTn id="208" dur="500"/>
                                        <p:tgtEl>
                                          <p:spTgt spid="89"/>
                                        </p:tgtEl>
                                      </p:cBhvr>
                                    </p:animEffect>
                                  </p:childTnLst>
                                </p:cTn>
                              </p:par>
                              <p:par>
                                <p:cTn id="209" presetID="9" presetClass="entr" presetSubtype="0" fill="hold" nodeType="withEffect">
                                  <p:stCondLst>
                                    <p:cond delay="0"/>
                                  </p:stCondLst>
                                  <p:childTnLst>
                                    <p:set>
                                      <p:cBhvr>
                                        <p:cTn id="210" dur="1" fill="hold">
                                          <p:stCondLst>
                                            <p:cond delay="0"/>
                                          </p:stCondLst>
                                        </p:cTn>
                                        <p:tgtEl>
                                          <p:spTgt spid="90"/>
                                        </p:tgtEl>
                                        <p:attrNameLst>
                                          <p:attrName>style.visibility</p:attrName>
                                        </p:attrNameLst>
                                      </p:cBhvr>
                                      <p:to>
                                        <p:strVal val="visible"/>
                                      </p:to>
                                    </p:set>
                                    <p:animEffect transition="in" filter="dissolve">
                                      <p:cBhvr>
                                        <p:cTn id="211" dur="500"/>
                                        <p:tgtEl>
                                          <p:spTgt spid="90"/>
                                        </p:tgtEl>
                                      </p:cBhvr>
                                    </p:animEffect>
                                  </p:childTnLst>
                                </p:cTn>
                              </p:par>
                              <p:par>
                                <p:cTn id="212" presetID="9" presetClass="entr" presetSubtype="0" fill="hold" nodeType="withEffect">
                                  <p:stCondLst>
                                    <p:cond delay="0"/>
                                  </p:stCondLst>
                                  <p:childTnLst>
                                    <p:set>
                                      <p:cBhvr>
                                        <p:cTn id="213" dur="1" fill="hold">
                                          <p:stCondLst>
                                            <p:cond delay="0"/>
                                          </p:stCondLst>
                                        </p:cTn>
                                        <p:tgtEl>
                                          <p:spTgt spid="91"/>
                                        </p:tgtEl>
                                        <p:attrNameLst>
                                          <p:attrName>style.visibility</p:attrName>
                                        </p:attrNameLst>
                                      </p:cBhvr>
                                      <p:to>
                                        <p:strVal val="visible"/>
                                      </p:to>
                                    </p:set>
                                    <p:animEffect transition="in" filter="dissolve">
                                      <p:cBhvr>
                                        <p:cTn id="214" dur="500"/>
                                        <p:tgtEl>
                                          <p:spTgt spid="91"/>
                                        </p:tgtEl>
                                      </p:cBhvr>
                                    </p:animEffect>
                                  </p:childTnLst>
                                </p:cTn>
                              </p:par>
                              <p:par>
                                <p:cTn id="215" presetID="9" presetClass="entr" presetSubtype="0" fill="hold" grpId="0" nodeType="withEffect">
                                  <p:stCondLst>
                                    <p:cond delay="0"/>
                                  </p:stCondLst>
                                  <p:childTnLst>
                                    <p:set>
                                      <p:cBhvr>
                                        <p:cTn id="216" dur="1" fill="hold">
                                          <p:stCondLst>
                                            <p:cond delay="0"/>
                                          </p:stCondLst>
                                        </p:cTn>
                                        <p:tgtEl>
                                          <p:spTgt spid="92"/>
                                        </p:tgtEl>
                                        <p:attrNameLst>
                                          <p:attrName>style.visibility</p:attrName>
                                        </p:attrNameLst>
                                      </p:cBhvr>
                                      <p:to>
                                        <p:strVal val="visible"/>
                                      </p:to>
                                    </p:set>
                                    <p:animEffect transition="in" filter="dissolve">
                                      <p:cBhvr>
                                        <p:cTn id="217" dur="500"/>
                                        <p:tgtEl>
                                          <p:spTgt spid="92"/>
                                        </p:tgtEl>
                                      </p:cBhvr>
                                    </p:animEffect>
                                  </p:childTnLst>
                                </p:cTn>
                              </p:par>
                              <p:par>
                                <p:cTn id="218" presetID="9" presetClass="entr" presetSubtype="0" fill="hold" nodeType="withEffect">
                                  <p:stCondLst>
                                    <p:cond delay="0"/>
                                  </p:stCondLst>
                                  <p:childTnLst>
                                    <p:set>
                                      <p:cBhvr>
                                        <p:cTn id="219" dur="1" fill="hold">
                                          <p:stCondLst>
                                            <p:cond delay="0"/>
                                          </p:stCondLst>
                                        </p:cTn>
                                        <p:tgtEl>
                                          <p:spTgt spid="93"/>
                                        </p:tgtEl>
                                        <p:attrNameLst>
                                          <p:attrName>style.visibility</p:attrName>
                                        </p:attrNameLst>
                                      </p:cBhvr>
                                      <p:to>
                                        <p:strVal val="visible"/>
                                      </p:to>
                                    </p:set>
                                    <p:animEffect transition="in" filter="dissolve">
                                      <p:cBhvr>
                                        <p:cTn id="220" dur="500"/>
                                        <p:tgtEl>
                                          <p:spTgt spid="93"/>
                                        </p:tgtEl>
                                      </p:cBhvr>
                                    </p:animEffect>
                                  </p:childTnLst>
                                </p:cTn>
                              </p:par>
                              <p:par>
                                <p:cTn id="221" presetID="9" presetClass="entr" presetSubtype="0" fill="hold" nodeType="withEffect">
                                  <p:stCondLst>
                                    <p:cond delay="0"/>
                                  </p:stCondLst>
                                  <p:childTnLst>
                                    <p:set>
                                      <p:cBhvr>
                                        <p:cTn id="222" dur="1" fill="hold">
                                          <p:stCondLst>
                                            <p:cond delay="0"/>
                                          </p:stCondLst>
                                        </p:cTn>
                                        <p:tgtEl>
                                          <p:spTgt spid="94"/>
                                        </p:tgtEl>
                                        <p:attrNameLst>
                                          <p:attrName>style.visibility</p:attrName>
                                        </p:attrNameLst>
                                      </p:cBhvr>
                                      <p:to>
                                        <p:strVal val="visible"/>
                                      </p:to>
                                    </p:set>
                                    <p:animEffect transition="in" filter="dissolve">
                                      <p:cBhvr>
                                        <p:cTn id="223"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64" grpId="0"/>
      <p:bldP spid="65" grpId="0"/>
      <p:bldP spid="66" grpId="0" animBg="1"/>
      <p:bldP spid="67" grpId="0" animBg="1"/>
      <p:bldP spid="71" grpId="0" animBg="1"/>
      <p:bldP spid="72" grpId="0"/>
      <p:bldP spid="73" grpId="0" animBg="1"/>
      <p:bldP spid="74" grpId="0" animBg="1"/>
      <p:bldP spid="76" grpId="0"/>
      <p:bldP spid="77" grpId="0" animBg="1"/>
      <p:bldP spid="79" grpId="0"/>
      <p:bldP spid="82" grpId="0"/>
      <p:bldP spid="83" grpId="0"/>
      <p:bldP spid="92" grpId="0"/>
      <p:bldP spid="95" grpId="0" animBg="1"/>
      <p:bldP spid="96" grpId="0" animBg="1"/>
      <p:bldP spid="97" grpId="0" animBg="1"/>
      <p:bldP spid="98" grpId="0" animBg="1"/>
      <p:bldP spid="99" grpId="0" animBg="1"/>
      <p:bldP spid="100" grpId="0" animBg="1"/>
      <p:bldP spid="103" grpId="0"/>
      <p:bldP spid="104" grpId="0"/>
      <p:bldP spid="105" grpId="0"/>
      <p:bldP spid="106" grpId="0"/>
      <p:bldP spid="107" grpId="0"/>
      <p:bldP spid="108" grpId="0"/>
      <p:bldP spid="109" grpId="0"/>
      <p:bldP spid="111" grpId="0"/>
      <p:bldP spid="112" grpId="0"/>
      <p:bldP spid="113" grpId="0"/>
      <p:bldP spid="114" grpId="0"/>
      <p:bldP spid="11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7D974B2-578A-49D9-8343-AD1D1547953A}"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4" name="文本框 3"/>
          <p:cNvSpPr txBox="1"/>
          <p:nvPr/>
        </p:nvSpPr>
        <p:spPr>
          <a:xfrm>
            <a:off x="609600" y="76200"/>
            <a:ext cx="5755005" cy="583565"/>
          </a:xfrm>
          <a:prstGeom prst="rect">
            <a:avLst/>
          </a:prstGeom>
          <a:noFill/>
        </p:spPr>
        <p:txBody>
          <a:bodyPr wrap="square" rtlCol="0" anchor="t">
            <a:spAutoFit/>
          </a:bodyPr>
          <a:lstStyle/>
          <a:p>
            <a:r>
              <a:rPr lang="zh-CN" altLang="en-US" sz="3200" b="1"/>
              <a:t>本章小节</a:t>
            </a:r>
            <a:endParaRPr lang="zh-CN" altLang="en-US" sz="3200" b="1"/>
          </a:p>
        </p:txBody>
      </p:sp>
      <p:sp>
        <p:nvSpPr>
          <p:cNvPr id="15" name="内容占位符 2"/>
          <p:cNvSpPr txBox="1"/>
          <p:nvPr/>
        </p:nvSpPr>
        <p:spPr bwMode="auto">
          <a:xfrm>
            <a:off x="609600" y="762000"/>
            <a:ext cx="8305800" cy="6096000"/>
          </a:xfrm>
          <a:prstGeom prst="rect">
            <a:avLst/>
          </a:prstGeom>
          <a:noFill/>
          <a:ln w="9525">
            <a:noFill/>
            <a:miter lim="800000"/>
          </a:ln>
        </p:spPr>
        <p:txBody>
          <a:bodyPr lIns="0" tIns="0" rIns="0" bIns="0"/>
          <a:lstStyle/>
          <a:p>
            <a:pPr marL="548005" marR="0" indent="-411480" defTabSz="914400">
              <a:spcBef>
                <a:spcPts val="600"/>
              </a:spcBef>
              <a:spcAft>
                <a:spcPts val="600"/>
              </a:spcAft>
              <a:buClr>
                <a:schemeClr val="accent2"/>
              </a:buClr>
              <a:buSzTx/>
              <a:buFontTx/>
              <a:buNone/>
              <a:defRPr/>
            </a:pPr>
            <a:r>
              <a:rPr kumimoji="0" lang="en-US" altLang="zh-CN" sz="2400" b="1" kern="1200" cap="none" spc="0" normalizeH="0" baseline="0" noProof="0" dirty="0">
                <a:solidFill>
                  <a:srgbClr val="0000FF"/>
                </a:solidFill>
                <a:latin typeface="Comic Sans MS" panose="030F0702030302020204" pitchFamily="66" charset="0"/>
                <a:ea typeface="华文细黑" panose="02010600040101010101" pitchFamily="2" charset="-122"/>
                <a:cs typeface="+mn-cs"/>
              </a:rPr>
              <a:t>5.1  </a:t>
            </a:r>
            <a:r>
              <a:rPr kumimoji="0" lang="zh-CN" altLang="en-US" sz="2400" b="1" kern="1200" cap="none" spc="0" normalizeH="0" baseline="0" noProof="0" dirty="0">
                <a:solidFill>
                  <a:srgbClr val="0000FF"/>
                </a:solidFill>
                <a:latin typeface="Comic Sans MS" panose="030F0702030302020204" pitchFamily="66" charset="0"/>
                <a:ea typeface="华文细黑" panose="02010600040101010101" pitchFamily="2" charset="-122"/>
                <a:cs typeface="+mn-cs"/>
              </a:rPr>
              <a:t>存储器件的分类</a:t>
            </a:r>
            <a:endParaRPr kumimoji="0" lang="en-US" altLang="zh-CN" sz="2400" b="1" kern="1200" cap="none" spc="0" normalizeH="0" baseline="0" noProof="0" dirty="0">
              <a:solidFill>
                <a:srgbClr val="0000FF"/>
              </a:solidFill>
              <a:latin typeface="Comic Sans MS" panose="030F0702030302020204" pitchFamily="66" charset="0"/>
              <a:ea typeface="华文细黑" panose="02010600040101010101" pitchFamily="2" charset="-122"/>
              <a:cs typeface="+mn-cs"/>
            </a:endParaRPr>
          </a:p>
          <a:p>
            <a:pPr marL="548005" marR="0" indent="-411480" defTabSz="914400">
              <a:spcBef>
                <a:spcPts val="600"/>
              </a:spcBef>
              <a:spcAft>
                <a:spcPts val="600"/>
              </a:spcAft>
              <a:buClr>
                <a:schemeClr val="accent2"/>
              </a:buClr>
              <a:buSzTx/>
              <a:buFontTx/>
              <a:buNone/>
              <a:defRPr/>
            </a:pPr>
            <a:endParaRPr kumimoji="0" lang="en-US" altLang="zh-CN" sz="2000" b="1" kern="1200" cap="none" spc="0" normalizeH="0" baseline="0" noProof="0" dirty="0">
              <a:solidFill>
                <a:srgbClr val="0000FF"/>
              </a:solidFill>
              <a:latin typeface="Comic Sans MS" panose="030F0702030302020204" pitchFamily="66" charset="0"/>
              <a:ea typeface="华文细黑" panose="02010600040101010101" pitchFamily="2" charset="-122"/>
              <a:cs typeface="+mn-cs"/>
            </a:endParaRPr>
          </a:p>
          <a:p>
            <a:pPr marL="548005" marR="0" indent="-411480" defTabSz="914400">
              <a:spcBef>
                <a:spcPts val="600"/>
              </a:spcBef>
              <a:spcAft>
                <a:spcPts val="600"/>
              </a:spcAft>
              <a:buClr>
                <a:schemeClr val="accent2"/>
              </a:buClr>
              <a:buSzTx/>
              <a:buFontTx/>
              <a:buNone/>
              <a:defRPr/>
            </a:pPr>
            <a:r>
              <a:rPr kumimoji="0" lang="en-US" altLang="zh-CN" sz="2400" b="1" kern="1200" cap="none" spc="0" normalizeH="0" baseline="0" noProof="0" dirty="0">
                <a:solidFill>
                  <a:srgbClr val="0000FF"/>
                </a:solidFill>
                <a:latin typeface="Comic Sans MS" panose="030F0702030302020204" pitchFamily="66" charset="0"/>
                <a:ea typeface="华文细黑" panose="02010600040101010101" pitchFamily="2" charset="-122"/>
                <a:cs typeface="+mn-cs"/>
              </a:rPr>
              <a:t>5.2  </a:t>
            </a:r>
            <a:r>
              <a:rPr kumimoji="0" lang="zh-CN" altLang="en-US" sz="2400" b="1" kern="1200" cap="none" spc="0" normalizeH="0" baseline="0" noProof="0" dirty="0">
                <a:solidFill>
                  <a:srgbClr val="0000FF"/>
                </a:solidFill>
                <a:latin typeface="Comic Sans MS" panose="030F0702030302020204" pitchFamily="66" charset="0"/>
                <a:ea typeface="华文细黑" panose="02010600040101010101" pitchFamily="2" charset="-122"/>
                <a:cs typeface="+mn-cs"/>
              </a:rPr>
              <a:t>半导体存储芯片</a:t>
            </a:r>
            <a:endParaRPr kumimoji="0" lang="en-US" altLang="zh-CN" sz="2400" b="1" kern="1200" cap="none" spc="0" normalizeH="0" baseline="0" noProof="0" dirty="0">
              <a:solidFill>
                <a:srgbClr val="0000FF"/>
              </a:solidFill>
              <a:latin typeface="Comic Sans MS" panose="030F0702030302020204" pitchFamily="66" charset="0"/>
              <a:ea typeface="华文细黑" panose="02010600040101010101" pitchFamily="2" charset="-122"/>
              <a:cs typeface="+mn-cs"/>
            </a:endParaRPr>
          </a:p>
          <a:p>
            <a:pPr marL="548005" marR="0" indent="-411480" defTabSz="914400">
              <a:spcBef>
                <a:spcPts val="600"/>
              </a:spcBef>
              <a:spcAft>
                <a:spcPts val="600"/>
              </a:spcAft>
              <a:buClr>
                <a:schemeClr val="accent2"/>
              </a:buClr>
              <a:buSzTx/>
              <a:buFontTx/>
              <a:buNone/>
              <a:defRPr/>
            </a:pPr>
            <a:r>
              <a:rPr kumimoji="0" lang="en-US" altLang="zh-CN" sz="2400" b="1" kern="1200" cap="none" spc="0" normalizeH="0" baseline="0" noProof="0" dirty="0">
                <a:solidFill>
                  <a:srgbClr val="0000FF"/>
                </a:solidFill>
                <a:latin typeface="Comic Sans MS" panose="030F0702030302020204" pitchFamily="66" charset="0"/>
                <a:ea typeface="华文细黑" panose="02010600040101010101" pitchFamily="2" charset="-122"/>
                <a:cs typeface="+mn-cs"/>
              </a:rPr>
              <a:t>5.3  </a:t>
            </a:r>
            <a:r>
              <a:rPr kumimoji="0" lang="zh-CN" altLang="en-US" sz="2400" b="1" kern="1200" cap="none" spc="0" normalizeH="0" baseline="0" noProof="0" dirty="0">
                <a:solidFill>
                  <a:srgbClr val="0000FF"/>
                </a:solidFill>
                <a:latin typeface="Comic Sans MS" panose="030F0702030302020204" pitchFamily="66" charset="0"/>
                <a:ea typeface="华文细黑" panose="02010600040101010101" pitchFamily="2" charset="-122"/>
                <a:cs typeface="+mn-cs"/>
              </a:rPr>
              <a:t>存储系统的层次结构</a:t>
            </a:r>
            <a:endParaRPr kumimoji="0" lang="en-US" altLang="zh-CN" sz="2400" b="1" kern="1200" cap="none" spc="0" normalizeH="0" baseline="0" noProof="0" dirty="0">
              <a:solidFill>
                <a:srgbClr val="0000FF"/>
              </a:solidFill>
              <a:latin typeface="Comic Sans MS" panose="030F0702030302020204" pitchFamily="66" charset="0"/>
              <a:ea typeface="华文细黑" panose="02010600040101010101" pitchFamily="2" charset="-122"/>
              <a:cs typeface="+mn-cs"/>
            </a:endParaRPr>
          </a:p>
          <a:p>
            <a:pPr marL="808355" marR="0" indent="-92075" defTabSz="914400">
              <a:spcBef>
                <a:spcPts val="300"/>
              </a:spcBef>
              <a:spcAft>
                <a:spcPts val="0"/>
              </a:spcAft>
              <a:buClr>
                <a:srgbClr val="0000FF"/>
              </a:buClr>
              <a:buSzTx/>
              <a:buFont typeface="+mj-lt"/>
              <a:buAutoNum type="arabicPeriod"/>
              <a:defRPr/>
            </a:pPr>
            <a:r>
              <a:rPr kumimoji="0" lang="zh-CN" altLang="en-US" sz="2400" b="1" kern="0" cap="none" spc="0" normalizeH="0" baseline="0" noProof="0" dirty="0">
                <a:solidFill>
                  <a:srgbClr val="F2F2F2"/>
                </a:solidFill>
                <a:latin typeface="Comic Sans MS" panose="030F0702030302020204" pitchFamily="66" charset="0"/>
                <a:ea typeface="华文宋体" panose="02010600040101010101" pitchFamily="2" charset="-122"/>
                <a:cs typeface="+mn-cs"/>
              </a:rPr>
              <a:t>  </a:t>
            </a:r>
            <a:r>
              <a:rPr kumimoji="0" lang="zh-CN" altLang="en-US" sz="2400" b="1" kern="1200" cap="none" spc="0" normalizeH="0" baseline="0" noProof="0" dirty="0">
                <a:latin typeface="Comic Sans MS" panose="030F0702030302020204" pitchFamily="66" charset="0"/>
                <a:ea typeface="+mn-ea"/>
                <a:cs typeface="+mn-cs"/>
              </a:rPr>
              <a:t>存储系统的</a:t>
            </a:r>
            <a:r>
              <a:rPr kumimoji="0" lang="zh-CN" altLang="en-US" sz="2400" b="1" kern="1200" cap="none" spc="0" normalizeH="0" baseline="0" noProof="0" dirty="0">
                <a:latin typeface="Comic Sans MS" panose="030F0702030302020204" pitchFamily="66" charset="0"/>
                <a:ea typeface="+mn-ea"/>
                <a:cs typeface="+mn-cs"/>
                <a:hlinkClick r:id="rId1" action="ppaction://hlinksldjump"/>
              </a:rPr>
              <a:t>分层</a:t>
            </a:r>
            <a:r>
              <a:rPr kumimoji="0" lang="zh-CN" altLang="en-US" sz="2400" b="1" kern="1200" cap="none" spc="0" normalizeH="0" baseline="0" noProof="0" dirty="0">
                <a:latin typeface="Comic Sans MS" panose="030F0702030302020204" pitchFamily="66" charset="0"/>
                <a:ea typeface="+mn-ea"/>
                <a:cs typeface="+mn-cs"/>
              </a:rPr>
              <a:t>管理</a:t>
            </a:r>
            <a:endParaRPr kumimoji="0" lang="en-US" altLang="zh-CN" sz="2400" b="1" kern="1200" cap="none" spc="0" normalizeH="0" baseline="0" noProof="0" dirty="0">
              <a:latin typeface="Comic Sans MS" panose="030F0702030302020204" pitchFamily="66" charset="0"/>
              <a:ea typeface="+mn-ea"/>
              <a:cs typeface="+mn-cs"/>
              <a:hlinkClick r:id="" action="ppaction://noaction"/>
            </a:endParaRPr>
          </a:p>
          <a:p>
            <a:pPr marL="1167130" marR="0" lvl="2" indent="-450850" algn="l" defTabSz="914400" rtl="0" eaLnBrk="1" fontAlgn="base" latinLnBrk="0" hangingPunct="1">
              <a:lnSpc>
                <a:spcPct val="100000"/>
              </a:lnSpc>
              <a:spcBef>
                <a:spcPts val="300"/>
              </a:spcBef>
              <a:spcAft>
                <a:spcPts val="0"/>
              </a:spcAft>
              <a:buClr>
                <a:srgbClr val="0000FF"/>
              </a:buClr>
              <a:buSzTx/>
              <a:buFont typeface="+mj-lt"/>
              <a:buAutoNum type="arabicPeriod" startAt="2"/>
              <a:defRPr/>
            </a:pPr>
            <a:r>
              <a:rPr kumimoji="0" lang="zh-CN" altLang="en-US" sz="24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  </a:t>
            </a:r>
            <a:r>
              <a:rPr kumimoji="0" lang="zh-CN" altLang="en-US" sz="2400" b="1" i="0" u="none" strike="noStrike" kern="1200" cap="none" spc="0" normalizeH="0" baseline="0" noProof="0" dirty="0">
                <a:ln>
                  <a:noFill/>
                </a:ln>
                <a:solidFill>
                  <a:schemeClr val="tx1"/>
                </a:solidFill>
                <a:effectLst/>
                <a:uLnTx/>
                <a:uFillTx/>
                <a:latin typeface="Comic Sans MS" panose="030F0702030302020204" pitchFamily="66" charset="0"/>
                <a:ea typeface="+mn-ea"/>
                <a:cs typeface="+mn-cs"/>
                <a:hlinkClick r:id="rId2" action="ppaction://hlinksldjump"/>
              </a:rPr>
              <a:t>地址映射技术</a:t>
            </a:r>
            <a:endParaRPr kumimoji="0" lang="en-US" altLang="zh-CN" sz="2400" b="1" i="0" u="none" strike="noStrike" kern="1200" cap="none" spc="0" normalizeH="0" baseline="0" noProof="0" dirty="0">
              <a:ln>
                <a:noFill/>
              </a:ln>
              <a:solidFill>
                <a:schemeClr val="tx1"/>
              </a:solidFill>
              <a:effectLst/>
              <a:uLnTx/>
              <a:uFillTx/>
              <a:latin typeface="Comic Sans MS" panose="030F0702030302020204" pitchFamily="66" charset="0"/>
              <a:ea typeface="+mn-ea"/>
              <a:cs typeface="+mn-cs"/>
              <a:hlinkClick r:id="" action="ppaction://noaction"/>
            </a:endParaRPr>
          </a:p>
          <a:p>
            <a:pPr marL="998855" marR="0" indent="-282575" defTabSz="914400">
              <a:spcBef>
                <a:spcPts val="300"/>
              </a:spcBef>
              <a:spcAft>
                <a:spcPts val="0"/>
              </a:spcAft>
              <a:buClr>
                <a:srgbClr val="0000FF"/>
              </a:buClr>
              <a:buSzTx/>
              <a:buFont typeface="+mj-lt"/>
              <a:buAutoNum type="arabicPeriod" startAt="3"/>
              <a:defRPr/>
            </a:pPr>
            <a:r>
              <a:rPr kumimoji="0" lang="zh-CN" altLang="en-US" sz="2400" b="1" kern="1200" cap="none" spc="0" normalizeH="0" baseline="0" noProof="0" dirty="0">
                <a:latin typeface="Comic Sans MS" panose="030F0702030302020204" pitchFamily="66" charset="0"/>
                <a:ea typeface="+mn-ea"/>
                <a:cs typeface="+mn-cs"/>
              </a:rPr>
              <a:t>  现代计算机的</a:t>
            </a:r>
            <a:r>
              <a:rPr kumimoji="0" lang="zh-CN" altLang="en-US" sz="2400" b="1" kern="1200" cap="none" spc="0" normalizeH="0" baseline="0" noProof="0" dirty="0">
                <a:latin typeface="Comic Sans MS" panose="030F0702030302020204" pitchFamily="66" charset="0"/>
                <a:ea typeface="+mn-ea"/>
                <a:cs typeface="+mn-cs"/>
                <a:hlinkClick r:id="rId3" action="ppaction://hlinksldjump"/>
              </a:rPr>
              <a:t>多级存储体系</a:t>
            </a:r>
            <a:r>
              <a:rPr kumimoji="0" lang="en-US" altLang="zh-CN" sz="2400" b="1" kern="0" cap="none" spc="0" normalizeH="0" baseline="0" noProof="0" dirty="0">
                <a:solidFill>
                  <a:srgbClr val="F2F2F2"/>
                </a:solidFill>
                <a:latin typeface="Comic Sans MS" panose="030F0702030302020204" pitchFamily="66" charset="0"/>
                <a:ea typeface="华文宋体" panose="02010600040101010101" pitchFamily="2" charset="-122"/>
                <a:cs typeface="+mn-cs"/>
                <a:hlinkClick r:id="rId3" action="ppaction://hlinksldjump"/>
              </a:rPr>
              <a:t> </a:t>
            </a:r>
            <a:endParaRPr kumimoji="0" lang="en-US" altLang="zh-CN" sz="2400" b="1" kern="0" cap="none" spc="0" normalizeH="0" baseline="0" noProof="0" dirty="0">
              <a:solidFill>
                <a:srgbClr val="F2F2F2"/>
              </a:solidFill>
              <a:latin typeface="Comic Sans MS" panose="030F0702030302020204" pitchFamily="66" charset="0"/>
              <a:ea typeface="华文宋体" panose="02010600040101010101" pitchFamily="2" charset="-122"/>
              <a:cs typeface="+mn-cs"/>
              <a:hlinkClick r:id="" action="ppaction://noaction"/>
            </a:endParaRPr>
          </a:p>
          <a:p>
            <a:pPr marL="548005" marR="0" lvl="1" indent="-411480" algn="l" defTabSz="914400" rtl="0" eaLnBrk="1" fontAlgn="base" latinLnBrk="0" hangingPunct="1">
              <a:lnSpc>
                <a:spcPct val="100000"/>
              </a:lnSpc>
              <a:spcBef>
                <a:spcPts val="600"/>
              </a:spcBef>
              <a:spcAft>
                <a:spcPts val="600"/>
              </a:spcAft>
              <a:buClr>
                <a:schemeClr val="accent2"/>
              </a:buClr>
              <a:buSzTx/>
              <a:buFontTx/>
              <a:buNone/>
              <a:defRPr/>
            </a:pPr>
            <a:r>
              <a:rPr kumimoji="0" lang="en-US" altLang="zh-CN" sz="2400" b="1" i="0" u="none" strike="noStrike" kern="1200" cap="none" spc="0" normalizeH="0" baseline="0" noProof="0" dirty="0">
                <a:ln>
                  <a:noFill/>
                </a:ln>
                <a:solidFill>
                  <a:srgbClr val="0000FF"/>
                </a:solidFill>
                <a:effectLst/>
                <a:uLnTx/>
                <a:uFillTx/>
                <a:latin typeface="Comic Sans MS" panose="030F0702030302020204" pitchFamily="66" charset="0"/>
                <a:ea typeface="华文细黑" panose="02010600040101010101" pitchFamily="2" charset="-122"/>
                <a:cs typeface="+mn-cs"/>
              </a:rPr>
              <a:t>5.4  </a:t>
            </a:r>
            <a:r>
              <a:rPr kumimoji="0" lang="zh-CN" altLang="en-US" sz="2400" b="1" i="0" u="none" strike="noStrike" kern="1200" cap="none" spc="0" normalizeH="0" baseline="0" noProof="0" dirty="0">
                <a:ln>
                  <a:noFill/>
                </a:ln>
                <a:solidFill>
                  <a:srgbClr val="0000FF"/>
                </a:solidFill>
                <a:effectLst/>
                <a:uLnTx/>
                <a:uFillTx/>
                <a:latin typeface="Comic Sans MS" panose="030F0702030302020204" pitchFamily="66" charset="0"/>
                <a:ea typeface="华文细黑" panose="02010600040101010101" pitchFamily="2" charset="-122"/>
                <a:cs typeface="+mn-cs"/>
              </a:rPr>
              <a:t>主存储器设计技术</a:t>
            </a:r>
            <a:endParaRPr kumimoji="0" lang="en-US" altLang="zh-CN" sz="2400" b="1" i="0" u="none" strike="noStrike" kern="1200" cap="none" spc="0" normalizeH="0" baseline="0" noProof="0" dirty="0">
              <a:ln>
                <a:noFill/>
              </a:ln>
              <a:solidFill>
                <a:srgbClr val="0000FF"/>
              </a:solidFill>
              <a:effectLst/>
              <a:uLnTx/>
              <a:uFillTx/>
              <a:latin typeface="Comic Sans MS" panose="030F0702030302020204" pitchFamily="66" charset="0"/>
              <a:ea typeface="华文细黑" panose="02010600040101010101" pitchFamily="2" charset="-122"/>
              <a:cs typeface="+mn-cs"/>
              <a:hlinkClick r:id="" action="ppaction://noaction"/>
            </a:endParaRPr>
          </a:p>
          <a:p>
            <a:pPr marL="998855" marR="0" lvl="1" indent="-266700" algn="l" defTabSz="914400" rtl="0" eaLnBrk="1" fontAlgn="base" latinLnBrk="0" hangingPunct="1">
              <a:lnSpc>
                <a:spcPct val="100000"/>
              </a:lnSpc>
              <a:spcBef>
                <a:spcPts val="0"/>
              </a:spcBef>
              <a:spcAft>
                <a:spcPts val="0"/>
              </a:spcAft>
              <a:buClr>
                <a:srgbClr val="0000FF"/>
              </a:buClr>
              <a:buSzTx/>
              <a:buFont typeface="Wingdings" panose="05000000000000000000" pitchFamily="2" charset="2"/>
              <a:buChar char="u"/>
              <a:defRPr/>
            </a:pPr>
            <a:r>
              <a:rPr kumimoji="0" lang="zh-CN" altLang="en-US" sz="24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rPr>
              <a:t>  </a:t>
            </a:r>
            <a:r>
              <a:rPr kumimoji="0" lang="zh-CN" altLang="en-US" sz="2400" b="1" i="0" u="none" strike="noStrike" kern="0" cap="none" spc="0" normalizeH="0" baseline="0" noProof="0" dirty="0">
                <a:ln>
                  <a:noFill/>
                </a:ln>
                <a:solidFill>
                  <a:schemeClr val="tx1"/>
                </a:solidFill>
                <a:effectLst/>
                <a:uLnTx/>
                <a:uFillTx/>
                <a:latin typeface="Comic Sans MS" panose="030F0702030302020204" pitchFamily="66" charset="0"/>
                <a:ea typeface="+mn-ea"/>
                <a:cs typeface="+mn-cs"/>
                <a:hlinkClick r:id="rId4" action="ppaction://hlinksldjump"/>
              </a:rPr>
              <a:t>存储芯片选型</a:t>
            </a:r>
            <a:endParaRPr kumimoji="0" lang="en-US" altLang="zh-CN" sz="2400" b="1" i="0" u="none" strike="noStrike" kern="1200" cap="none" spc="0" normalizeH="0" baseline="0" noProof="0" dirty="0">
              <a:ln>
                <a:noFill/>
              </a:ln>
              <a:solidFill>
                <a:schemeClr val="tx1"/>
              </a:solidFill>
              <a:effectLst/>
              <a:uLnTx/>
              <a:uFillTx/>
              <a:latin typeface="Comic Sans MS" panose="030F0702030302020204" pitchFamily="66" charset="0"/>
              <a:ea typeface="+mn-ea"/>
              <a:cs typeface="+mn-cs"/>
              <a:hlinkClick r:id="" action="ppaction://noaction"/>
            </a:endParaRPr>
          </a:p>
          <a:p>
            <a:pPr marL="998855" marR="0" lvl="1" indent="-266700" algn="l" defTabSz="914400" rtl="0" eaLnBrk="1" fontAlgn="base" latinLnBrk="0" hangingPunct="1">
              <a:lnSpc>
                <a:spcPct val="100000"/>
              </a:lnSpc>
              <a:spcBef>
                <a:spcPts val="0"/>
              </a:spcBef>
              <a:spcAft>
                <a:spcPts val="0"/>
              </a:spcAft>
              <a:buClr>
                <a:srgbClr val="0000FF"/>
              </a:buClr>
              <a:buSzTx/>
              <a:buFont typeface="Wingdings" panose="05000000000000000000" pitchFamily="2" charset="2"/>
              <a:buChar char="u"/>
              <a:defRPr/>
            </a:pPr>
            <a:r>
              <a:rPr kumimoji="0" lang="zh-CN" altLang="en-US" sz="2400" b="1" i="0" u="none" strike="noStrike" kern="1200" cap="none" spc="0" normalizeH="0" baseline="0" noProof="0" dirty="0">
                <a:ln>
                  <a:noFill/>
                </a:ln>
                <a:solidFill>
                  <a:schemeClr val="tx1"/>
                </a:solidFill>
                <a:effectLst/>
                <a:uLnTx/>
                <a:uFillTx/>
                <a:latin typeface="Comic Sans MS" panose="030F0702030302020204" pitchFamily="66" charset="0"/>
                <a:ea typeface="+mn-ea"/>
                <a:cs typeface="+mn-cs"/>
              </a:rPr>
              <a:t>  存储芯片的组织形式</a:t>
            </a:r>
            <a:endParaRPr kumimoji="0" lang="en-US" altLang="zh-CN" sz="2400" b="1" i="0" u="none" strike="noStrike" kern="1200" cap="none" spc="0" normalizeH="0" baseline="0" noProof="0" dirty="0">
              <a:ln>
                <a:noFill/>
              </a:ln>
              <a:solidFill>
                <a:schemeClr val="tx1"/>
              </a:solidFill>
              <a:effectLst/>
              <a:uLnTx/>
              <a:uFillTx/>
              <a:latin typeface="Comic Sans MS" panose="030F0702030302020204" pitchFamily="66" charset="0"/>
              <a:ea typeface="+mn-ea"/>
              <a:cs typeface="+mn-cs"/>
            </a:endParaRPr>
          </a:p>
          <a:p>
            <a:pPr marL="998855" marR="0" lvl="1" indent="-266700" algn="l" defTabSz="914400" rtl="0" eaLnBrk="1" fontAlgn="base" latinLnBrk="0" hangingPunct="1">
              <a:lnSpc>
                <a:spcPct val="100000"/>
              </a:lnSpc>
              <a:spcBef>
                <a:spcPts val="0"/>
              </a:spcBef>
              <a:spcAft>
                <a:spcPts val="0"/>
              </a:spcAft>
              <a:buClr>
                <a:srgbClr val="0000FF"/>
              </a:buClr>
              <a:buSzTx/>
              <a:buFont typeface="Wingdings" panose="05000000000000000000" pitchFamily="2" charset="2"/>
              <a:buChar char="u"/>
              <a:defRPr/>
            </a:pPr>
            <a:endParaRPr kumimoji="0" lang="en-US" altLang="zh-CN" sz="2800" b="1" i="0" u="none" strike="noStrike" kern="1200" cap="none" spc="0" normalizeH="0" baseline="0" noProof="0" dirty="0">
              <a:ln>
                <a:noFill/>
              </a:ln>
              <a:solidFill>
                <a:schemeClr val="tx1"/>
              </a:solidFill>
              <a:effectLst/>
              <a:uLnTx/>
              <a:uFillTx/>
              <a:latin typeface="Comic Sans MS" panose="030F0702030302020204" pitchFamily="66" charset="0"/>
              <a:ea typeface="+mn-ea"/>
              <a:cs typeface="+mn-cs"/>
              <a:hlinkClick r:id="" action="ppaction://noaction"/>
            </a:endParaRPr>
          </a:p>
          <a:p>
            <a:pPr marL="998855" marR="0" lvl="1" indent="-266700" algn="l" defTabSz="914400" rtl="0" eaLnBrk="1" fontAlgn="base" latinLnBrk="0" hangingPunct="1">
              <a:lnSpc>
                <a:spcPct val="100000"/>
              </a:lnSpc>
              <a:spcBef>
                <a:spcPts val="0"/>
              </a:spcBef>
              <a:spcAft>
                <a:spcPts val="0"/>
              </a:spcAft>
              <a:buClr>
                <a:srgbClr val="0000FF"/>
              </a:buClr>
              <a:buSzTx/>
              <a:buFont typeface="Wingdings" panose="05000000000000000000" pitchFamily="2" charset="2"/>
              <a:buChar char="u"/>
              <a:defRPr/>
            </a:pPr>
            <a:r>
              <a:rPr kumimoji="0" lang="zh-CN" altLang="en-US" sz="2400" b="1" i="0" u="none" strike="noStrike" kern="1200" cap="none" spc="0" normalizeH="0" baseline="0" noProof="0" dirty="0">
                <a:ln>
                  <a:noFill/>
                </a:ln>
                <a:solidFill>
                  <a:schemeClr val="tx1"/>
                </a:solidFill>
                <a:effectLst/>
                <a:uLnTx/>
                <a:uFillTx/>
                <a:latin typeface="Comic Sans MS" panose="030F0702030302020204" pitchFamily="66" charset="0"/>
                <a:ea typeface="+mn-ea"/>
                <a:cs typeface="+mn-cs"/>
              </a:rPr>
              <a:t>  地址译码技术</a:t>
            </a:r>
            <a:endParaRPr kumimoji="0" lang="en-US" altLang="zh-CN" sz="2400" b="1" i="0" u="none" strike="noStrike" kern="1200" cap="none" spc="0" normalizeH="0" baseline="0" noProof="0" dirty="0">
              <a:ln>
                <a:noFill/>
              </a:ln>
              <a:solidFill>
                <a:schemeClr val="tx1"/>
              </a:solidFill>
              <a:effectLst/>
              <a:uLnTx/>
              <a:uFillTx/>
              <a:latin typeface="Comic Sans MS" panose="030F0702030302020204" pitchFamily="66" charset="0"/>
              <a:ea typeface="+mn-ea"/>
              <a:cs typeface="+mn-cs"/>
            </a:endParaRPr>
          </a:p>
          <a:p>
            <a:pPr marL="998855" marR="0" lvl="1" indent="-266700" algn="l" defTabSz="914400" rtl="0" eaLnBrk="1" fontAlgn="base" latinLnBrk="0" hangingPunct="1">
              <a:lnSpc>
                <a:spcPct val="100000"/>
              </a:lnSpc>
              <a:spcBef>
                <a:spcPts val="0"/>
              </a:spcBef>
              <a:spcAft>
                <a:spcPts val="0"/>
              </a:spcAft>
              <a:buClr>
                <a:srgbClr val="0000FF"/>
              </a:buClr>
              <a:buSzTx/>
              <a:buFont typeface="Wingdings" panose="05000000000000000000" pitchFamily="2" charset="2"/>
              <a:buChar char="u"/>
              <a:defRPr/>
            </a:pPr>
            <a:endParaRPr kumimoji="0" lang="en-US" altLang="zh-CN" sz="2800" b="1" i="0" u="none" strike="noStrike" kern="1200" cap="none" spc="0" normalizeH="0" baseline="0" noProof="0" dirty="0">
              <a:ln>
                <a:noFill/>
              </a:ln>
              <a:solidFill>
                <a:schemeClr val="tx1"/>
              </a:solidFill>
              <a:effectLst/>
              <a:uLnTx/>
              <a:uFillTx/>
              <a:latin typeface="Comic Sans MS" panose="030F0702030302020204" pitchFamily="66" charset="0"/>
              <a:ea typeface="+mn-ea"/>
              <a:cs typeface="+mn-cs"/>
            </a:endParaRPr>
          </a:p>
          <a:p>
            <a:pPr marL="998855" marR="0" lvl="1" indent="-266700" algn="l" defTabSz="914400" rtl="0" eaLnBrk="1" fontAlgn="base" latinLnBrk="0" hangingPunct="1">
              <a:lnSpc>
                <a:spcPct val="100000"/>
              </a:lnSpc>
              <a:spcBef>
                <a:spcPts val="0"/>
              </a:spcBef>
              <a:spcAft>
                <a:spcPts val="0"/>
              </a:spcAft>
              <a:buClr>
                <a:srgbClr val="0000FF"/>
              </a:buClr>
              <a:buSzTx/>
              <a:buFont typeface="Wingdings" panose="05000000000000000000" pitchFamily="2" charset="2"/>
              <a:buChar char="u"/>
              <a:defRPr/>
            </a:pPr>
            <a:r>
              <a:rPr kumimoji="0" lang="en-US" altLang="zh-CN" sz="2400" b="1" i="0" u="none" strike="noStrike" kern="1200" cap="none" spc="0" normalizeH="0" baseline="0" noProof="0" dirty="0">
                <a:ln>
                  <a:noFill/>
                </a:ln>
                <a:solidFill>
                  <a:schemeClr val="tx1"/>
                </a:solidFill>
                <a:effectLst/>
                <a:uLnTx/>
                <a:uFillTx/>
                <a:latin typeface="Comic Sans MS" panose="030F0702030302020204" pitchFamily="66" charset="0"/>
                <a:ea typeface="+mn-ea"/>
                <a:cs typeface="+mn-cs"/>
              </a:rPr>
              <a:t>  </a:t>
            </a:r>
            <a:r>
              <a:rPr kumimoji="0" lang="zh-CN" altLang="en-US" sz="2400" b="1" i="0" u="none" strike="noStrike" kern="1200" cap="none" spc="0" normalizeH="0" baseline="0" noProof="0" dirty="0">
                <a:ln>
                  <a:noFill/>
                </a:ln>
                <a:solidFill>
                  <a:schemeClr val="tx1"/>
                </a:solidFill>
                <a:effectLst/>
                <a:uLnTx/>
                <a:uFillTx/>
                <a:latin typeface="Comic Sans MS" panose="030F0702030302020204" pitchFamily="66" charset="0"/>
                <a:ea typeface="+mn-ea"/>
                <a:cs typeface="+mn-cs"/>
                <a:hlinkClick r:id="rId5" action="ppaction://hlinksldjump"/>
              </a:rPr>
              <a:t>存储器接口设计</a:t>
            </a:r>
            <a:endParaRPr kumimoji="0" lang="zh-CN" altLang="en-US" sz="2400" b="1" i="0" u="none" strike="noStrike" kern="1200" cap="none" spc="0" normalizeH="0" baseline="0" noProof="0" dirty="0">
              <a:ln>
                <a:noFill/>
              </a:ln>
              <a:solidFill>
                <a:schemeClr val="tx1"/>
              </a:solidFill>
              <a:effectLst/>
              <a:uLnTx/>
              <a:uFillTx/>
              <a:latin typeface="Comic Sans MS" panose="030F0702030302020204" pitchFamily="66" charset="0"/>
              <a:ea typeface="+mn-ea"/>
              <a:cs typeface="+mn-cs"/>
            </a:endParaRPr>
          </a:p>
        </p:txBody>
      </p:sp>
      <p:sp>
        <p:nvSpPr>
          <p:cNvPr id="22" name="矩形 21"/>
          <p:cNvSpPr/>
          <p:nvPr/>
        </p:nvSpPr>
        <p:spPr>
          <a:xfrm>
            <a:off x="4191000" y="5619750"/>
            <a:ext cx="3857625" cy="400050"/>
          </a:xfrm>
          <a:prstGeom prst="rect">
            <a:avLst/>
          </a:prstGeom>
          <a:noFill/>
          <a:ln w="9525">
            <a:noFill/>
          </a:ln>
        </p:spPr>
        <p:txBody>
          <a:bodyPr>
            <a:spAutoFit/>
          </a:bodyPr>
          <a:lstStyle/>
          <a:p>
            <a:r>
              <a:rPr lang="zh-CN" altLang="en-US" sz="2000" b="1" dirty="0">
                <a:solidFill>
                  <a:srgbClr val="C00000"/>
                </a:solidFill>
                <a:latin typeface="Comic Sans MS" panose="030F0702030302020204" pitchFamily="66" charset="0"/>
              </a:rPr>
              <a:t>决定芯片片选信号的实现</a:t>
            </a:r>
            <a:endParaRPr lang="zh-CN" altLang="en-US" sz="2000" b="1" dirty="0">
              <a:solidFill>
                <a:srgbClr val="C00000"/>
              </a:solidFill>
              <a:latin typeface="Comic Sans MS" panose="030F0702030302020204" pitchFamily="66" charset="0"/>
            </a:endParaRPr>
          </a:p>
        </p:txBody>
      </p:sp>
      <p:sp>
        <p:nvSpPr>
          <p:cNvPr id="24" name="矩形 23"/>
          <p:cNvSpPr/>
          <p:nvPr/>
        </p:nvSpPr>
        <p:spPr>
          <a:xfrm>
            <a:off x="1626870" y="5974080"/>
            <a:ext cx="6291263" cy="400050"/>
          </a:xfrm>
          <a:prstGeom prst="rect">
            <a:avLst/>
          </a:prstGeom>
          <a:noFill/>
          <a:ln w="9525">
            <a:noFill/>
          </a:ln>
        </p:spPr>
        <p:txBody>
          <a:bodyPr>
            <a:spAutoFit/>
          </a:bodyPr>
          <a:lstStyle/>
          <a:p>
            <a:r>
              <a:rPr lang="zh-CN" altLang="en-US" sz="2000" b="1" dirty="0">
                <a:solidFill>
                  <a:srgbClr val="C00000"/>
                </a:solidFill>
                <a:latin typeface="Comic Sans MS" panose="030F0702030302020204" pitchFamily="66" charset="0"/>
                <a:hlinkClick r:id="rId6" action="ppaction://hlinksldjump"/>
              </a:rPr>
              <a:t>两级译码</a:t>
            </a:r>
            <a:r>
              <a:rPr lang="zh-CN" altLang="en-US" sz="2000" b="1" dirty="0">
                <a:solidFill>
                  <a:srgbClr val="C00000"/>
                </a:solidFill>
                <a:latin typeface="Comic Sans MS" panose="030F0702030302020204" pitchFamily="66" charset="0"/>
              </a:rPr>
              <a:t>； </a:t>
            </a:r>
            <a:r>
              <a:rPr lang="zh-CN" altLang="en-US" sz="2000" b="1" dirty="0">
                <a:solidFill>
                  <a:srgbClr val="C00000"/>
                </a:solidFill>
                <a:latin typeface="Comic Sans MS" panose="030F0702030302020204" pitchFamily="66" charset="0"/>
                <a:hlinkClick r:id="rId7" action="ppaction://hlinksldjump"/>
              </a:rPr>
              <a:t>全译码</a:t>
            </a:r>
            <a:r>
              <a:rPr lang="zh-CN" altLang="en-US" sz="2000" b="1" dirty="0">
                <a:solidFill>
                  <a:srgbClr val="C00000"/>
                </a:solidFill>
                <a:latin typeface="Comic Sans MS" panose="030F0702030302020204" pitchFamily="66" charset="0"/>
              </a:rPr>
              <a:t>、</a:t>
            </a:r>
            <a:r>
              <a:rPr lang="zh-CN" altLang="en-US" sz="2000" b="1" dirty="0">
                <a:solidFill>
                  <a:srgbClr val="C00000"/>
                </a:solidFill>
                <a:latin typeface="Comic Sans MS" panose="030F0702030302020204" pitchFamily="66" charset="0"/>
                <a:hlinkClick r:id="rId8" action="ppaction://hlinksldjump"/>
              </a:rPr>
              <a:t>部分译码</a:t>
            </a:r>
            <a:r>
              <a:rPr lang="zh-CN" altLang="en-US" sz="2000" b="1" dirty="0">
                <a:solidFill>
                  <a:srgbClr val="C00000"/>
                </a:solidFill>
                <a:latin typeface="Comic Sans MS" panose="030F0702030302020204" pitchFamily="66" charset="0"/>
              </a:rPr>
              <a:t>、</a:t>
            </a:r>
            <a:r>
              <a:rPr lang="zh-CN" altLang="en-US" sz="2000" b="1" dirty="0">
                <a:solidFill>
                  <a:srgbClr val="C00000"/>
                </a:solidFill>
                <a:latin typeface="Comic Sans MS" panose="030F0702030302020204" pitchFamily="66" charset="0"/>
                <a:hlinkClick r:id="rId9" action="ppaction://hlinksldjump"/>
              </a:rPr>
              <a:t>线译码</a:t>
            </a:r>
            <a:r>
              <a:rPr lang="zh-CN" altLang="en-US" sz="2000" b="1" dirty="0">
                <a:solidFill>
                  <a:srgbClr val="C00000"/>
                </a:solidFill>
                <a:latin typeface="Comic Sans MS" panose="030F0702030302020204" pitchFamily="66" charset="0"/>
              </a:rPr>
              <a:t>； 固定、</a:t>
            </a:r>
            <a:r>
              <a:rPr lang="zh-CN" altLang="en-US" sz="2000" b="1" dirty="0">
                <a:solidFill>
                  <a:srgbClr val="C00000"/>
                </a:solidFill>
                <a:latin typeface="Comic Sans MS" panose="030F0702030302020204" pitchFamily="66" charset="0"/>
                <a:hlinkClick r:id="rId10" action="ppaction://hlinksldjump"/>
              </a:rPr>
              <a:t>可变</a:t>
            </a:r>
            <a:endParaRPr lang="zh-CN" altLang="en-US" sz="2000" b="1" dirty="0">
              <a:solidFill>
                <a:srgbClr val="C00000"/>
              </a:solidFill>
              <a:latin typeface="Comic Sans MS" panose="030F0702030302020204" pitchFamily="66" charset="0"/>
            </a:endParaRPr>
          </a:p>
        </p:txBody>
      </p:sp>
      <p:sp>
        <p:nvSpPr>
          <p:cNvPr id="11" name="矩形 10"/>
          <p:cNvSpPr/>
          <p:nvPr/>
        </p:nvSpPr>
        <p:spPr>
          <a:xfrm>
            <a:off x="1461135" y="1169670"/>
            <a:ext cx="6019800" cy="461963"/>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mn-ea"/>
                <a:ea typeface="+mn-ea"/>
                <a:cs typeface="+mn-cs"/>
                <a:hlinkClick r:id="rId11" action="ppaction://hlinksldjump"/>
              </a:rPr>
              <a:t>存储介质</a:t>
            </a:r>
            <a:r>
              <a:rPr kumimoji="0" lang="en-US" altLang="zh-CN" sz="2400" b="1" i="0" u="none" strike="noStrike" kern="1200" cap="none" spc="0" normalizeH="0" baseline="0" noProof="0" dirty="0">
                <a:ln>
                  <a:noFill/>
                </a:ln>
                <a:solidFill>
                  <a:srgbClr val="C00000"/>
                </a:solidFill>
                <a:effectLst/>
                <a:uLnTx/>
                <a:uFillTx/>
                <a:latin typeface="+mn-ea"/>
                <a:ea typeface="+mn-ea"/>
                <a:cs typeface="+mn-cs"/>
              </a:rPr>
              <a:t>(</a:t>
            </a:r>
            <a:r>
              <a:rPr kumimoji="0" lang="zh-CN" altLang="en-US" sz="2400" b="1" i="0" u="none" strike="noStrike" kern="1200" cap="none" spc="0" normalizeH="0" baseline="0" noProof="0" dirty="0">
                <a:ln>
                  <a:noFill/>
                </a:ln>
                <a:solidFill>
                  <a:srgbClr val="C00000"/>
                </a:solidFill>
                <a:effectLst/>
                <a:uLnTx/>
                <a:uFillTx/>
                <a:latin typeface="+mn-ea"/>
                <a:ea typeface="+mn-ea"/>
                <a:cs typeface="+mn-cs"/>
              </a:rPr>
              <a:t>存储原理</a:t>
            </a:r>
            <a:r>
              <a:rPr kumimoji="0" lang="en-US" altLang="zh-CN" sz="2400" b="1" i="0" u="none" strike="noStrike" kern="1200" cap="none" spc="0" normalizeH="0" baseline="0" noProof="0" dirty="0">
                <a:ln>
                  <a:noFill/>
                </a:ln>
                <a:solidFill>
                  <a:srgbClr val="C00000"/>
                </a:solidFill>
                <a:effectLst/>
                <a:uLnTx/>
                <a:uFillTx/>
                <a:latin typeface="+mn-ea"/>
                <a:ea typeface="+mn-ea"/>
                <a:cs typeface="+mn-cs"/>
              </a:rPr>
              <a:t>)</a:t>
            </a:r>
            <a:r>
              <a:rPr kumimoji="0" lang="zh-CN" altLang="en-US" sz="2400" b="1" i="0" u="none" strike="noStrike" kern="1200" cap="none" spc="0" normalizeH="0" baseline="0" noProof="0" dirty="0">
                <a:ln>
                  <a:noFill/>
                </a:ln>
                <a:solidFill>
                  <a:srgbClr val="C00000"/>
                </a:solidFill>
                <a:effectLst/>
                <a:uLnTx/>
                <a:uFillTx/>
                <a:latin typeface="+mn-ea"/>
                <a:ea typeface="+mn-ea"/>
                <a:cs typeface="+mn-cs"/>
              </a:rPr>
              <a:t>、</a:t>
            </a:r>
            <a:r>
              <a:rPr kumimoji="0" lang="zh-CN" altLang="en-US" sz="2400" b="1" i="0" u="none" strike="noStrike" kern="1200" cap="none" spc="0" normalizeH="0" baseline="0" noProof="0" dirty="0">
                <a:ln>
                  <a:noFill/>
                </a:ln>
                <a:solidFill>
                  <a:srgbClr val="C00000"/>
                </a:solidFill>
                <a:effectLst/>
                <a:uLnTx/>
                <a:uFillTx/>
                <a:latin typeface="+mn-ea"/>
                <a:ea typeface="+mn-ea"/>
                <a:cs typeface="+mn-cs"/>
                <a:hlinkClick r:id="rId12" action="ppaction://hlinksldjump"/>
              </a:rPr>
              <a:t>读写策略</a:t>
            </a:r>
            <a:r>
              <a:rPr kumimoji="0" lang="en-US" altLang="zh-CN" sz="2400" b="1" i="0" u="none" strike="noStrike" kern="1200" cap="none" spc="0" normalizeH="0" baseline="0" noProof="0" dirty="0">
                <a:ln>
                  <a:noFill/>
                </a:ln>
                <a:solidFill>
                  <a:srgbClr val="C00000"/>
                </a:solidFill>
                <a:effectLst/>
                <a:uLnTx/>
                <a:uFillTx/>
                <a:latin typeface="+mn-ea"/>
                <a:ea typeface="+mn-ea"/>
                <a:cs typeface="+mn-cs"/>
              </a:rPr>
              <a:t>(</a:t>
            </a:r>
            <a:r>
              <a:rPr kumimoji="0" lang="zh-CN" altLang="en-US" sz="2400" b="1" i="0" u="none" strike="noStrike" kern="1200" cap="none" spc="0" normalizeH="0" baseline="0" noProof="0" dirty="0">
                <a:ln>
                  <a:noFill/>
                </a:ln>
                <a:solidFill>
                  <a:srgbClr val="C00000"/>
                </a:solidFill>
                <a:effectLst/>
                <a:uLnTx/>
                <a:uFillTx/>
                <a:latin typeface="+mn-ea"/>
                <a:ea typeface="+mn-ea"/>
                <a:cs typeface="+mn-cs"/>
              </a:rPr>
              <a:t>存取方式</a:t>
            </a:r>
            <a:r>
              <a:rPr kumimoji="0" lang="en-US" altLang="zh-CN" sz="2400" b="1" i="0" u="none" strike="noStrike" kern="1200" cap="none" spc="0" normalizeH="0" baseline="0" noProof="0" dirty="0">
                <a:ln>
                  <a:noFill/>
                </a:ln>
                <a:solidFill>
                  <a:srgbClr val="C00000"/>
                </a:solidFill>
                <a:effectLst/>
                <a:uLnTx/>
                <a:uFillTx/>
                <a:latin typeface="+mn-ea"/>
                <a:ea typeface="+mn-ea"/>
                <a:cs typeface="+mn-cs"/>
              </a:rPr>
              <a:t>)</a:t>
            </a:r>
            <a:endParaRPr kumimoji="0" lang="zh-CN" altLang="en-US" sz="2400" b="1" i="0" u="none" strike="noStrike" kern="1200" cap="none" spc="0" normalizeH="0" baseline="0" noProof="0" dirty="0">
              <a:ln>
                <a:noFill/>
              </a:ln>
              <a:solidFill>
                <a:srgbClr val="C00000"/>
              </a:solidFill>
              <a:effectLst/>
              <a:uLnTx/>
              <a:uFillTx/>
              <a:latin typeface="+mn-ea"/>
              <a:ea typeface="+mn-ea"/>
              <a:cs typeface="+mn-cs"/>
            </a:endParaRPr>
          </a:p>
        </p:txBody>
      </p:sp>
      <p:sp>
        <p:nvSpPr>
          <p:cNvPr id="10249" name="矩形 11"/>
          <p:cNvSpPr/>
          <p:nvPr/>
        </p:nvSpPr>
        <p:spPr>
          <a:xfrm>
            <a:off x="1600200" y="5181600"/>
            <a:ext cx="1524000" cy="400050"/>
          </a:xfrm>
          <a:prstGeom prst="rect">
            <a:avLst/>
          </a:prstGeom>
          <a:noFill/>
          <a:ln w="9525">
            <a:noFill/>
          </a:ln>
        </p:spPr>
        <p:txBody>
          <a:bodyPr>
            <a:spAutoFit/>
          </a:bodyPr>
          <a:lstStyle/>
          <a:p>
            <a:r>
              <a:rPr lang="zh-CN" altLang="en-US" sz="2000" b="1" dirty="0">
                <a:solidFill>
                  <a:srgbClr val="FFC000"/>
                </a:solidFill>
                <a:latin typeface="华文细黑" panose="02010600040101010101" pitchFamily="2" charset="-122"/>
                <a:ea typeface="华文细黑" panose="02010600040101010101" pitchFamily="2" charset="-122"/>
                <a:hlinkClick r:id="rId13" action="ppaction://hlinksldjump"/>
              </a:rPr>
              <a:t>容量扩展</a:t>
            </a:r>
            <a:r>
              <a:rPr lang="zh-CN" altLang="en-US" sz="2000" b="1" dirty="0">
                <a:solidFill>
                  <a:srgbClr val="C00000"/>
                </a:solidFill>
                <a:latin typeface="Comic Sans MS" panose="030F0702030302020204" pitchFamily="66" charset="0"/>
              </a:rPr>
              <a:t>；</a:t>
            </a:r>
            <a:endParaRPr lang="zh-CN" altLang="en-US" dirty="0">
              <a:latin typeface="Arial" panose="020B0604020202020204" pitchFamily="34" charset="0"/>
            </a:endParaRPr>
          </a:p>
        </p:txBody>
      </p:sp>
      <p:sp>
        <p:nvSpPr>
          <p:cNvPr id="14" name="矩形 13"/>
          <p:cNvSpPr/>
          <p:nvPr/>
        </p:nvSpPr>
        <p:spPr>
          <a:xfrm>
            <a:off x="3733800" y="1676400"/>
            <a:ext cx="5257800" cy="461963"/>
          </a:xfrm>
          <a:prstGeom prst="rect">
            <a:avLst/>
          </a:prstGeom>
        </p:spPr>
        <p:txBody>
          <a:bodyPr>
            <a:spAutoFit/>
          </a:bodyPr>
          <a:lstStyle/>
          <a:p>
            <a:pPr marL="901700" marR="0" lvl="2" indent="-901700" algn="l" defTabSz="914400" rtl="0" eaLnBrk="1" fontAlgn="base" latinLnBrk="0" hangingPunct="1">
              <a:lnSpc>
                <a:spcPct val="100000"/>
              </a:lnSpc>
              <a:spcBef>
                <a:spcPct val="0"/>
              </a:spcBef>
              <a:spcAft>
                <a:spcPct val="0"/>
              </a:spcAft>
              <a:buClr>
                <a:srgbClr val="333399"/>
              </a:buClr>
              <a:buSzTx/>
              <a:buFontTx/>
              <a:buNone/>
              <a:defRPr/>
            </a:pPr>
            <a:r>
              <a:rPr kumimoji="0" lang="zh-CN" altLang="en-US" sz="2400" b="1" i="0" u="none" strike="noStrike" kern="1200" cap="none" spc="0" normalizeH="0" baseline="0" noProof="0" dirty="0">
                <a:ln>
                  <a:noFill/>
                </a:ln>
                <a:solidFill>
                  <a:srgbClr val="C00000"/>
                </a:solidFill>
                <a:effectLst/>
                <a:uLnTx/>
                <a:uFillTx/>
                <a:latin typeface="+mn-ea"/>
                <a:ea typeface="+mn-ea"/>
                <a:cs typeface="+mn-cs"/>
              </a:rPr>
              <a:t>基本结构（</a:t>
            </a:r>
            <a:r>
              <a:rPr kumimoji="0" lang="en-US" altLang="zh-CN" sz="2400" b="1" i="0" u="none" strike="noStrike" kern="1200" cap="none" spc="0" normalizeH="0" baseline="0" noProof="0" dirty="0">
                <a:ln>
                  <a:noFill/>
                </a:ln>
                <a:solidFill>
                  <a:srgbClr val="C00000"/>
                </a:solidFill>
                <a:effectLst/>
                <a:uLnTx/>
                <a:uFillTx/>
                <a:latin typeface="+mn-ea"/>
                <a:ea typeface="+mn-ea"/>
                <a:cs typeface="+mn-cs"/>
                <a:hlinkClick r:id="rId14" action="ppaction://hlinksldjump"/>
              </a:rPr>
              <a:t>RAM</a:t>
            </a:r>
            <a:r>
              <a:rPr kumimoji="0" lang="zh-CN" altLang="en-US" sz="2400" b="1" i="0" u="none" strike="noStrike" kern="1200" cap="none" spc="0" normalizeH="0" baseline="0" noProof="0" dirty="0">
                <a:ln>
                  <a:noFill/>
                </a:ln>
                <a:solidFill>
                  <a:srgbClr val="C00000"/>
                </a:solidFill>
                <a:effectLst/>
                <a:uLnTx/>
                <a:uFillTx/>
                <a:latin typeface="+mn-ea"/>
                <a:ea typeface="+mn-ea"/>
                <a:cs typeface="+mn-cs"/>
              </a:rPr>
              <a:t>、</a:t>
            </a:r>
            <a:r>
              <a:rPr kumimoji="0" lang="en-US" altLang="zh-CN" sz="2400" b="1" i="0" u="none" strike="noStrike" kern="1200" cap="none" spc="0" normalizeH="0" baseline="0" noProof="0" dirty="0">
                <a:ln>
                  <a:noFill/>
                </a:ln>
                <a:solidFill>
                  <a:srgbClr val="C00000"/>
                </a:solidFill>
                <a:effectLst/>
                <a:uLnTx/>
                <a:uFillTx/>
                <a:latin typeface="+mn-ea"/>
                <a:ea typeface="+mn-ea"/>
                <a:cs typeface="+mn-cs"/>
                <a:hlinkClick r:id="rId15" action="ppaction://hlinksldjump"/>
              </a:rPr>
              <a:t>ROM</a:t>
            </a:r>
            <a:r>
              <a:rPr kumimoji="0" lang="zh-CN" altLang="en-US" sz="2400" b="1" i="0" u="none" strike="noStrike" kern="1200" cap="none" spc="0" normalizeH="0" baseline="0" noProof="0" dirty="0">
                <a:ln>
                  <a:noFill/>
                </a:ln>
                <a:solidFill>
                  <a:srgbClr val="C00000"/>
                </a:solidFill>
                <a:effectLst/>
                <a:uLnTx/>
                <a:uFillTx/>
                <a:latin typeface="+mn-ea"/>
                <a:ea typeface="+mn-ea"/>
                <a:cs typeface="+mn-cs"/>
              </a:rPr>
              <a:t>）、</a:t>
            </a:r>
            <a:r>
              <a:rPr kumimoji="0" lang="zh-CN" altLang="en-US" sz="2400" b="1" i="0" u="none" strike="noStrike" kern="1200" cap="none" spc="0" normalizeH="0" baseline="0" noProof="0" dirty="0">
                <a:ln>
                  <a:noFill/>
                </a:ln>
                <a:solidFill>
                  <a:srgbClr val="C00000"/>
                </a:solidFill>
                <a:effectLst/>
                <a:uLnTx/>
                <a:uFillTx/>
                <a:latin typeface="+mn-ea"/>
                <a:ea typeface="+mn-ea"/>
                <a:cs typeface="+mn-cs"/>
                <a:hlinkClick r:id="rId16" action="ppaction://hlinksldjump"/>
              </a:rPr>
              <a:t>性能指标</a:t>
            </a:r>
            <a:endParaRPr kumimoji="0" lang="en-US" altLang="zh-CN" sz="2400" b="1" i="0" u="none" strike="noStrike" kern="1200" cap="none" spc="0" normalizeH="0" baseline="0" noProof="0" dirty="0">
              <a:ln>
                <a:noFill/>
              </a:ln>
              <a:solidFill>
                <a:srgbClr val="C00000"/>
              </a:solidFill>
              <a:effectLst/>
              <a:uLnTx/>
              <a:uFillTx/>
              <a:latin typeface="+mn-ea"/>
              <a:ea typeface="+mn-ea"/>
              <a:cs typeface="+mn-cs"/>
              <a:hlinkClick r:id="" action="ppaction://noaction"/>
            </a:endParaRPr>
          </a:p>
        </p:txBody>
      </p:sp>
      <p:sp>
        <p:nvSpPr>
          <p:cNvPr id="12" name="矩形 11"/>
          <p:cNvSpPr/>
          <p:nvPr/>
        </p:nvSpPr>
        <p:spPr>
          <a:xfrm>
            <a:off x="3014663" y="5181600"/>
            <a:ext cx="5976937" cy="400050"/>
          </a:xfrm>
          <a:prstGeom prst="rect">
            <a:avLst/>
          </a:prstGeom>
          <a:noFill/>
          <a:ln w="9525">
            <a:noFill/>
          </a:ln>
        </p:spPr>
        <p:txBody>
          <a:bodyPr wrap="none">
            <a:spAutoFit/>
          </a:bodyPr>
          <a:lstStyle/>
          <a:p>
            <a:r>
              <a:rPr lang="zh-CN" altLang="en-US" sz="2000" b="1" dirty="0">
                <a:solidFill>
                  <a:srgbClr val="FF0000"/>
                </a:solidFill>
                <a:latin typeface="华文细黑" panose="02010600040101010101" pitchFamily="2" charset="-122"/>
                <a:ea typeface="华文细黑" panose="02010600040101010101" pitchFamily="2" charset="-122"/>
                <a:hlinkClick r:id="rId17" action="ppaction://hlinksldjump"/>
              </a:rPr>
              <a:t>并行</a:t>
            </a:r>
            <a:r>
              <a:rPr lang="zh-CN" altLang="en-US" sz="2000" b="1" dirty="0">
                <a:solidFill>
                  <a:srgbClr val="FF0000"/>
                </a:solidFill>
                <a:latin typeface="华文细黑" panose="02010600040101010101" pitchFamily="2" charset="-122"/>
                <a:ea typeface="华文细黑" panose="02010600040101010101" pitchFamily="2" charset="-122"/>
              </a:rPr>
              <a:t>、</a:t>
            </a:r>
            <a:r>
              <a:rPr lang="zh-CN" altLang="en-US" sz="2000" b="1" dirty="0">
                <a:solidFill>
                  <a:srgbClr val="FF0000"/>
                </a:solidFill>
                <a:latin typeface="华文细黑" panose="02010600040101010101" pitchFamily="2" charset="-122"/>
                <a:ea typeface="华文细黑" panose="02010600040101010101" pitchFamily="2" charset="-122"/>
                <a:hlinkClick r:id="rId17" action="ppaction://hlinksldjump"/>
              </a:rPr>
              <a:t>多端口</a:t>
            </a:r>
            <a:r>
              <a:rPr lang="zh-CN" altLang="en-US" sz="2000" b="1" dirty="0">
                <a:solidFill>
                  <a:srgbClr val="FF0000"/>
                </a:solidFill>
                <a:latin typeface="华文细黑" panose="02010600040101010101" pitchFamily="2" charset="-122"/>
                <a:ea typeface="华文细黑" panose="02010600040101010101" pitchFamily="2" charset="-122"/>
              </a:rPr>
              <a:t>、</a:t>
            </a:r>
            <a:r>
              <a:rPr lang="zh-CN" altLang="en-US" sz="2000" b="1" dirty="0">
                <a:solidFill>
                  <a:srgbClr val="FF0000"/>
                </a:solidFill>
                <a:latin typeface="华文细黑" panose="02010600040101010101" pitchFamily="2" charset="-122"/>
                <a:ea typeface="华文细黑" panose="02010600040101010101" pitchFamily="2" charset="-122"/>
                <a:hlinkClick r:id="rId17" action="ppaction://hlinksldjump"/>
              </a:rPr>
              <a:t>联想</a:t>
            </a:r>
            <a:r>
              <a:rPr lang="zh-CN" altLang="en-US" b="1" dirty="0">
                <a:solidFill>
                  <a:srgbClr val="FF0000"/>
                </a:solidFill>
                <a:latin typeface="华文细黑" panose="02010600040101010101" pitchFamily="2" charset="-122"/>
                <a:ea typeface="华文细黑" panose="02010600040101010101" pitchFamily="2" charset="-122"/>
              </a:rPr>
              <a:t>（</a:t>
            </a:r>
            <a:r>
              <a:rPr lang="zh-CN" altLang="en-US" b="1" dirty="0">
                <a:solidFill>
                  <a:srgbClr val="C00000"/>
                </a:solidFill>
                <a:latin typeface="Comic Sans MS" panose="030F0702030302020204" pitchFamily="66" charset="0"/>
              </a:rPr>
              <a:t>改善主存的访问速度和吞吐量</a:t>
            </a:r>
            <a:r>
              <a:rPr lang="zh-CN" altLang="en-US" b="1" dirty="0">
                <a:solidFill>
                  <a:srgbClr val="FF0000"/>
                </a:solidFill>
                <a:latin typeface="华文细黑" panose="02010600040101010101" pitchFamily="2" charset="-122"/>
                <a:ea typeface="华文细黑" panose="02010600040101010101" pitchFamily="2" charset="-122"/>
              </a:rPr>
              <a:t>）</a:t>
            </a:r>
            <a:endParaRPr lang="zh-CN" altLang="en-US" sz="2000" dirty="0">
              <a:solidFill>
                <a:srgbClr val="FF0000"/>
              </a:solidFill>
              <a:latin typeface="Arial" panose="020B0604020202020204" pitchFamily="34" charset="0"/>
            </a:endParaRPr>
          </a:p>
        </p:txBody>
      </p:sp>
      <p:sp>
        <p:nvSpPr>
          <p:cNvPr id="18" name="日期占位符 3"/>
          <p:cNvSpPr txBox="1">
            <a:spLocks noGrp="1"/>
          </p:cNvSpPr>
          <p:nvPr/>
        </p:nvSpPr>
        <p:spPr bwMode="auto">
          <a:xfrm>
            <a:off x="8128000" y="6756400"/>
            <a:ext cx="1143000" cy="228600"/>
          </a:xfrm>
          <a:prstGeom prst="rect">
            <a:avLst/>
          </a:prstGeom>
          <a:noFill/>
          <a:ln w="9525">
            <a:noFill/>
            <a:miter lim="800000"/>
          </a:ln>
          <a:effectLst/>
        </p:spPr>
        <p:txBody>
          <a:bodyPr vert="horz" wrap="square" lIns="91440" tIns="45720" rIns="91440" bIns="45720" numCol="1" anchor="t" anchorCtr="0" compatLnSpc="1"/>
          <a:lstStyle>
            <a:defPPr>
              <a:defRPr lang="zh-CN"/>
            </a:defPPr>
            <a:lvl1pPr marL="0" algn="l" defTabSz="914400" rtl="0" eaLnBrk="1" latinLnBrk="0" hangingPunct="1">
              <a:defRPr sz="1200" b="1" kern="1200">
                <a:solidFill>
                  <a:schemeClr val="tx1">
                    <a:lumMod val="50000"/>
                    <a:lumOff val="50000"/>
                  </a:schemeClr>
                </a:solidFill>
                <a:latin typeface="Comic Sans MS" panose="030F0702030302020204" pitchFamily="66" charset="0"/>
                <a:ea typeface="隶书" panose="02010509060101010101" pitchFamily="49"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19" name="灯片编号占位符 4"/>
          <p:cNvSpPr txBox="1">
            <a:spLocks noGrp="1"/>
          </p:cNvSpPr>
          <p:nvPr/>
        </p:nvSpPr>
        <p:spPr>
          <a:xfrm>
            <a:off x="3962400" y="6705600"/>
            <a:ext cx="609600" cy="152400"/>
          </a:xfrm>
          <a:prstGeom prst="rect">
            <a:avLst/>
          </a:prstGeom>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20" name="页脚占位符 5"/>
          <p:cNvSpPr txBox="1">
            <a:spLocks noGrp="1"/>
          </p:cNvSpPr>
          <p:nvPr/>
        </p:nvSpPr>
        <p:spPr>
          <a:xfrm>
            <a:off x="4495800" y="6705600"/>
            <a:ext cx="381000" cy="152400"/>
          </a:xfrm>
          <a:prstGeom prst="rect">
            <a:avLst/>
          </a:prstGeom>
          <a:noFill/>
        </p:spPr>
        <p:txBody>
          <a:bodyPr lIns="0" tIns="0" rIns="0" bIns="0"/>
          <a:lstStyle>
            <a:defPPr>
              <a:defRPr lang="zh-CN"/>
            </a:defPPr>
            <a:lvl1pPr marL="0" algn="l" defTabSz="914400" rtl="0" eaLnBrk="1" latinLnBrk="0" hangingPunct="1">
              <a:defRPr sz="1200" b="1" kern="1200">
                <a:solidFill>
                  <a:schemeClr val="tx1">
                    <a:lumMod val="50000"/>
                    <a:lumOff val="50000"/>
                  </a:schemeClr>
                </a:solidFill>
                <a:latin typeface="Comic Sans MS" panose="030F0702030302020204" pitchFamily="66"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xEl>
                                              <p:pRg st="2" end="2"/>
                                            </p:txEl>
                                          </p:spTgt>
                                        </p:tgtEl>
                                        <p:attrNameLst>
                                          <p:attrName>style.visibility</p:attrName>
                                        </p:attrNameLst>
                                      </p:cBhvr>
                                      <p:to>
                                        <p:strVal val="visible"/>
                                      </p:to>
                                    </p:set>
                                    <p:animEffect transition="in" filter="dissolve">
                                      <p:cBhvr>
                                        <p:cTn id="10" dur="500"/>
                                        <p:tgtEl>
                                          <p:spTgt spid="15">
                                            <p:txEl>
                                              <p:pRg st="2" end="2"/>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animEffect transition="in" filter="dissolve">
                                      <p:cBhvr>
                                        <p:cTn id="13" dur="500"/>
                                        <p:tgtEl>
                                          <p:spTgt spid="15">
                                            <p:txEl>
                                              <p:pRg st="3" end="3"/>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5">
                                            <p:txEl>
                                              <p:pRg st="7" end="7"/>
                                            </p:txEl>
                                          </p:spTgt>
                                        </p:tgtEl>
                                        <p:attrNameLst>
                                          <p:attrName>style.visibility</p:attrName>
                                        </p:attrNameLst>
                                      </p:cBhvr>
                                      <p:to>
                                        <p:strVal val="visible"/>
                                      </p:to>
                                    </p:set>
                                    <p:animEffect transition="in" filter="dissolve">
                                      <p:cBhvr>
                                        <p:cTn id="16" dur="500"/>
                                        <p:tgtEl>
                                          <p:spTgt spid="15">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5">
                                            <p:txEl>
                                              <p:pRg st="4" end="4"/>
                                            </p:txEl>
                                          </p:spTgt>
                                        </p:tgtEl>
                                        <p:attrNameLst>
                                          <p:attrName>style.visibility</p:attrName>
                                        </p:attrNameLst>
                                      </p:cBhvr>
                                      <p:to>
                                        <p:strVal val="visible"/>
                                      </p:to>
                                    </p:set>
                                    <p:animEffect transition="in" filter="dissolve">
                                      <p:cBhvr>
                                        <p:cTn id="31" dur="500"/>
                                        <p:tgtEl>
                                          <p:spTgt spid="15">
                                            <p:txEl>
                                              <p:pRg st="4" end="4"/>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5">
                                            <p:txEl>
                                              <p:pRg st="5" end="5"/>
                                            </p:txEl>
                                          </p:spTgt>
                                        </p:tgtEl>
                                        <p:attrNameLst>
                                          <p:attrName>style.visibility</p:attrName>
                                        </p:attrNameLst>
                                      </p:cBhvr>
                                      <p:to>
                                        <p:strVal val="visible"/>
                                      </p:to>
                                    </p:set>
                                    <p:animEffect transition="in" filter="dissolve">
                                      <p:cBhvr>
                                        <p:cTn id="34" dur="500"/>
                                        <p:tgtEl>
                                          <p:spTgt spid="15">
                                            <p:txEl>
                                              <p:pRg st="5" end="5"/>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dissolve">
                                      <p:cBhvr>
                                        <p:cTn id="37" dur="500"/>
                                        <p:tgtEl>
                                          <p:spTgt spid="1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5">
                                            <p:txEl>
                                              <p:pRg st="8" end="8"/>
                                            </p:txEl>
                                          </p:spTgt>
                                        </p:tgtEl>
                                        <p:attrNameLst>
                                          <p:attrName>style.visibility</p:attrName>
                                        </p:attrNameLst>
                                      </p:cBhvr>
                                      <p:to>
                                        <p:strVal val="visible"/>
                                      </p:to>
                                    </p:set>
                                    <p:animEffect transition="in" filter="dissolve">
                                      <p:cBhvr>
                                        <p:cTn id="42" dur="500"/>
                                        <p:tgtEl>
                                          <p:spTgt spid="1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5">
                                            <p:txEl>
                                              <p:pRg st="9" end="9"/>
                                            </p:txEl>
                                          </p:spTgt>
                                        </p:tgtEl>
                                        <p:attrNameLst>
                                          <p:attrName>style.visibility</p:attrName>
                                        </p:attrNameLst>
                                      </p:cBhvr>
                                      <p:to>
                                        <p:strVal val="visible"/>
                                      </p:to>
                                    </p:set>
                                    <p:animEffect transition="in" filter="dissolve">
                                      <p:cBhvr>
                                        <p:cTn id="47" dur="500"/>
                                        <p:tgtEl>
                                          <p:spTgt spid="1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5">
                                            <p:txEl>
                                              <p:pRg st="11" end="11"/>
                                            </p:txEl>
                                          </p:spTgt>
                                        </p:tgtEl>
                                        <p:attrNameLst>
                                          <p:attrName>style.visibility</p:attrName>
                                        </p:attrNameLst>
                                      </p:cBhvr>
                                      <p:to>
                                        <p:strVal val="visible"/>
                                      </p:to>
                                    </p:set>
                                    <p:animEffect transition="in" filter="dissolve">
                                      <p:cBhvr>
                                        <p:cTn id="52" dur="500"/>
                                        <p:tgtEl>
                                          <p:spTgt spid="15">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5">
                                            <p:txEl>
                                              <p:pRg st="13" end="13"/>
                                            </p:txEl>
                                          </p:spTgt>
                                        </p:tgtEl>
                                        <p:attrNameLst>
                                          <p:attrName>style.visibility</p:attrName>
                                        </p:attrNameLst>
                                      </p:cBhvr>
                                      <p:to>
                                        <p:strVal val="visible"/>
                                      </p:to>
                                    </p:set>
                                    <p:animEffect transition="in" filter="dissolve">
                                      <p:cBhvr>
                                        <p:cTn id="57" dur="500"/>
                                        <p:tgtEl>
                                          <p:spTgt spid="15">
                                            <p:txEl>
                                              <p:pRg st="13" end="1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0249"/>
                                        </p:tgtEl>
                                        <p:attrNameLst>
                                          <p:attrName>style.visibility</p:attrName>
                                        </p:attrNameLst>
                                      </p:cBhvr>
                                      <p:to>
                                        <p:strVal val="visible"/>
                                      </p:to>
                                    </p:set>
                                    <p:animEffect transition="in" filter="dissolve">
                                      <p:cBhvr>
                                        <p:cTn id="62" dur="500"/>
                                        <p:tgtEl>
                                          <p:spTgt spid="10249"/>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dissolve">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dissolve">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dissolve">
                                      <p:cBhvr>
                                        <p:cTn id="7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3" build="p"/>
      <p:bldP spid="22" grpId="0"/>
      <p:bldP spid="24" grpId="0"/>
      <p:bldP spid="11" grpId="0"/>
      <p:bldP spid="10249" grpId="0"/>
      <p:bldP spid="14"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p:cNvSpPr>
          <p:nvPr>
            <p:ph type="dt" sz="half" idx="10"/>
          </p:nvPr>
        </p:nvSpPr>
        <p:spPr>
          <a:xfrm>
            <a:off x="338138" y="0"/>
            <a:ext cx="8805862" cy="792163"/>
          </a:xfrm>
          <a:ln>
            <a:noFill/>
            <a:miter/>
          </a:ln>
        </p:spPr>
        <p:txBody>
          <a:bodyPr vert="horz" wrap="square" lIns="91440" tIns="45720" rIns="91440" bIns="45720" anchor="ctr"/>
          <a:lstStyle/>
          <a:p>
            <a:pPr eaLnBrk="1" hangingPunct="1"/>
            <a:r>
              <a:rPr lang="zh-CN" altLang="en-US" sz="3200" dirty="0">
                <a:latin typeface="Comic Sans MS" panose="030F0702030302020204" pitchFamily="66" charset="0"/>
                <a:ea typeface="隶书" panose="02010509060101010101" pitchFamily="49" charset="-122"/>
              </a:rPr>
              <a:t>堆栈建立与操作示例</a:t>
            </a:r>
            <a:endParaRPr lang="zh-CN" altLang="en-US" sz="3200" dirty="0">
              <a:latin typeface="Comic Sans MS" panose="030F0702030302020204" pitchFamily="66" charset="0"/>
              <a:ea typeface="隶书" panose="02010509060101010101" pitchFamily="49" charset="-122"/>
            </a:endParaRPr>
          </a:p>
        </p:txBody>
      </p:sp>
      <p:sp>
        <p:nvSpPr>
          <p:cNvPr id="44039" name="Text Box 7"/>
          <p:cNvSpPr txBox="1"/>
          <p:nvPr/>
        </p:nvSpPr>
        <p:spPr>
          <a:xfrm>
            <a:off x="-76200" y="1323975"/>
            <a:ext cx="682625" cy="730250"/>
          </a:xfrm>
          <a:prstGeom prst="rect">
            <a:avLst/>
          </a:prstGeom>
          <a:noFill/>
          <a:ln w="9525">
            <a:noFill/>
          </a:ln>
        </p:spPr>
        <p:txBody>
          <a:bodyPr lIns="0" tIns="0" rIns="0" bIns="0"/>
          <a:lstStyle/>
          <a:p>
            <a:pPr algn="ctr" eaLnBrk="0" hangingPunct="0">
              <a:lnSpc>
                <a:spcPct val="96000"/>
              </a:lnSpc>
            </a:pPr>
            <a:r>
              <a:rPr lang="zh-CN" altLang="en-US" b="1" dirty="0">
                <a:solidFill>
                  <a:srgbClr val="FF0000"/>
                </a:solidFill>
                <a:latin typeface="华文宋体" panose="02010600040101010101" pitchFamily="2" charset="-122"/>
                <a:ea typeface="华文宋体" panose="02010600040101010101" pitchFamily="2" charset="-122"/>
              </a:rPr>
              <a:t>堆栈段起始地址</a:t>
            </a:r>
            <a:endParaRPr lang="zh-CN" altLang="en-US" b="1" dirty="0">
              <a:solidFill>
                <a:srgbClr val="FF0000"/>
              </a:solidFill>
              <a:latin typeface="华文宋体" panose="02010600040101010101" pitchFamily="2" charset="-122"/>
              <a:ea typeface="华文宋体" panose="02010600040101010101" pitchFamily="2" charset="-122"/>
            </a:endParaRPr>
          </a:p>
        </p:txBody>
      </p:sp>
      <p:sp>
        <p:nvSpPr>
          <p:cNvPr id="44040" name="Text Box 8"/>
          <p:cNvSpPr txBox="1"/>
          <p:nvPr/>
        </p:nvSpPr>
        <p:spPr>
          <a:xfrm>
            <a:off x="-76200" y="3556000"/>
            <a:ext cx="673100" cy="1225550"/>
          </a:xfrm>
          <a:prstGeom prst="rect">
            <a:avLst/>
          </a:prstGeom>
          <a:noFill/>
          <a:ln w="9525">
            <a:noFill/>
          </a:ln>
        </p:spPr>
        <p:txBody>
          <a:bodyPr lIns="0" tIns="0" rIns="0" bIns="0"/>
          <a:lstStyle/>
          <a:p>
            <a:pPr algn="ctr" eaLnBrk="0" hangingPunct="0">
              <a:lnSpc>
                <a:spcPct val="96000"/>
              </a:lnSpc>
            </a:pPr>
            <a:r>
              <a:rPr lang="zh-CN" altLang="en-US" b="1" dirty="0">
                <a:solidFill>
                  <a:srgbClr val="FF0000"/>
                </a:solidFill>
                <a:latin typeface="华文宋体" panose="02010600040101010101" pitchFamily="2" charset="-122"/>
                <a:ea typeface="华文宋体" panose="02010600040101010101" pitchFamily="2" charset="-122"/>
              </a:rPr>
              <a:t>栈底及</a:t>
            </a:r>
            <a:endParaRPr lang="zh-CN" altLang="en-US" b="1" dirty="0">
              <a:solidFill>
                <a:srgbClr val="FF0000"/>
              </a:solidFill>
              <a:latin typeface="华文宋体" panose="02010600040101010101" pitchFamily="2" charset="-122"/>
              <a:ea typeface="华文宋体" panose="02010600040101010101" pitchFamily="2" charset="-122"/>
            </a:endParaRPr>
          </a:p>
          <a:p>
            <a:pPr algn="ctr" eaLnBrk="0" hangingPunct="0">
              <a:lnSpc>
                <a:spcPct val="96000"/>
              </a:lnSpc>
            </a:pPr>
            <a:r>
              <a:rPr lang="zh-CN" altLang="en-US" b="1" dirty="0">
                <a:solidFill>
                  <a:srgbClr val="FF0000"/>
                </a:solidFill>
                <a:latin typeface="华文宋体" panose="02010600040101010101" pitchFamily="2" charset="-122"/>
                <a:ea typeface="华文宋体" panose="02010600040101010101" pitchFamily="2" charset="-122"/>
              </a:rPr>
              <a:t>初始栈顶</a:t>
            </a:r>
            <a:endParaRPr lang="zh-CN" altLang="en-US" b="1" dirty="0">
              <a:solidFill>
                <a:srgbClr val="FF0000"/>
              </a:solidFill>
              <a:latin typeface="华文宋体" panose="02010600040101010101" pitchFamily="2" charset="-122"/>
              <a:ea typeface="华文宋体" panose="02010600040101010101" pitchFamily="2" charset="-122"/>
            </a:endParaRPr>
          </a:p>
        </p:txBody>
      </p:sp>
      <p:sp>
        <p:nvSpPr>
          <p:cNvPr id="14341" name="Text Box 9"/>
          <p:cNvSpPr txBox="1"/>
          <p:nvPr/>
        </p:nvSpPr>
        <p:spPr>
          <a:xfrm>
            <a:off x="392113" y="5788025"/>
            <a:ext cx="2317750" cy="558800"/>
          </a:xfrm>
          <a:prstGeom prst="rect">
            <a:avLst/>
          </a:prstGeom>
          <a:noFill/>
          <a:ln w="9525">
            <a:noFill/>
          </a:ln>
        </p:spPr>
        <p:txBody>
          <a:bodyPr lIns="0" tIns="0" rIns="0" bIns="0"/>
          <a:lstStyle/>
          <a:p>
            <a:pPr algn="ctr" eaLnBrk="0" hangingPunct="0">
              <a:lnSpc>
                <a:spcPct val="96000"/>
              </a:lnSpc>
            </a:pPr>
            <a:r>
              <a:rPr lang="zh-CN" altLang="en-US" b="1" dirty="0">
                <a:solidFill>
                  <a:srgbClr val="000099"/>
                </a:solidFill>
                <a:latin typeface="Times New Roman" panose="02020603050405020304" pitchFamily="18" charset="0"/>
              </a:rPr>
              <a:t>（</a:t>
            </a:r>
            <a:r>
              <a:rPr lang="en-US" altLang="zh-CN" b="1">
                <a:solidFill>
                  <a:srgbClr val="000099"/>
                </a:solidFill>
                <a:latin typeface="Times New Roman" panose="02020603050405020304" pitchFamily="18" charset="0"/>
              </a:rPr>
              <a:t>a</a:t>
            </a:r>
            <a:r>
              <a:rPr lang="zh-CN" altLang="en-US" b="1" dirty="0">
                <a:solidFill>
                  <a:srgbClr val="000099"/>
                </a:solidFill>
                <a:latin typeface="Times New Roman" panose="02020603050405020304" pitchFamily="18" charset="0"/>
              </a:rPr>
              <a:t>）向下生成堆栈的建立及初始化</a:t>
            </a:r>
            <a:endParaRPr lang="zh-CN" altLang="en-US" b="1" dirty="0">
              <a:solidFill>
                <a:srgbClr val="000099"/>
              </a:solidFill>
              <a:latin typeface="Times New Roman" panose="02020603050405020304" pitchFamily="18" charset="0"/>
            </a:endParaRPr>
          </a:p>
        </p:txBody>
      </p:sp>
      <p:grpSp>
        <p:nvGrpSpPr>
          <p:cNvPr id="2" name="Group 116"/>
          <p:cNvGrpSpPr/>
          <p:nvPr/>
        </p:nvGrpSpPr>
        <p:grpSpPr>
          <a:xfrm>
            <a:off x="627063" y="1635125"/>
            <a:ext cx="622300" cy="2954338"/>
            <a:chOff x="526" y="1131"/>
            <a:chExt cx="392" cy="1861"/>
          </a:xfrm>
        </p:grpSpPr>
        <p:sp>
          <p:nvSpPr>
            <p:cNvPr id="14497" name="Line 13"/>
            <p:cNvSpPr/>
            <p:nvPr/>
          </p:nvSpPr>
          <p:spPr>
            <a:xfrm flipH="1">
              <a:off x="526" y="2980"/>
              <a:ext cx="392" cy="0"/>
            </a:xfrm>
            <a:prstGeom prst="line">
              <a:avLst/>
            </a:prstGeom>
            <a:ln w="28575" cap="flat" cmpd="sng">
              <a:solidFill>
                <a:srgbClr val="FF0000"/>
              </a:solidFill>
              <a:prstDash val="solid"/>
              <a:headEnd type="none" w="med" len="med"/>
              <a:tailEnd type="none" w="med" len="med"/>
            </a:ln>
          </p:spPr>
        </p:sp>
        <p:sp>
          <p:nvSpPr>
            <p:cNvPr id="14498" name="Line 14"/>
            <p:cNvSpPr/>
            <p:nvPr/>
          </p:nvSpPr>
          <p:spPr>
            <a:xfrm flipV="1">
              <a:off x="538" y="1131"/>
              <a:ext cx="0" cy="1861"/>
            </a:xfrm>
            <a:prstGeom prst="line">
              <a:avLst/>
            </a:prstGeom>
            <a:ln w="28575" cap="flat" cmpd="sng">
              <a:solidFill>
                <a:srgbClr val="FF0000"/>
              </a:solidFill>
              <a:prstDash val="solid"/>
              <a:headEnd type="none" w="med" len="med"/>
              <a:tailEnd type="none" w="med" len="med"/>
            </a:ln>
          </p:spPr>
        </p:sp>
        <p:sp>
          <p:nvSpPr>
            <p:cNvPr id="14499" name="Line 15"/>
            <p:cNvSpPr/>
            <p:nvPr/>
          </p:nvSpPr>
          <p:spPr>
            <a:xfrm>
              <a:off x="550" y="1131"/>
              <a:ext cx="104" cy="0"/>
            </a:xfrm>
            <a:prstGeom prst="line">
              <a:avLst/>
            </a:prstGeom>
            <a:ln w="28575" cap="flat" cmpd="sng">
              <a:solidFill>
                <a:srgbClr val="FF0000"/>
              </a:solidFill>
              <a:prstDash val="solid"/>
              <a:headEnd type="none" w="med" len="med"/>
              <a:tailEnd type="triangle" w="sm" len="med"/>
            </a:ln>
          </p:spPr>
        </p:sp>
      </p:grpSp>
      <p:sp>
        <p:nvSpPr>
          <p:cNvPr id="14343" name="Text Box 20"/>
          <p:cNvSpPr txBox="1"/>
          <p:nvPr/>
        </p:nvSpPr>
        <p:spPr>
          <a:xfrm>
            <a:off x="3784600" y="5788025"/>
            <a:ext cx="1778000" cy="576263"/>
          </a:xfrm>
          <a:prstGeom prst="rect">
            <a:avLst/>
          </a:prstGeom>
          <a:noFill/>
          <a:ln w="9525">
            <a:noFill/>
          </a:ln>
        </p:spPr>
        <p:txBody>
          <a:bodyPr lIns="0" tIns="0" rIns="0" bIns="0"/>
          <a:lstStyle/>
          <a:p>
            <a:pPr algn="ctr" eaLnBrk="0" hangingPunct="0">
              <a:lnSpc>
                <a:spcPct val="96000"/>
              </a:lnSpc>
            </a:pPr>
            <a:r>
              <a:rPr lang="zh-CN" altLang="en-US" b="1" dirty="0">
                <a:solidFill>
                  <a:srgbClr val="000099"/>
                </a:solidFill>
                <a:latin typeface="Times New Roman" panose="02020603050405020304" pitchFamily="18" charset="0"/>
              </a:rPr>
              <a:t>（</a:t>
            </a:r>
            <a:r>
              <a:rPr lang="en-US" altLang="zh-CN" b="1">
                <a:solidFill>
                  <a:srgbClr val="000099"/>
                </a:solidFill>
                <a:latin typeface="Times New Roman" panose="02020603050405020304" pitchFamily="18" charset="0"/>
              </a:rPr>
              <a:t>b</a:t>
            </a:r>
            <a:r>
              <a:rPr lang="zh-CN" altLang="en-US" b="1" dirty="0">
                <a:solidFill>
                  <a:srgbClr val="000099"/>
                </a:solidFill>
                <a:latin typeface="Times New Roman" panose="02020603050405020304" pitchFamily="18" charset="0"/>
              </a:rPr>
              <a:t>） 入栈操作（实栈顶）</a:t>
            </a:r>
            <a:endParaRPr lang="zh-CN" altLang="en-US" b="1" dirty="0">
              <a:solidFill>
                <a:srgbClr val="000099"/>
              </a:solidFill>
              <a:latin typeface="Times New Roman" panose="02020603050405020304" pitchFamily="18" charset="0"/>
            </a:endParaRPr>
          </a:p>
        </p:txBody>
      </p:sp>
      <p:grpSp>
        <p:nvGrpSpPr>
          <p:cNvPr id="3" name="Group 118"/>
          <p:cNvGrpSpPr/>
          <p:nvPr/>
        </p:nvGrpSpPr>
        <p:grpSpPr>
          <a:xfrm>
            <a:off x="5600700" y="1560513"/>
            <a:ext cx="190500" cy="2178050"/>
            <a:chOff x="3541" y="1120"/>
            <a:chExt cx="120" cy="1372"/>
          </a:xfrm>
        </p:grpSpPr>
        <p:sp>
          <p:nvSpPr>
            <p:cNvPr id="14494" name="Line 27"/>
            <p:cNvSpPr/>
            <p:nvPr/>
          </p:nvSpPr>
          <p:spPr>
            <a:xfrm>
              <a:off x="3541" y="1120"/>
              <a:ext cx="120" cy="0"/>
            </a:xfrm>
            <a:prstGeom prst="line">
              <a:avLst/>
            </a:prstGeom>
            <a:ln w="28575" cap="flat" cmpd="sng">
              <a:solidFill>
                <a:schemeClr val="tx1"/>
              </a:solidFill>
              <a:prstDash val="solid"/>
              <a:headEnd type="none" w="med" len="med"/>
              <a:tailEnd type="none" w="med" len="med"/>
            </a:ln>
          </p:spPr>
        </p:sp>
        <p:sp>
          <p:nvSpPr>
            <p:cNvPr id="14495" name="Line 28"/>
            <p:cNvSpPr/>
            <p:nvPr/>
          </p:nvSpPr>
          <p:spPr>
            <a:xfrm>
              <a:off x="3661" y="1120"/>
              <a:ext cx="0" cy="1371"/>
            </a:xfrm>
            <a:prstGeom prst="line">
              <a:avLst/>
            </a:prstGeom>
            <a:ln w="28575" cap="flat" cmpd="sng">
              <a:solidFill>
                <a:schemeClr val="tx1"/>
              </a:solidFill>
              <a:prstDash val="solid"/>
              <a:headEnd type="none" w="med" len="med"/>
              <a:tailEnd type="none" w="med" len="med"/>
            </a:ln>
          </p:spPr>
        </p:sp>
        <p:sp>
          <p:nvSpPr>
            <p:cNvPr id="14496" name="Line 29"/>
            <p:cNvSpPr/>
            <p:nvPr/>
          </p:nvSpPr>
          <p:spPr>
            <a:xfrm flipH="1">
              <a:off x="3551" y="2491"/>
              <a:ext cx="109" cy="1"/>
            </a:xfrm>
            <a:prstGeom prst="line">
              <a:avLst/>
            </a:prstGeom>
            <a:ln w="28575" cap="flat" cmpd="sng">
              <a:solidFill>
                <a:schemeClr val="tx1"/>
              </a:solidFill>
              <a:prstDash val="solid"/>
              <a:headEnd type="none" w="med" len="med"/>
              <a:tailEnd type="triangle" w="sm" len="med"/>
            </a:ln>
          </p:spPr>
        </p:sp>
      </p:grpSp>
      <p:grpSp>
        <p:nvGrpSpPr>
          <p:cNvPr id="4" name="Group 119"/>
          <p:cNvGrpSpPr/>
          <p:nvPr/>
        </p:nvGrpSpPr>
        <p:grpSpPr>
          <a:xfrm>
            <a:off x="5597525" y="1296988"/>
            <a:ext cx="338138" cy="2671762"/>
            <a:chOff x="3541" y="954"/>
            <a:chExt cx="213" cy="1683"/>
          </a:xfrm>
        </p:grpSpPr>
        <p:sp>
          <p:nvSpPr>
            <p:cNvPr id="14491" name="Line 30"/>
            <p:cNvSpPr/>
            <p:nvPr/>
          </p:nvSpPr>
          <p:spPr>
            <a:xfrm>
              <a:off x="3541" y="954"/>
              <a:ext cx="213" cy="0"/>
            </a:xfrm>
            <a:prstGeom prst="line">
              <a:avLst/>
            </a:prstGeom>
            <a:ln w="28575" cap="flat" cmpd="sng">
              <a:solidFill>
                <a:schemeClr val="tx2"/>
              </a:solidFill>
              <a:prstDash val="solid"/>
              <a:headEnd type="none" w="med" len="med"/>
              <a:tailEnd type="none" w="med" len="med"/>
            </a:ln>
          </p:spPr>
        </p:sp>
        <p:sp>
          <p:nvSpPr>
            <p:cNvPr id="14492" name="Line 31"/>
            <p:cNvSpPr/>
            <p:nvPr/>
          </p:nvSpPr>
          <p:spPr>
            <a:xfrm>
              <a:off x="3730" y="957"/>
              <a:ext cx="0" cy="1679"/>
            </a:xfrm>
            <a:prstGeom prst="line">
              <a:avLst/>
            </a:prstGeom>
            <a:ln w="28575" cap="flat" cmpd="sng">
              <a:solidFill>
                <a:schemeClr val="tx2"/>
              </a:solidFill>
              <a:prstDash val="solid"/>
              <a:headEnd type="none" w="med" len="med"/>
              <a:tailEnd type="none" w="med" len="med"/>
            </a:ln>
          </p:spPr>
        </p:sp>
        <p:sp>
          <p:nvSpPr>
            <p:cNvPr id="14493" name="Line 32"/>
            <p:cNvSpPr/>
            <p:nvPr/>
          </p:nvSpPr>
          <p:spPr>
            <a:xfrm flipH="1">
              <a:off x="3556" y="2636"/>
              <a:ext cx="155" cy="1"/>
            </a:xfrm>
            <a:prstGeom prst="line">
              <a:avLst/>
            </a:prstGeom>
            <a:ln w="28575" cap="flat" cmpd="sng">
              <a:solidFill>
                <a:schemeClr val="tx2"/>
              </a:solidFill>
              <a:prstDash val="solid"/>
              <a:headEnd type="none" w="med" len="med"/>
              <a:tailEnd type="triangle" w="sm" len="med"/>
            </a:ln>
          </p:spPr>
        </p:sp>
      </p:grpSp>
      <p:grpSp>
        <p:nvGrpSpPr>
          <p:cNvPr id="5" name="Group 185"/>
          <p:cNvGrpSpPr/>
          <p:nvPr/>
        </p:nvGrpSpPr>
        <p:grpSpPr bwMode="auto">
          <a:xfrm>
            <a:off x="3041650" y="3125256"/>
            <a:ext cx="539750" cy="989543"/>
            <a:chOff x="1982" y="2256"/>
            <a:chExt cx="340" cy="413"/>
          </a:xfrm>
          <a:solidFill>
            <a:schemeClr val="bg1"/>
          </a:solidFill>
        </p:grpSpPr>
        <p:sp>
          <p:nvSpPr>
            <p:cNvPr id="20630" name="Text Box 21"/>
            <p:cNvSpPr txBox="1">
              <a:spLocks noChangeArrowheads="1"/>
            </p:cNvSpPr>
            <p:nvPr/>
          </p:nvSpPr>
          <p:spPr bwMode="auto">
            <a:xfrm>
              <a:off x="1982" y="2491"/>
              <a:ext cx="340" cy="178"/>
            </a:xfrm>
            <a:prstGeom prst="rect">
              <a:avLst/>
            </a:prstGeom>
            <a:grpFill/>
            <a:ln w="9525">
              <a:noFill/>
              <a:miter lim="800000"/>
            </a:ln>
          </p:spPr>
          <p:txBody>
            <a:bodyPr lIns="0" tIns="0" rIns="0" bIns="0"/>
            <a:lstStyle/>
            <a:p>
              <a:pPr marL="0" marR="0" lvl="0" indent="0" algn="ctr" defTabSz="914400" rtl="0" eaLnBrk="0" fontAlgn="base" latinLnBrk="0" hangingPunct="0">
                <a:lnSpc>
                  <a:spcPct val="96000"/>
                </a:lnSpc>
                <a:spcBef>
                  <a:spcPct val="0"/>
                </a:spcBef>
                <a:spcAft>
                  <a:spcPct val="0"/>
                </a:spcAft>
                <a:buClrTx/>
                <a:buSzTx/>
                <a:buFontTx/>
                <a:buNone/>
                <a:defRPr/>
              </a:pPr>
              <a:r>
                <a:rPr kumimoji="0" lang="zh-CN" altLang="en-US" sz="1800" b="1" i="0" u="none" strike="noStrike" kern="1200" cap="none" spc="0" normalizeH="0" baseline="0" noProof="0" dirty="0">
                  <a:ln>
                    <a:noFill/>
                  </a:ln>
                  <a:solidFill>
                    <a:srgbClr val="008000"/>
                  </a:solidFill>
                  <a:effectLst/>
                  <a:uLnTx/>
                  <a:uFillTx/>
                  <a:latin typeface="华文宋体" panose="02010600040101010101" pitchFamily="2" charset="-122"/>
                  <a:ea typeface="华文宋体" panose="02010600040101010101" pitchFamily="2" charset="-122"/>
                  <a:cs typeface="+mn-cs"/>
                </a:rPr>
                <a:t>栈顶</a:t>
              </a:r>
              <a:endParaRPr kumimoji="0" lang="zh-CN" altLang="en-US" sz="1800" b="1" i="0" u="none" strike="noStrike" kern="1200" cap="none" spc="0" normalizeH="0" baseline="0" noProof="0" dirty="0">
                <a:ln>
                  <a:noFill/>
                </a:ln>
                <a:solidFill>
                  <a:srgbClr val="008000"/>
                </a:solidFill>
                <a:effectLst/>
                <a:uLnTx/>
                <a:uFillTx/>
                <a:latin typeface="华文宋体" panose="02010600040101010101" pitchFamily="2" charset="-122"/>
                <a:ea typeface="华文宋体" panose="02010600040101010101" pitchFamily="2" charset="-122"/>
                <a:cs typeface="+mn-cs"/>
              </a:endParaRPr>
            </a:p>
          </p:txBody>
        </p:sp>
        <p:sp>
          <p:nvSpPr>
            <p:cNvPr id="20631" name="Line 33"/>
            <p:cNvSpPr>
              <a:spLocks noChangeShapeType="1"/>
            </p:cNvSpPr>
            <p:nvPr/>
          </p:nvSpPr>
          <p:spPr bwMode="auto">
            <a:xfrm flipV="1">
              <a:off x="2127" y="2256"/>
              <a:ext cx="3" cy="193"/>
            </a:xfrm>
            <a:prstGeom prst="line">
              <a:avLst/>
            </a:prstGeom>
            <a:grpFill/>
            <a:ln w="63500">
              <a:solidFill>
                <a:srgbClr val="008000"/>
              </a:solidFill>
              <a:round/>
              <a:tailEnd type="triangle" w="sm" len="me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14347" name="Text Box 38"/>
          <p:cNvSpPr txBox="1"/>
          <p:nvPr/>
        </p:nvSpPr>
        <p:spPr>
          <a:xfrm>
            <a:off x="6872288" y="5788025"/>
            <a:ext cx="1758950" cy="565150"/>
          </a:xfrm>
          <a:prstGeom prst="rect">
            <a:avLst/>
          </a:prstGeom>
          <a:noFill/>
          <a:ln w="9525">
            <a:noFill/>
          </a:ln>
        </p:spPr>
        <p:txBody>
          <a:bodyPr lIns="0" tIns="0" rIns="0" bIns="0"/>
          <a:lstStyle/>
          <a:p>
            <a:pPr algn="ctr" eaLnBrk="0" hangingPunct="0">
              <a:lnSpc>
                <a:spcPct val="96000"/>
              </a:lnSpc>
            </a:pPr>
            <a:r>
              <a:rPr lang="zh-CN" altLang="en-US" b="1" dirty="0">
                <a:solidFill>
                  <a:srgbClr val="000099"/>
                </a:solidFill>
                <a:latin typeface="Times New Roman" panose="02020603050405020304" pitchFamily="18" charset="0"/>
              </a:rPr>
              <a:t>（</a:t>
            </a:r>
            <a:r>
              <a:rPr lang="en-US" altLang="zh-CN" b="1">
                <a:solidFill>
                  <a:srgbClr val="000099"/>
                </a:solidFill>
                <a:latin typeface="Times New Roman" panose="02020603050405020304" pitchFamily="18" charset="0"/>
              </a:rPr>
              <a:t>c</a:t>
            </a:r>
            <a:r>
              <a:rPr lang="zh-CN" altLang="en-US" b="1" dirty="0">
                <a:solidFill>
                  <a:srgbClr val="000099"/>
                </a:solidFill>
                <a:latin typeface="Times New Roman" panose="02020603050405020304" pitchFamily="18" charset="0"/>
              </a:rPr>
              <a:t>） 出栈操作（实栈顶）</a:t>
            </a:r>
            <a:endParaRPr lang="zh-CN" altLang="en-US" b="1" dirty="0">
              <a:solidFill>
                <a:srgbClr val="000099"/>
              </a:solidFill>
              <a:latin typeface="Times New Roman" panose="02020603050405020304" pitchFamily="18" charset="0"/>
            </a:endParaRPr>
          </a:p>
        </p:txBody>
      </p:sp>
      <p:grpSp>
        <p:nvGrpSpPr>
          <p:cNvPr id="6" name="Group 143"/>
          <p:cNvGrpSpPr/>
          <p:nvPr/>
        </p:nvGrpSpPr>
        <p:grpSpPr>
          <a:xfrm>
            <a:off x="8693150" y="1614488"/>
            <a:ext cx="374650" cy="2422525"/>
            <a:chOff x="5524" y="992"/>
            <a:chExt cx="236" cy="1526"/>
          </a:xfrm>
        </p:grpSpPr>
        <p:sp>
          <p:nvSpPr>
            <p:cNvPr id="14488" name="Line 47"/>
            <p:cNvSpPr/>
            <p:nvPr/>
          </p:nvSpPr>
          <p:spPr>
            <a:xfrm>
              <a:off x="5725" y="1002"/>
              <a:ext cx="0" cy="1516"/>
            </a:xfrm>
            <a:prstGeom prst="line">
              <a:avLst/>
            </a:prstGeom>
            <a:ln w="28575" cap="flat" cmpd="sng">
              <a:solidFill>
                <a:schemeClr val="tx1"/>
              </a:solidFill>
              <a:prstDash val="solid"/>
              <a:headEnd type="none" w="med" len="med"/>
              <a:tailEnd type="none" w="med" len="med"/>
            </a:ln>
          </p:spPr>
        </p:sp>
        <p:sp>
          <p:nvSpPr>
            <p:cNvPr id="14489" name="Line 48"/>
            <p:cNvSpPr/>
            <p:nvPr/>
          </p:nvSpPr>
          <p:spPr>
            <a:xfrm flipH="1">
              <a:off x="5524" y="992"/>
              <a:ext cx="201" cy="1"/>
            </a:xfrm>
            <a:prstGeom prst="line">
              <a:avLst/>
            </a:prstGeom>
            <a:ln w="28575" cap="flat" cmpd="sng">
              <a:solidFill>
                <a:schemeClr val="tx1"/>
              </a:solidFill>
              <a:prstDash val="solid"/>
              <a:headEnd type="none" w="med" len="med"/>
              <a:tailEnd type="triangle" w="sm" len="med"/>
            </a:ln>
          </p:spPr>
        </p:sp>
        <p:sp>
          <p:nvSpPr>
            <p:cNvPr id="14490" name="Line 50"/>
            <p:cNvSpPr/>
            <p:nvPr/>
          </p:nvSpPr>
          <p:spPr>
            <a:xfrm>
              <a:off x="5547" y="2518"/>
              <a:ext cx="213" cy="0"/>
            </a:xfrm>
            <a:prstGeom prst="line">
              <a:avLst/>
            </a:prstGeom>
            <a:ln w="28575" cap="flat" cmpd="sng">
              <a:solidFill>
                <a:schemeClr val="tx1"/>
              </a:solidFill>
              <a:prstDash val="solid"/>
              <a:headEnd type="none" w="med" len="med"/>
              <a:tailEnd type="none" w="med" len="med"/>
            </a:ln>
          </p:spPr>
        </p:sp>
      </p:grpSp>
      <p:grpSp>
        <p:nvGrpSpPr>
          <p:cNvPr id="7" name="Group 117"/>
          <p:cNvGrpSpPr/>
          <p:nvPr/>
        </p:nvGrpSpPr>
        <p:grpSpPr>
          <a:xfrm>
            <a:off x="534988" y="4092575"/>
            <a:ext cx="323850" cy="928688"/>
            <a:chOff x="468" y="2679"/>
            <a:chExt cx="204" cy="585"/>
          </a:xfrm>
        </p:grpSpPr>
        <p:sp>
          <p:nvSpPr>
            <p:cNvPr id="14485" name="Line 11"/>
            <p:cNvSpPr/>
            <p:nvPr/>
          </p:nvSpPr>
          <p:spPr>
            <a:xfrm flipV="1">
              <a:off x="477" y="2679"/>
              <a:ext cx="0" cy="585"/>
            </a:xfrm>
            <a:prstGeom prst="line">
              <a:avLst/>
            </a:prstGeom>
            <a:ln w="28575" cap="flat" cmpd="sng">
              <a:solidFill>
                <a:srgbClr val="FF0000"/>
              </a:solidFill>
              <a:prstDash val="solid"/>
              <a:headEnd type="none" w="med" len="med"/>
              <a:tailEnd type="none" w="med" len="med"/>
            </a:ln>
          </p:spPr>
        </p:sp>
        <p:sp>
          <p:nvSpPr>
            <p:cNvPr id="14486" name="Line 12"/>
            <p:cNvSpPr/>
            <p:nvPr/>
          </p:nvSpPr>
          <p:spPr>
            <a:xfrm>
              <a:off x="477" y="2679"/>
              <a:ext cx="156" cy="0"/>
            </a:xfrm>
            <a:prstGeom prst="line">
              <a:avLst/>
            </a:prstGeom>
            <a:ln w="28575" cap="flat" cmpd="sng">
              <a:solidFill>
                <a:srgbClr val="FF0000"/>
              </a:solidFill>
              <a:prstDash val="solid"/>
              <a:headEnd type="none" w="med" len="med"/>
              <a:tailEnd type="triangle" w="sm" len="med"/>
            </a:ln>
          </p:spPr>
        </p:sp>
        <p:sp>
          <p:nvSpPr>
            <p:cNvPr id="14487" name="Line 53"/>
            <p:cNvSpPr/>
            <p:nvPr/>
          </p:nvSpPr>
          <p:spPr>
            <a:xfrm>
              <a:off x="468" y="3264"/>
              <a:ext cx="204" cy="0"/>
            </a:xfrm>
            <a:prstGeom prst="line">
              <a:avLst/>
            </a:prstGeom>
            <a:ln w="28575" cap="flat" cmpd="sng">
              <a:solidFill>
                <a:srgbClr val="FF0000"/>
              </a:solidFill>
              <a:prstDash val="solid"/>
              <a:headEnd type="none" w="med" len="med"/>
              <a:tailEnd type="none" w="med" len="med"/>
            </a:ln>
          </p:spPr>
        </p:sp>
      </p:grpSp>
      <p:grpSp>
        <p:nvGrpSpPr>
          <p:cNvPr id="8" name="Group 172"/>
          <p:cNvGrpSpPr/>
          <p:nvPr/>
        </p:nvGrpSpPr>
        <p:grpSpPr>
          <a:xfrm>
            <a:off x="835025" y="1295400"/>
            <a:ext cx="2027238" cy="4081463"/>
            <a:chOff x="574" y="1008"/>
            <a:chExt cx="1277" cy="2571"/>
          </a:xfrm>
        </p:grpSpPr>
        <p:sp>
          <p:nvSpPr>
            <p:cNvPr id="14470" name="Text Box 6"/>
            <p:cNvSpPr txBox="1"/>
            <p:nvPr/>
          </p:nvSpPr>
          <p:spPr>
            <a:xfrm>
              <a:off x="574" y="1008"/>
              <a:ext cx="1277" cy="2571"/>
            </a:xfrm>
            <a:prstGeom prst="rect">
              <a:avLst/>
            </a:prstGeom>
            <a:noFill/>
            <a:ln w="9525">
              <a:noFill/>
            </a:ln>
          </p:spPr>
          <p:txBody>
            <a:bodyPr lIns="0" tIns="0" rIns="0" bIns="0"/>
            <a:lstStyle/>
            <a:p>
              <a:pPr algn="just" eaLnBrk="0" hangingPunct="0"/>
              <a:r>
                <a:rPr lang="en-US" altLang="zh-CN" b="1">
                  <a:latin typeface="Times New Roman" panose="02020603050405020304" pitchFamily="18" charset="0"/>
                </a:rPr>
                <a:t>   </a:t>
              </a:r>
              <a:r>
                <a:rPr lang="zh-CN" altLang="en-US" b="1" dirty="0">
                  <a:solidFill>
                    <a:srgbClr val="000099"/>
                  </a:solidFill>
                  <a:latin typeface="Times New Roman" panose="02020603050405020304" pitchFamily="18" charset="0"/>
                </a:rPr>
                <a:t>地址   存储单元</a:t>
              </a:r>
              <a:endParaRPr lang="zh-CN" altLang="en-US" b="1" dirty="0">
                <a:solidFill>
                  <a:srgbClr val="000099"/>
                </a:solidFill>
                <a:latin typeface="Times New Roman" panose="02020603050405020304" pitchFamily="18" charset="0"/>
              </a:endParaRPr>
            </a:p>
            <a:p>
              <a:pPr algn="just" eaLnBrk="0" hangingPunct="0">
                <a:spcBef>
                  <a:spcPts val="50"/>
                </a:spcBef>
              </a:pPr>
              <a:r>
                <a:rPr lang="en-US" altLang="zh-CN" b="1">
                  <a:solidFill>
                    <a:srgbClr val="000099"/>
                  </a:solidFill>
                  <a:latin typeface="Times New Roman" panose="02020603050405020304" pitchFamily="18" charset="0"/>
                </a:rPr>
                <a:t>10200H</a:t>
              </a:r>
              <a:endParaRPr lang="en-US" altLang="zh-CN" b="1">
                <a:solidFill>
                  <a:srgbClr val="000099"/>
                </a:solidFill>
                <a:latin typeface="Times New Roman" panose="02020603050405020304" pitchFamily="18" charset="0"/>
              </a:endParaRPr>
            </a:p>
            <a:p>
              <a:pPr algn="just" eaLnBrk="0" hangingPunct="0">
                <a:spcBef>
                  <a:spcPts val="50"/>
                </a:spcBef>
              </a:pPr>
              <a:r>
                <a:rPr lang="en-US" altLang="zh-CN" b="1">
                  <a:solidFill>
                    <a:srgbClr val="000099"/>
                  </a:solidFill>
                  <a:latin typeface="Times New Roman" panose="02020603050405020304" pitchFamily="18" charset="0"/>
                </a:rPr>
                <a:t>10202H</a:t>
              </a:r>
              <a:endParaRPr lang="en-US" altLang="zh-CN" b="1">
                <a:solidFill>
                  <a:srgbClr val="000099"/>
                </a:solidFill>
                <a:latin typeface="Times New Roman" panose="02020603050405020304" pitchFamily="18" charset="0"/>
              </a:endParaRPr>
            </a:p>
            <a:p>
              <a:pPr algn="just" eaLnBrk="0" hangingPunct="0">
                <a:spcBef>
                  <a:spcPts val="50"/>
                </a:spcBef>
              </a:pPr>
              <a:r>
                <a:rPr lang="en-US" altLang="zh-CN" b="1">
                  <a:solidFill>
                    <a:srgbClr val="000099"/>
                  </a:solidFill>
                  <a:latin typeface="Times New Roman" panose="02020603050405020304" pitchFamily="18" charset="0"/>
                </a:rPr>
                <a:t>10204H</a:t>
              </a:r>
              <a:endParaRPr lang="en-US" altLang="zh-CN" b="1">
                <a:solidFill>
                  <a:srgbClr val="000099"/>
                </a:solidFill>
                <a:latin typeface="Times New Roman" panose="02020603050405020304" pitchFamily="18" charset="0"/>
              </a:endParaRPr>
            </a:p>
            <a:p>
              <a:pPr algn="just" eaLnBrk="0" hangingPunct="0">
                <a:spcBef>
                  <a:spcPts val="50"/>
                </a:spcBef>
              </a:pPr>
              <a:r>
                <a:rPr lang="en-US" altLang="zh-CN" b="1">
                  <a:solidFill>
                    <a:srgbClr val="000099"/>
                  </a:solidFill>
                  <a:latin typeface="Times New Roman" panose="02020603050405020304" pitchFamily="18" charset="0"/>
                </a:rPr>
                <a:t>10206H</a:t>
              </a:r>
              <a:endParaRPr lang="en-US" altLang="zh-CN" b="1">
                <a:solidFill>
                  <a:srgbClr val="000099"/>
                </a:solidFill>
                <a:latin typeface="Times New Roman" panose="02020603050405020304" pitchFamily="18" charset="0"/>
              </a:endParaRPr>
            </a:p>
            <a:p>
              <a:pPr algn="just" eaLnBrk="0" hangingPunct="0">
                <a:spcBef>
                  <a:spcPts val="50"/>
                </a:spcBef>
              </a:pPr>
              <a:r>
                <a:rPr lang="en-US" altLang="zh-CN" b="1">
                  <a:solidFill>
                    <a:srgbClr val="000099"/>
                  </a:solidFill>
                  <a:latin typeface="Times New Roman" panose="02020603050405020304" pitchFamily="18" charset="0"/>
                </a:rPr>
                <a:t>10208H</a:t>
              </a:r>
              <a:endParaRPr lang="en-US" altLang="zh-CN" b="1">
                <a:solidFill>
                  <a:srgbClr val="000099"/>
                </a:solidFill>
                <a:latin typeface="Times New Roman" panose="02020603050405020304" pitchFamily="18" charset="0"/>
              </a:endParaRPr>
            </a:p>
            <a:p>
              <a:pPr algn="just" eaLnBrk="0" hangingPunct="0">
                <a:spcBef>
                  <a:spcPts val="50"/>
                </a:spcBef>
              </a:pPr>
              <a:r>
                <a:rPr lang="en-US" altLang="zh-CN" b="1">
                  <a:solidFill>
                    <a:srgbClr val="000099"/>
                  </a:solidFill>
                  <a:latin typeface="Times New Roman" panose="02020603050405020304" pitchFamily="18" charset="0"/>
                </a:rPr>
                <a:t>1020AH</a:t>
              </a:r>
              <a:endParaRPr lang="en-US" altLang="zh-CN" b="1">
                <a:solidFill>
                  <a:srgbClr val="000099"/>
                </a:solidFill>
                <a:latin typeface="Times New Roman" panose="02020603050405020304" pitchFamily="18" charset="0"/>
              </a:endParaRPr>
            </a:p>
            <a:p>
              <a:pPr algn="just" eaLnBrk="0" hangingPunct="0">
                <a:spcBef>
                  <a:spcPts val="50"/>
                </a:spcBef>
              </a:pPr>
              <a:r>
                <a:rPr lang="en-US" altLang="zh-CN" b="1">
                  <a:solidFill>
                    <a:srgbClr val="000099"/>
                  </a:solidFill>
                  <a:latin typeface="Times New Roman" panose="02020603050405020304" pitchFamily="18" charset="0"/>
                </a:rPr>
                <a:t>1020CH</a:t>
              </a:r>
              <a:endParaRPr lang="en-US" altLang="zh-CN" b="1">
                <a:solidFill>
                  <a:srgbClr val="000099"/>
                </a:solidFill>
                <a:latin typeface="Times New Roman" panose="02020603050405020304" pitchFamily="18" charset="0"/>
              </a:endParaRPr>
            </a:p>
            <a:p>
              <a:pPr algn="just" eaLnBrk="0" hangingPunct="0">
                <a:spcBef>
                  <a:spcPts val="50"/>
                </a:spcBef>
              </a:pPr>
              <a:r>
                <a:rPr lang="en-US" altLang="zh-CN" b="1">
                  <a:solidFill>
                    <a:srgbClr val="000099"/>
                  </a:solidFill>
                  <a:latin typeface="Times New Roman" panose="02020603050405020304" pitchFamily="18" charset="0"/>
                </a:rPr>
                <a:t>……</a:t>
              </a:r>
              <a:endParaRPr lang="en-US" altLang="zh-CN" b="1">
                <a:solidFill>
                  <a:srgbClr val="000099"/>
                </a:solidFill>
                <a:latin typeface="Times New Roman" panose="02020603050405020304" pitchFamily="18" charset="0"/>
              </a:endParaRPr>
            </a:p>
            <a:p>
              <a:pPr algn="just" eaLnBrk="0" hangingPunct="0">
                <a:spcBef>
                  <a:spcPts val="50"/>
                </a:spcBef>
              </a:pPr>
              <a:r>
                <a:rPr lang="en-US" altLang="zh-CN" b="1">
                  <a:solidFill>
                    <a:srgbClr val="000099"/>
                  </a:solidFill>
                  <a:latin typeface="Times New Roman" panose="02020603050405020304" pitchFamily="18" charset="0"/>
                </a:rPr>
                <a:t>10230H</a:t>
              </a:r>
              <a:r>
                <a:rPr lang="en-US" altLang="zh-CN" b="1">
                  <a:latin typeface="Times New Roman" panose="02020603050405020304" pitchFamily="18" charset="0"/>
                </a:rPr>
                <a:t>       00  11</a:t>
              </a:r>
              <a:endParaRPr lang="en-US" altLang="zh-CN" sz="2400" b="1">
                <a:latin typeface="Times New Roman" panose="02020603050405020304" pitchFamily="18" charset="0"/>
              </a:endParaRPr>
            </a:p>
            <a:p>
              <a:pPr algn="just" eaLnBrk="0" hangingPunct="0">
                <a:spcBef>
                  <a:spcPts val="600"/>
                </a:spcBef>
              </a:pPr>
              <a:r>
                <a:rPr lang="en-US" altLang="zh-CN" b="1">
                  <a:latin typeface="Times New Roman" panose="02020603050405020304" pitchFamily="18" charset="0"/>
                </a:rPr>
                <a:t>     </a:t>
              </a:r>
              <a:r>
                <a:rPr lang="en-US" altLang="zh-CN" b="1">
                  <a:solidFill>
                    <a:srgbClr val="FF0000"/>
                  </a:solidFill>
                  <a:latin typeface="Arial" panose="020B0604020202020204" pitchFamily="34" charset="0"/>
                  <a:ea typeface="华文宋体" panose="02010600040101010101" pitchFamily="2" charset="-122"/>
                </a:rPr>
                <a:t>   SS  </a:t>
              </a:r>
              <a:r>
                <a:rPr lang="en-US" altLang="zh-CN" b="1">
                  <a:solidFill>
                    <a:srgbClr val="FF0000"/>
                  </a:solidFill>
                  <a:latin typeface="Times New Roman" panose="02020603050405020304" pitchFamily="18" charset="0"/>
                </a:rPr>
                <a:t>    10   20</a:t>
              </a:r>
              <a:endParaRPr lang="en-US" altLang="zh-CN" sz="2400" b="1">
                <a:solidFill>
                  <a:srgbClr val="FF0000"/>
                </a:solidFill>
                <a:latin typeface="Times New Roman" panose="02020603050405020304" pitchFamily="18" charset="0"/>
              </a:endParaRPr>
            </a:p>
            <a:p>
              <a:pPr algn="just" eaLnBrk="0" hangingPunct="0">
                <a:spcBef>
                  <a:spcPts val="800"/>
                </a:spcBef>
              </a:pPr>
              <a:r>
                <a:rPr lang="en-US" altLang="zh-CN" b="1">
                  <a:solidFill>
                    <a:srgbClr val="FF0000"/>
                  </a:solidFill>
                  <a:latin typeface="Arial" panose="020B0604020202020204" pitchFamily="34" charset="0"/>
                  <a:ea typeface="华文宋体" panose="02010600040101010101" pitchFamily="2" charset="-122"/>
                </a:rPr>
                <a:t> SP</a:t>
              </a:r>
              <a:r>
                <a:rPr lang="zh-CN" altLang="en-US" b="1" dirty="0">
                  <a:solidFill>
                    <a:srgbClr val="FF0000"/>
                  </a:solidFill>
                  <a:latin typeface="Arial" panose="020B0604020202020204" pitchFamily="34" charset="0"/>
                  <a:ea typeface="华文宋体" panose="02010600040101010101" pitchFamily="2" charset="-122"/>
                </a:rPr>
                <a:t>初值  </a:t>
              </a:r>
              <a:r>
                <a:rPr lang="zh-CN" altLang="en-US" b="1" dirty="0">
                  <a:solidFill>
                    <a:srgbClr val="FF0000"/>
                  </a:solidFill>
                  <a:latin typeface="Times New Roman" panose="02020603050405020304" pitchFamily="18" charset="0"/>
                </a:rPr>
                <a:t>   </a:t>
              </a:r>
              <a:r>
                <a:rPr lang="en-US" altLang="zh-CN" b="1">
                  <a:solidFill>
                    <a:srgbClr val="FF0000"/>
                  </a:solidFill>
                  <a:latin typeface="Times New Roman" panose="02020603050405020304" pitchFamily="18" charset="0"/>
                </a:rPr>
                <a:t>00   30</a:t>
              </a:r>
              <a:endParaRPr lang="en-US" altLang="zh-CN" sz="2400" b="1">
                <a:solidFill>
                  <a:srgbClr val="FF0000"/>
                </a:solidFill>
                <a:latin typeface="Times New Roman" panose="02020603050405020304" pitchFamily="18" charset="0"/>
              </a:endParaRPr>
            </a:p>
          </p:txBody>
        </p:sp>
        <p:sp>
          <p:nvSpPr>
            <p:cNvPr id="14471" name="Rectangle 55"/>
            <p:cNvSpPr/>
            <p:nvPr/>
          </p:nvSpPr>
          <p:spPr>
            <a:xfrm>
              <a:off x="1177" y="1171"/>
              <a:ext cx="600" cy="1728"/>
            </a:xfrm>
            <a:prstGeom prst="rect">
              <a:avLst/>
            </a:prstGeom>
            <a:noFill/>
            <a:ln w="28575" cap="flat" cmpd="sng">
              <a:solidFill>
                <a:schemeClr val="tx1"/>
              </a:solidFill>
              <a:prstDash val="solid"/>
              <a:miter/>
              <a:headEnd type="none" w="med" len="med"/>
              <a:tailEnd type="none" w="med" len="med"/>
            </a:ln>
          </p:spPr>
          <p:txBody>
            <a:bodyPr wrap="none" anchor="ctr"/>
            <a:lstStyle/>
            <a:p>
              <a:pPr algn="just" eaLnBrk="0" hangingPunct="0"/>
              <a:endParaRPr lang="zh-CN" altLang="en-US" sz="900" b="1" dirty="0">
                <a:latin typeface="Times New Roman" panose="02020603050405020304" pitchFamily="18" charset="0"/>
              </a:endParaRPr>
            </a:p>
          </p:txBody>
        </p:sp>
        <p:sp>
          <p:nvSpPr>
            <p:cNvPr id="14472" name="Line 56"/>
            <p:cNvSpPr/>
            <p:nvPr/>
          </p:nvSpPr>
          <p:spPr>
            <a:xfrm>
              <a:off x="1177" y="1327"/>
              <a:ext cx="600" cy="1"/>
            </a:xfrm>
            <a:prstGeom prst="line">
              <a:avLst/>
            </a:prstGeom>
            <a:ln w="28575" cap="flat" cmpd="sng">
              <a:solidFill>
                <a:schemeClr val="tx1"/>
              </a:solidFill>
              <a:prstDash val="solid"/>
              <a:headEnd type="none" w="med" len="med"/>
              <a:tailEnd type="none" w="med" len="med"/>
            </a:ln>
          </p:spPr>
        </p:sp>
        <p:sp>
          <p:nvSpPr>
            <p:cNvPr id="14473" name="Line 59"/>
            <p:cNvSpPr/>
            <p:nvPr/>
          </p:nvSpPr>
          <p:spPr>
            <a:xfrm>
              <a:off x="1177" y="1507"/>
              <a:ext cx="600" cy="1"/>
            </a:xfrm>
            <a:prstGeom prst="line">
              <a:avLst/>
            </a:prstGeom>
            <a:ln w="28575" cap="flat" cmpd="sng">
              <a:solidFill>
                <a:schemeClr val="tx1"/>
              </a:solidFill>
              <a:prstDash val="solid"/>
              <a:headEnd type="none" w="med" len="med"/>
              <a:tailEnd type="none" w="med" len="med"/>
            </a:ln>
          </p:spPr>
        </p:sp>
        <p:sp>
          <p:nvSpPr>
            <p:cNvPr id="14474" name="Line 60"/>
            <p:cNvSpPr/>
            <p:nvPr/>
          </p:nvSpPr>
          <p:spPr>
            <a:xfrm>
              <a:off x="1177" y="1699"/>
              <a:ext cx="600" cy="1"/>
            </a:xfrm>
            <a:prstGeom prst="line">
              <a:avLst/>
            </a:prstGeom>
            <a:ln w="28575" cap="flat" cmpd="sng">
              <a:solidFill>
                <a:schemeClr val="tx1"/>
              </a:solidFill>
              <a:prstDash val="solid"/>
              <a:headEnd type="none" w="med" len="med"/>
              <a:tailEnd type="none" w="med" len="med"/>
            </a:ln>
          </p:spPr>
        </p:sp>
        <p:sp>
          <p:nvSpPr>
            <p:cNvPr id="14475" name="Line 61"/>
            <p:cNvSpPr/>
            <p:nvPr/>
          </p:nvSpPr>
          <p:spPr>
            <a:xfrm>
              <a:off x="1177" y="1903"/>
              <a:ext cx="600" cy="1"/>
            </a:xfrm>
            <a:prstGeom prst="line">
              <a:avLst/>
            </a:prstGeom>
            <a:ln w="28575" cap="flat" cmpd="sng">
              <a:solidFill>
                <a:schemeClr val="tx1"/>
              </a:solidFill>
              <a:prstDash val="solid"/>
              <a:headEnd type="none" w="med" len="med"/>
              <a:tailEnd type="none" w="med" len="med"/>
            </a:ln>
          </p:spPr>
        </p:sp>
        <p:sp>
          <p:nvSpPr>
            <p:cNvPr id="14476" name="Line 62"/>
            <p:cNvSpPr/>
            <p:nvPr/>
          </p:nvSpPr>
          <p:spPr>
            <a:xfrm>
              <a:off x="1177" y="2071"/>
              <a:ext cx="600" cy="1"/>
            </a:xfrm>
            <a:prstGeom prst="line">
              <a:avLst/>
            </a:prstGeom>
            <a:ln w="28575" cap="flat" cmpd="sng">
              <a:solidFill>
                <a:schemeClr val="tx1"/>
              </a:solidFill>
              <a:prstDash val="solid"/>
              <a:headEnd type="none" w="med" len="med"/>
              <a:tailEnd type="none" w="med" len="med"/>
            </a:ln>
          </p:spPr>
        </p:sp>
        <p:sp>
          <p:nvSpPr>
            <p:cNvPr id="14477" name="Line 63"/>
            <p:cNvSpPr/>
            <p:nvPr/>
          </p:nvSpPr>
          <p:spPr>
            <a:xfrm>
              <a:off x="1177" y="2263"/>
              <a:ext cx="600" cy="1"/>
            </a:xfrm>
            <a:prstGeom prst="line">
              <a:avLst/>
            </a:prstGeom>
            <a:ln w="28575" cap="flat" cmpd="sng">
              <a:solidFill>
                <a:schemeClr val="tx1"/>
              </a:solidFill>
              <a:prstDash val="solid"/>
              <a:headEnd type="none" w="med" len="med"/>
              <a:tailEnd type="none" w="med" len="med"/>
            </a:ln>
          </p:spPr>
        </p:sp>
        <p:sp>
          <p:nvSpPr>
            <p:cNvPr id="14478" name="Line 64"/>
            <p:cNvSpPr/>
            <p:nvPr/>
          </p:nvSpPr>
          <p:spPr>
            <a:xfrm>
              <a:off x="1177" y="2431"/>
              <a:ext cx="600" cy="1"/>
            </a:xfrm>
            <a:prstGeom prst="line">
              <a:avLst/>
            </a:prstGeom>
            <a:ln w="28575" cap="flat" cmpd="sng">
              <a:solidFill>
                <a:schemeClr val="tx1"/>
              </a:solidFill>
              <a:prstDash val="solid"/>
              <a:headEnd type="none" w="med" len="med"/>
              <a:tailEnd type="none" w="med" len="med"/>
            </a:ln>
          </p:spPr>
        </p:sp>
        <p:sp>
          <p:nvSpPr>
            <p:cNvPr id="14479" name="Line 65"/>
            <p:cNvSpPr/>
            <p:nvPr/>
          </p:nvSpPr>
          <p:spPr>
            <a:xfrm>
              <a:off x="1177" y="2671"/>
              <a:ext cx="600" cy="1"/>
            </a:xfrm>
            <a:prstGeom prst="line">
              <a:avLst/>
            </a:prstGeom>
            <a:ln w="28575" cap="flat" cmpd="sng">
              <a:solidFill>
                <a:schemeClr val="tx1"/>
              </a:solidFill>
              <a:prstDash val="solid"/>
              <a:headEnd type="none" w="med" len="med"/>
              <a:tailEnd type="none" w="med" len="med"/>
            </a:ln>
          </p:spPr>
        </p:sp>
        <p:sp>
          <p:nvSpPr>
            <p:cNvPr id="14480" name="Line 66"/>
            <p:cNvSpPr/>
            <p:nvPr/>
          </p:nvSpPr>
          <p:spPr>
            <a:xfrm>
              <a:off x="1477" y="1159"/>
              <a:ext cx="1" cy="1740"/>
            </a:xfrm>
            <a:prstGeom prst="line">
              <a:avLst/>
            </a:prstGeom>
            <a:ln w="28575" cap="flat" cmpd="sng">
              <a:solidFill>
                <a:schemeClr val="tx1"/>
              </a:solidFill>
              <a:prstDash val="solid"/>
              <a:headEnd type="none" w="med" len="med"/>
              <a:tailEnd type="none" w="med" len="med"/>
            </a:ln>
          </p:spPr>
        </p:sp>
        <p:sp>
          <p:nvSpPr>
            <p:cNvPr id="14481" name="Rectangle 67"/>
            <p:cNvSpPr/>
            <p:nvPr/>
          </p:nvSpPr>
          <p:spPr>
            <a:xfrm>
              <a:off x="1165" y="2935"/>
              <a:ext cx="612" cy="180"/>
            </a:xfrm>
            <a:prstGeom prst="rect">
              <a:avLst/>
            </a:prstGeom>
            <a:noFill/>
            <a:ln w="28575" cap="flat" cmpd="sng">
              <a:solidFill>
                <a:schemeClr val="tx1"/>
              </a:solidFill>
              <a:prstDash val="solid"/>
              <a:miter/>
              <a:headEnd type="none" w="med" len="med"/>
              <a:tailEnd type="none" w="med" len="med"/>
            </a:ln>
          </p:spPr>
          <p:txBody>
            <a:bodyPr wrap="none" anchor="ctr"/>
            <a:lstStyle/>
            <a:p>
              <a:pPr algn="just" eaLnBrk="0" hangingPunct="0"/>
              <a:endParaRPr lang="zh-CN" altLang="en-US" sz="900" b="1" dirty="0">
                <a:latin typeface="Times New Roman" panose="02020603050405020304" pitchFamily="18" charset="0"/>
              </a:endParaRPr>
            </a:p>
          </p:txBody>
        </p:sp>
        <p:sp>
          <p:nvSpPr>
            <p:cNvPr id="14482" name="Line 68"/>
            <p:cNvSpPr/>
            <p:nvPr/>
          </p:nvSpPr>
          <p:spPr>
            <a:xfrm>
              <a:off x="1477" y="2977"/>
              <a:ext cx="1" cy="186"/>
            </a:xfrm>
            <a:prstGeom prst="line">
              <a:avLst/>
            </a:prstGeom>
            <a:ln w="28575" cap="flat" cmpd="sng">
              <a:solidFill>
                <a:schemeClr val="tx1"/>
              </a:solidFill>
              <a:prstDash val="solid"/>
              <a:headEnd type="none" w="med" len="med"/>
              <a:tailEnd type="none" w="med" len="med"/>
            </a:ln>
          </p:spPr>
        </p:sp>
        <p:sp>
          <p:nvSpPr>
            <p:cNvPr id="14483" name="Rectangle 69"/>
            <p:cNvSpPr/>
            <p:nvPr/>
          </p:nvSpPr>
          <p:spPr>
            <a:xfrm>
              <a:off x="1165" y="3235"/>
              <a:ext cx="612" cy="180"/>
            </a:xfrm>
            <a:prstGeom prst="rect">
              <a:avLst/>
            </a:prstGeom>
            <a:noFill/>
            <a:ln w="28575" cap="flat" cmpd="sng">
              <a:solidFill>
                <a:schemeClr val="tx1"/>
              </a:solidFill>
              <a:prstDash val="solid"/>
              <a:miter/>
              <a:headEnd type="none" w="med" len="med"/>
              <a:tailEnd type="none" w="med" len="med"/>
            </a:ln>
          </p:spPr>
          <p:txBody>
            <a:bodyPr wrap="none" anchor="ctr"/>
            <a:lstStyle/>
            <a:p>
              <a:pPr algn="just" eaLnBrk="0" hangingPunct="0"/>
              <a:endParaRPr lang="zh-CN" altLang="en-US" sz="900" b="1" dirty="0">
                <a:latin typeface="Times New Roman" panose="02020603050405020304" pitchFamily="18" charset="0"/>
              </a:endParaRPr>
            </a:p>
          </p:txBody>
        </p:sp>
        <p:sp>
          <p:nvSpPr>
            <p:cNvPr id="14484" name="Line 70"/>
            <p:cNvSpPr/>
            <p:nvPr/>
          </p:nvSpPr>
          <p:spPr>
            <a:xfrm>
              <a:off x="1477" y="3277"/>
              <a:ext cx="1" cy="186"/>
            </a:xfrm>
            <a:prstGeom prst="line">
              <a:avLst/>
            </a:prstGeom>
            <a:ln w="28575" cap="flat" cmpd="sng">
              <a:solidFill>
                <a:schemeClr val="tx1"/>
              </a:solidFill>
              <a:prstDash val="solid"/>
              <a:headEnd type="none" w="med" len="med"/>
              <a:tailEnd type="none" w="med" len="med"/>
            </a:ln>
          </p:spPr>
        </p:sp>
      </p:grpSp>
      <p:grpSp>
        <p:nvGrpSpPr>
          <p:cNvPr id="9" name="Group 144"/>
          <p:cNvGrpSpPr/>
          <p:nvPr/>
        </p:nvGrpSpPr>
        <p:grpSpPr>
          <a:xfrm>
            <a:off x="8664575" y="1322388"/>
            <a:ext cx="246063" cy="2484437"/>
            <a:chOff x="5506" y="808"/>
            <a:chExt cx="155" cy="1565"/>
          </a:xfrm>
        </p:grpSpPr>
        <p:sp>
          <p:nvSpPr>
            <p:cNvPr id="14467" name="Line 44"/>
            <p:cNvSpPr/>
            <p:nvPr/>
          </p:nvSpPr>
          <p:spPr>
            <a:xfrm>
              <a:off x="5522" y="808"/>
              <a:ext cx="132" cy="0"/>
            </a:xfrm>
            <a:prstGeom prst="line">
              <a:avLst/>
            </a:prstGeom>
            <a:ln w="28575" cap="flat" cmpd="sng">
              <a:solidFill>
                <a:schemeClr val="tx1"/>
              </a:solidFill>
              <a:prstDash val="solid"/>
              <a:headEnd type="triangle" w="sm" len="med"/>
              <a:tailEnd type="none" w="sm" len="med"/>
            </a:ln>
          </p:spPr>
        </p:sp>
        <p:sp>
          <p:nvSpPr>
            <p:cNvPr id="14468" name="Line 45"/>
            <p:cNvSpPr/>
            <p:nvPr/>
          </p:nvSpPr>
          <p:spPr>
            <a:xfrm>
              <a:off x="5656" y="808"/>
              <a:ext cx="1" cy="1565"/>
            </a:xfrm>
            <a:prstGeom prst="line">
              <a:avLst/>
            </a:prstGeom>
            <a:ln w="28575" cap="flat" cmpd="sng">
              <a:solidFill>
                <a:schemeClr val="tx1"/>
              </a:solidFill>
              <a:prstDash val="solid"/>
              <a:headEnd type="none" w="med" len="med"/>
              <a:tailEnd type="none" w="med" len="med"/>
            </a:ln>
          </p:spPr>
        </p:sp>
        <p:sp>
          <p:nvSpPr>
            <p:cNvPr id="14469" name="Line 98"/>
            <p:cNvSpPr/>
            <p:nvPr/>
          </p:nvSpPr>
          <p:spPr>
            <a:xfrm flipH="1">
              <a:off x="5506" y="2363"/>
              <a:ext cx="155" cy="1"/>
            </a:xfrm>
            <a:prstGeom prst="line">
              <a:avLst/>
            </a:prstGeom>
            <a:ln w="28575" cap="flat" cmpd="sng">
              <a:solidFill>
                <a:schemeClr val="tx1"/>
              </a:solidFill>
              <a:prstDash val="solid"/>
              <a:headEnd type="none" w="med" len="med"/>
              <a:tailEnd type="none" w="sm" len="med"/>
            </a:ln>
          </p:spPr>
        </p:sp>
      </p:grpSp>
      <p:grpSp>
        <p:nvGrpSpPr>
          <p:cNvPr id="10" name="Group 191"/>
          <p:cNvGrpSpPr/>
          <p:nvPr/>
        </p:nvGrpSpPr>
        <p:grpSpPr>
          <a:xfrm>
            <a:off x="6208713" y="3352800"/>
            <a:ext cx="519112" cy="719138"/>
            <a:chOff x="4024" y="3257"/>
            <a:chExt cx="327" cy="453"/>
          </a:xfrm>
        </p:grpSpPr>
        <p:sp>
          <p:nvSpPr>
            <p:cNvPr id="14465" name="Text Box 39"/>
            <p:cNvSpPr txBox="1"/>
            <p:nvPr/>
          </p:nvSpPr>
          <p:spPr>
            <a:xfrm>
              <a:off x="4024" y="3545"/>
              <a:ext cx="327" cy="165"/>
            </a:xfrm>
            <a:prstGeom prst="rect">
              <a:avLst/>
            </a:prstGeom>
            <a:noFill/>
            <a:ln w="9525">
              <a:noFill/>
            </a:ln>
          </p:spPr>
          <p:txBody>
            <a:bodyPr lIns="0" tIns="0" rIns="0" bIns="0"/>
            <a:lstStyle/>
            <a:p>
              <a:pPr algn="ctr" eaLnBrk="0" hangingPunct="0">
                <a:lnSpc>
                  <a:spcPct val="96000"/>
                </a:lnSpc>
              </a:pPr>
              <a:r>
                <a:rPr lang="zh-CN" altLang="en-US" b="1" dirty="0">
                  <a:solidFill>
                    <a:srgbClr val="008000"/>
                  </a:solidFill>
                  <a:latin typeface="华文宋体" panose="02010600040101010101" pitchFamily="2" charset="-122"/>
                  <a:ea typeface="华文宋体" panose="02010600040101010101" pitchFamily="2" charset="-122"/>
                </a:rPr>
                <a:t>栈顶</a:t>
              </a:r>
              <a:endParaRPr lang="zh-CN" altLang="en-US" b="1" dirty="0">
                <a:solidFill>
                  <a:srgbClr val="008000"/>
                </a:solidFill>
                <a:latin typeface="华文宋体" panose="02010600040101010101" pitchFamily="2" charset="-122"/>
                <a:ea typeface="华文宋体" panose="02010600040101010101" pitchFamily="2" charset="-122"/>
              </a:endParaRPr>
            </a:p>
          </p:txBody>
        </p:sp>
        <p:sp>
          <p:nvSpPr>
            <p:cNvPr id="14466" name="Line 49"/>
            <p:cNvSpPr/>
            <p:nvPr/>
          </p:nvSpPr>
          <p:spPr>
            <a:xfrm>
              <a:off x="4145" y="3257"/>
              <a:ext cx="1" cy="272"/>
            </a:xfrm>
            <a:prstGeom prst="line">
              <a:avLst/>
            </a:prstGeom>
            <a:ln w="63500" cap="flat" cmpd="sng">
              <a:solidFill>
                <a:srgbClr val="008000"/>
              </a:solidFill>
              <a:prstDash val="solid"/>
              <a:headEnd type="none" w="med" len="med"/>
              <a:tailEnd type="triangle" w="sm" len="med"/>
            </a:ln>
          </p:spPr>
        </p:sp>
      </p:grpSp>
      <p:grpSp>
        <p:nvGrpSpPr>
          <p:cNvPr id="11" name="Group 148"/>
          <p:cNvGrpSpPr/>
          <p:nvPr/>
        </p:nvGrpSpPr>
        <p:grpSpPr>
          <a:xfrm>
            <a:off x="6780213" y="4419600"/>
            <a:ext cx="765175" cy="893763"/>
            <a:chOff x="4319" y="2736"/>
            <a:chExt cx="482" cy="382"/>
          </a:xfrm>
        </p:grpSpPr>
        <p:sp>
          <p:nvSpPr>
            <p:cNvPr id="14462" name="Line 41"/>
            <p:cNvSpPr/>
            <p:nvPr/>
          </p:nvSpPr>
          <p:spPr>
            <a:xfrm>
              <a:off x="4346" y="2746"/>
              <a:ext cx="115" cy="1"/>
            </a:xfrm>
            <a:prstGeom prst="line">
              <a:avLst/>
            </a:prstGeom>
            <a:ln w="28575" cap="flat" cmpd="sng">
              <a:solidFill>
                <a:srgbClr val="FF0000"/>
              </a:solidFill>
              <a:prstDash val="solid"/>
              <a:headEnd type="none" w="med" len="med"/>
              <a:tailEnd type="triangle" w="sm" len="med"/>
            </a:ln>
          </p:spPr>
        </p:sp>
        <p:sp>
          <p:nvSpPr>
            <p:cNvPr id="14463" name="Line 42"/>
            <p:cNvSpPr/>
            <p:nvPr/>
          </p:nvSpPr>
          <p:spPr>
            <a:xfrm flipH="1">
              <a:off x="4319" y="3118"/>
              <a:ext cx="482" cy="0"/>
            </a:xfrm>
            <a:prstGeom prst="line">
              <a:avLst/>
            </a:prstGeom>
            <a:ln w="28575" cap="flat" cmpd="sng">
              <a:solidFill>
                <a:srgbClr val="FF0000"/>
              </a:solidFill>
              <a:prstDash val="solid"/>
              <a:headEnd type="none" w="med" len="med"/>
              <a:tailEnd type="none" w="med" len="med"/>
            </a:ln>
          </p:spPr>
        </p:sp>
        <p:sp>
          <p:nvSpPr>
            <p:cNvPr id="14464" name="Line 43"/>
            <p:cNvSpPr/>
            <p:nvPr/>
          </p:nvSpPr>
          <p:spPr>
            <a:xfrm flipV="1">
              <a:off x="4328" y="2736"/>
              <a:ext cx="0" cy="382"/>
            </a:xfrm>
            <a:prstGeom prst="line">
              <a:avLst/>
            </a:prstGeom>
            <a:ln w="28575" cap="flat" cmpd="sng">
              <a:solidFill>
                <a:srgbClr val="FF0000"/>
              </a:solidFill>
              <a:prstDash val="solid"/>
              <a:headEnd type="none" w="med" len="med"/>
              <a:tailEnd type="none" w="med" len="med"/>
            </a:ln>
          </p:spPr>
        </p:sp>
      </p:grpSp>
      <p:sp>
        <p:nvSpPr>
          <p:cNvPr id="14354" name="Line 150"/>
          <p:cNvSpPr/>
          <p:nvPr/>
        </p:nvSpPr>
        <p:spPr>
          <a:xfrm>
            <a:off x="2911475" y="1114425"/>
            <a:ext cx="0" cy="4905375"/>
          </a:xfrm>
          <a:prstGeom prst="line">
            <a:avLst/>
          </a:prstGeom>
          <a:ln w="28575" cap="flat" cmpd="sng">
            <a:solidFill>
              <a:schemeClr val="tx1"/>
            </a:solidFill>
            <a:prstDash val="dash"/>
            <a:headEnd type="none" w="med" len="med"/>
            <a:tailEnd type="none" w="med" len="med"/>
          </a:ln>
        </p:spPr>
      </p:sp>
      <p:sp>
        <p:nvSpPr>
          <p:cNvPr id="14355" name="Line 151"/>
          <p:cNvSpPr/>
          <p:nvPr/>
        </p:nvSpPr>
        <p:spPr>
          <a:xfrm>
            <a:off x="6035675" y="1114425"/>
            <a:ext cx="0" cy="4905375"/>
          </a:xfrm>
          <a:prstGeom prst="line">
            <a:avLst/>
          </a:prstGeom>
          <a:ln w="28575" cap="flat" cmpd="sng">
            <a:solidFill>
              <a:schemeClr val="tx1"/>
            </a:solidFill>
            <a:prstDash val="dash"/>
            <a:headEnd type="none" w="med" len="med"/>
            <a:tailEnd type="none" w="med" len="med"/>
          </a:ln>
        </p:spPr>
      </p:sp>
      <p:grpSp>
        <p:nvGrpSpPr>
          <p:cNvPr id="12" name="Group 162"/>
          <p:cNvGrpSpPr/>
          <p:nvPr/>
        </p:nvGrpSpPr>
        <p:grpSpPr>
          <a:xfrm>
            <a:off x="6780213" y="4075113"/>
            <a:ext cx="765175" cy="1238250"/>
            <a:chOff x="4319" y="2542"/>
            <a:chExt cx="482" cy="576"/>
          </a:xfrm>
        </p:grpSpPr>
        <p:sp>
          <p:nvSpPr>
            <p:cNvPr id="14459" name="Line 158"/>
            <p:cNvSpPr/>
            <p:nvPr/>
          </p:nvSpPr>
          <p:spPr>
            <a:xfrm>
              <a:off x="4322" y="2542"/>
              <a:ext cx="115" cy="1"/>
            </a:xfrm>
            <a:prstGeom prst="line">
              <a:avLst/>
            </a:prstGeom>
            <a:ln w="28575" cap="flat" cmpd="sng">
              <a:solidFill>
                <a:srgbClr val="FF0000"/>
              </a:solidFill>
              <a:prstDash val="solid"/>
              <a:headEnd type="none" w="med" len="med"/>
              <a:tailEnd type="triangle" w="sm" len="med"/>
            </a:ln>
          </p:spPr>
        </p:sp>
        <p:sp>
          <p:nvSpPr>
            <p:cNvPr id="14460" name="Line 159"/>
            <p:cNvSpPr/>
            <p:nvPr/>
          </p:nvSpPr>
          <p:spPr>
            <a:xfrm flipH="1">
              <a:off x="4319" y="3118"/>
              <a:ext cx="482" cy="0"/>
            </a:xfrm>
            <a:prstGeom prst="line">
              <a:avLst/>
            </a:prstGeom>
            <a:ln w="28575" cap="flat" cmpd="sng">
              <a:solidFill>
                <a:srgbClr val="FF0000"/>
              </a:solidFill>
              <a:prstDash val="solid"/>
              <a:headEnd type="none" w="med" len="med"/>
              <a:tailEnd type="none" w="med" len="med"/>
            </a:ln>
          </p:spPr>
        </p:sp>
        <p:sp>
          <p:nvSpPr>
            <p:cNvPr id="14461" name="Line 160"/>
            <p:cNvSpPr/>
            <p:nvPr/>
          </p:nvSpPr>
          <p:spPr>
            <a:xfrm flipV="1">
              <a:off x="4328" y="2556"/>
              <a:ext cx="0" cy="562"/>
            </a:xfrm>
            <a:prstGeom prst="line">
              <a:avLst/>
            </a:prstGeom>
            <a:ln w="28575" cap="flat" cmpd="sng">
              <a:solidFill>
                <a:srgbClr val="FF0000"/>
              </a:solidFill>
              <a:prstDash val="solid"/>
              <a:headEnd type="none" w="med" len="med"/>
              <a:tailEnd type="none" w="med" len="med"/>
            </a:ln>
          </p:spPr>
        </p:sp>
      </p:grpSp>
      <p:grpSp>
        <p:nvGrpSpPr>
          <p:cNvPr id="13" name="Group 122"/>
          <p:cNvGrpSpPr/>
          <p:nvPr/>
        </p:nvGrpSpPr>
        <p:grpSpPr>
          <a:xfrm>
            <a:off x="3505200" y="3810000"/>
            <a:ext cx="841375" cy="1433513"/>
            <a:chOff x="2314" y="2461"/>
            <a:chExt cx="530" cy="979"/>
          </a:xfrm>
        </p:grpSpPr>
        <p:sp>
          <p:nvSpPr>
            <p:cNvPr id="14456" name="Line 24"/>
            <p:cNvSpPr/>
            <p:nvPr/>
          </p:nvSpPr>
          <p:spPr>
            <a:xfrm flipH="1">
              <a:off x="2314" y="3440"/>
              <a:ext cx="530" cy="0"/>
            </a:xfrm>
            <a:prstGeom prst="line">
              <a:avLst/>
            </a:prstGeom>
            <a:ln w="28575" cap="flat" cmpd="sng">
              <a:solidFill>
                <a:srgbClr val="FF0000"/>
              </a:solidFill>
              <a:prstDash val="solid"/>
              <a:headEnd type="none" w="med" len="med"/>
              <a:tailEnd type="none" w="med" len="med"/>
            </a:ln>
          </p:spPr>
        </p:sp>
        <p:sp>
          <p:nvSpPr>
            <p:cNvPr id="14457" name="Line 25"/>
            <p:cNvSpPr/>
            <p:nvPr/>
          </p:nvSpPr>
          <p:spPr>
            <a:xfrm flipV="1">
              <a:off x="2326" y="2461"/>
              <a:ext cx="0" cy="979"/>
            </a:xfrm>
            <a:prstGeom prst="line">
              <a:avLst/>
            </a:prstGeom>
            <a:ln w="28575" cap="flat" cmpd="sng">
              <a:solidFill>
                <a:srgbClr val="FF0000"/>
              </a:solidFill>
              <a:prstDash val="solid"/>
              <a:headEnd type="none" w="med" len="med"/>
              <a:tailEnd type="none" w="med" len="med"/>
            </a:ln>
          </p:spPr>
        </p:sp>
        <p:sp>
          <p:nvSpPr>
            <p:cNvPr id="14458" name="Line 26"/>
            <p:cNvSpPr/>
            <p:nvPr/>
          </p:nvSpPr>
          <p:spPr>
            <a:xfrm>
              <a:off x="2323" y="2471"/>
              <a:ext cx="132" cy="0"/>
            </a:xfrm>
            <a:prstGeom prst="line">
              <a:avLst/>
            </a:prstGeom>
            <a:ln w="28575" cap="flat" cmpd="sng">
              <a:solidFill>
                <a:srgbClr val="FF0000"/>
              </a:solidFill>
              <a:prstDash val="solid"/>
              <a:headEnd type="none" w="med" len="med"/>
              <a:tailEnd type="triangle" w="sm" len="med"/>
            </a:ln>
          </p:spPr>
        </p:sp>
      </p:grpSp>
      <p:grpSp>
        <p:nvGrpSpPr>
          <p:cNvPr id="14" name="Group 156"/>
          <p:cNvGrpSpPr/>
          <p:nvPr/>
        </p:nvGrpSpPr>
        <p:grpSpPr>
          <a:xfrm>
            <a:off x="3505200" y="4038600"/>
            <a:ext cx="841375" cy="1223963"/>
            <a:chOff x="2314" y="2489"/>
            <a:chExt cx="530" cy="801"/>
          </a:xfrm>
        </p:grpSpPr>
        <p:sp>
          <p:nvSpPr>
            <p:cNvPr id="14453" name="Line 153"/>
            <p:cNvSpPr/>
            <p:nvPr/>
          </p:nvSpPr>
          <p:spPr>
            <a:xfrm flipH="1">
              <a:off x="2314" y="3278"/>
              <a:ext cx="530" cy="0"/>
            </a:xfrm>
            <a:prstGeom prst="line">
              <a:avLst/>
            </a:prstGeom>
            <a:ln w="28575" cap="flat" cmpd="sng">
              <a:solidFill>
                <a:srgbClr val="FF0000"/>
              </a:solidFill>
              <a:prstDash val="solid"/>
              <a:headEnd type="none" w="med" len="med"/>
              <a:tailEnd type="none" w="med" len="med"/>
            </a:ln>
          </p:spPr>
        </p:sp>
        <p:sp>
          <p:nvSpPr>
            <p:cNvPr id="14454" name="Line 154"/>
            <p:cNvSpPr/>
            <p:nvPr/>
          </p:nvSpPr>
          <p:spPr>
            <a:xfrm flipV="1">
              <a:off x="2326" y="2491"/>
              <a:ext cx="0" cy="799"/>
            </a:xfrm>
            <a:prstGeom prst="line">
              <a:avLst/>
            </a:prstGeom>
            <a:ln w="28575" cap="flat" cmpd="sng">
              <a:solidFill>
                <a:srgbClr val="FF0000"/>
              </a:solidFill>
              <a:prstDash val="solid"/>
              <a:headEnd type="none" w="med" len="med"/>
              <a:tailEnd type="none" w="med" len="med"/>
            </a:ln>
          </p:spPr>
        </p:sp>
        <p:sp>
          <p:nvSpPr>
            <p:cNvPr id="14455" name="Line 155"/>
            <p:cNvSpPr/>
            <p:nvPr/>
          </p:nvSpPr>
          <p:spPr>
            <a:xfrm>
              <a:off x="2335" y="2489"/>
              <a:ext cx="132" cy="0"/>
            </a:xfrm>
            <a:prstGeom prst="line">
              <a:avLst/>
            </a:prstGeom>
            <a:ln w="28575" cap="flat" cmpd="sng">
              <a:solidFill>
                <a:srgbClr val="FF0000"/>
              </a:solidFill>
              <a:prstDash val="solid"/>
              <a:headEnd type="none" w="med" len="med"/>
              <a:tailEnd type="triangle" w="sm" len="med"/>
            </a:ln>
          </p:spPr>
        </p:sp>
      </p:grpSp>
      <p:grpSp>
        <p:nvGrpSpPr>
          <p:cNvPr id="15" name="Group 183"/>
          <p:cNvGrpSpPr/>
          <p:nvPr/>
        </p:nvGrpSpPr>
        <p:grpSpPr>
          <a:xfrm>
            <a:off x="2911475" y="990600"/>
            <a:ext cx="2736850" cy="4511675"/>
            <a:chOff x="1927" y="816"/>
            <a:chExt cx="1724" cy="2842"/>
          </a:xfrm>
        </p:grpSpPr>
        <p:sp>
          <p:nvSpPr>
            <p:cNvPr id="14430" name="Rectangle 71"/>
            <p:cNvSpPr/>
            <p:nvPr/>
          </p:nvSpPr>
          <p:spPr>
            <a:xfrm>
              <a:off x="3119" y="1346"/>
              <a:ext cx="492" cy="1668"/>
            </a:xfrm>
            <a:prstGeom prst="rect">
              <a:avLst/>
            </a:prstGeom>
            <a:noFill/>
            <a:ln w="28575" cap="flat" cmpd="sng">
              <a:solidFill>
                <a:schemeClr val="tx1"/>
              </a:solidFill>
              <a:prstDash val="solid"/>
              <a:miter/>
              <a:headEnd type="none" w="med" len="med"/>
              <a:tailEnd type="none" w="med" len="med"/>
            </a:ln>
          </p:spPr>
          <p:txBody>
            <a:bodyPr wrap="none" anchor="ctr"/>
            <a:lstStyle/>
            <a:p>
              <a:pPr algn="just" eaLnBrk="0" hangingPunct="0"/>
              <a:endParaRPr lang="zh-CN" altLang="en-US" sz="900" b="1" dirty="0">
                <a:latin typeface="Times New Roman" panose="02020603050405020304" pitchFamily="18" charset="0"/>
              </a:endParaRPr>
            </a:p>
          </p:txBody>
        </p:sp>
        <p:sp>
          <p:nvSpPr>
            <p:cNvPr id="14431" name="Line 72"/>
            <p:cNvSpPr/>
            <p:nvPr/>
          </p:nvSpPr>
          <p:spPr>
            <a:xfrm>
              <a:off x="3119" y="1502"/>
              <a:ext cx="492" cy="1"/>
            </a:xfrm>
            <a:prstGeom prst="line">
              <a:avLst/>
            </a:prstGeom>
            <a:ln w="28575" cap="flat" cmpd="sng">
              <a:solidFill>
                <a:schemeClr val="tx1"/>
              </a:solidFill>
              <a:prstDash val="solid"/>
              <a:headEnd type="none" w="med" len="med"/>
              <a:tailEnd type="none" w="med" len="med"/>
            </a:ln>
          </p:spPr>
        </p:sp>
        <p:sp>
          <p:nvSpPr>
            <p:cNvPr id="14432" name="Line 73"/>
            <p:cNvSpPr/>
            <p:nvPr/>
          </p:nvSpPr>
          <p:spPr>
            <a:xfrm>
              <a:off x="3119" y="1682"/>
              <a:ext cx="492" cy="1"/>
            </a:xfrm>
            <a:prstGeom prst="line">
              <a:avLst/>
            </a:prstGeom>
            <a:ln w="28575" cap="flat" cmpd="sng">
              <a:solidFill>
                <a:schemeClr val="tx1"/>
              </a:solidFill>
              <a:prstDash val="solid"/>
              <a:headEnd type="none" w="med" len="med"/>
              <a:tailEnd type="none" w="med" len="med"/>
            </a:ln>
          </p:spPr>
        </p:sp>
        <p:sp>
          <p:nvSpPr>
            <p:cNvPr id="14433" name="Line 74"/>
            <p:cNvSpPr/>
            <p:nvPr/>
          </p:nvSpPr>
          <p:spPr>
            <a:xfrm>
              <a:off x="3119" y="1874"/>
              <a:ext cx="492" cy="1"/>
            </a:xfrm>
            <a:prstGeom prst="line">
              <a:avLst/>
            </a:prstGeom>
            <a:ln w="28575" cap="flat" cmpd="sng">
              <a:solidFill>
                <a:schemeClr val="tx1"/>
              </a:solidFill>
              <a:prstDash val="solid"/>
              <a:headEnd type="none" w="med" len="med"/>
              <a:tailEnd type="none" w="med" len="med"/>
            </a:ln>
          </p:spPr>
        </p:sp>
        <p:sp>
          <p:nvSpPr>
            <p:cNvPr id="14434" name="Line 75"/>
            <p:cNvSpPr/>
            <p:nvPr/>
          </p:nvSpPr>
          <p:spPr>
            <a:xfrm>
              <a:off x="3119" y="2078"/>
              <a:ext cx="492" cy="1"/>
            </a:xfrm>
            <a:prstGeom prst="line">
              <a:avLst/>
            </a:prstGeom>
            <a:ln w="28575" cap="flat" cmpd="sng">
              <a:solidFill>
                <a:schemeClr val="tx1"/>
              </a:solidFill>
              <a:prstDash val="solid"/>
              <a:headEnd type="none" w="med" len="med"/>
              <a:tailEnd type="none" w="med" len="med"/>
            </a:ln>
          </p:spPr>
        </p:sp>
        <p:sp>
          <p:nvSpPr>
            <p:cNvPr id="14435" name="Line 76"/>
            <p:cNvSpPr/>
            <p:nvPr/>
          </p:nvSpPr>
          <p:spPr>
            <a:xfrm>
              <a:off x="3119" y="2246"/>
              <a:ext cx="492" cy="1"/>
            </a:xfrm>
            <a:prstGeom prst="line">
              <a:avLst/>
            </a:prstGeom>
            <a:ln w="28575" cap="flat" cmpd="sng">
              <a:solidFill>
                <a:schemeClr val="tx1"/>
              </a:solidFill>
              <a:prstDash val="solid"/>
              <a:headEnd type="none" w="med" len="med"/>
              <a:tailEnd type="none" w="med" len="med"/>
            </a:ln>
          </p:spPr>
        </p:sp>
        <p:sp>
          <p:nvSpPr>
            <p:cNvPr id="14436" name="Line 77"/>
            <p:cNvSpPr/>
            <p:nvPr/>
          </p:nvSpPr>
          <p:spPr>
            <a:xfrm>
              <a:off x="3119" y="2438"/>
              <a:ext cx="492" cy="1"/>
            </a:xfrm>
            <a:prstGeom prst="line">
              <a:avLst/>
            </a:prstGeom>
            <a:ln w="28575" cap="flat" cmpd="sng">
              <a:solidFill>
                <a:schemeClr val="tx1"/>
              </a:solidFill>
              <a:prstDash val="solid"/>
              <a:headEnd type="none" w="med" len="med"/>
              <a:tailEnd type="none" w="med" len="med"/>
            </a:ln>
          </p:spPr>
        </p:sp>
        <p:sp>
          <p:nvSpPr>
            <p:cNvPr id="14437" name="Line 78"/>
            <p:cNvSpPr/>
            <p:nvPr/>
          </p:nvSpPr>
          <p:spPr>
            <a:xfrm>
              <a:off x="3119" y="2606"/>
              <a:ext cx="492" cy="1"/>
            </a:xfrm>
            <a:prstGeom prst="line">
              <a:avLst/>
            </a:prstGeom>
            <a:ln w="28575" cap="flat" cmpd="sng">
              <a:solidFill>
                <a:schemeClr val="tx1"/>
              </a:solidFill>
              <a:prstDash val="solid"/>
              <a:headEnd type="none" w="med" len="med"/>
              <a:tailEnd type="none" w="med" len="med"/>
            </a:ln>
          </p:spPr>
        </p:sp>
        <p:sp>
          <p:nvSpPr>
            <p:cNvPr id="14438" name="Line 79"/>
            <p:cNvSpPr/>
            <p:nvPr/>
          </p:nvSpPr>
          <p:spPr>
            <a:xfrm>
              <a:off x="3119" y="2816"/>
              <a:ext cx="492" cy="1"/>
            </a:xfrm>
            <a:prstGeom prst="line">
              <a:avLst/>
            </a:prstGeom>
            <a:ln w="28575" cap="flat" cmpd="sng">
              <a:solidFill>
                <a:schemeClr val="tx1"/>
              </a:solidFill>
              <a:prstDash val="solid"/>
              <a:headEnd type="none" w="med" len="med"/>
              <a:tailEnd type="none" w="med" len="med"/>
            </a:ln>
          </p:spPr>
        </p:sp>
        <p:sp>
          <p:nvSpPr>
            <p:cNvPr id="14439" name="Line 80"/>
            <p:cNvSpPr/>
            <p:nvPr/>
          </p:nvSpPr>
          <p:spPr>
            <a:xfrm>
              <a:off x="3371" y="1334"/>
              <a:ext cx="1" cy="1698"/>
            </a:xfrm>
            <a:prstGeom prst="line">
              <a:avLst/>
            </a:prstGeom>
            <a:ln w="28575" cap="flat" cmpd="sng">
              <a:solidFill>
                <a:schemeClr val="tx1"/>
              </a:solidFill>
              <a:prstDash val="solid"/>
              <a:headEnd type="none" w="med" len="med"/>
              <a:tailEnd type="none" w="med" len="med"/>
            </a:ln>
          </p:spPr>
        </p:sp>
        <p:sp>
          <p:nvSpPr>
            <p:cNvPr id="14440" name="Text Box 17"/>
            <p:cNvSpPr txBox="1"/>
            <p:nvPr/>
          </p:nvSpPr>
          <p:spPr>
            <a:xfrm>
              <a:off x="2468" y="816"/>
              <a:ext cx="1157" cy="2842"/>
            </a:xfrm>
            <a:prstGeom prst="rect">
              <a:avLst/>
            </a:prstGeom>
            <a:noFill/>
            <a:ln w="9525">
              <a:noFill/>
            </a:ln>
          </p:spPr>
          <p:txBody>
            <a:bodyPr lIns="0" tIns="0" rIns="0" bIns="0"/>
            <a:lstStyle/>
            <a:p>
              <a:pPr algn="just" eaLnBrk="0" hangingPunct="0"/>
              <a:r>
                <a:rPr lang="en-US" altLang="zh-CN" sz="1600" b="1">
                  <a:latin typeface="Times New Roman" panose="02020603050405020304" pitchFamily="18" charset="0"/>
                </a:rPr>
                <a:t>PUSH AX  </a:t>
              </a:r>
              <a:r>
                <a:rPr lang="en-US" altLang="zh-CN" b="1">
                  <a:latin typeface="Times New Roman" panose="02020603050405020304" pitchFamily="18" charset="0"/>
                </a:rPr>
                <a:t>12   34</a:t>
              </a:r>
              <a:endParaRPr lang="en-US" altLang="zh-CN" sz="2400" b="1">
                <a:latin typeface="Times New Roman" panose="02020603050405020304" pitchFamily="18" charset="0"/>
              </a:endParaRPr>
            </a:p>
            <a:p>
              <a:pPr algn="just" eaLnBrk="0" hangingPunct="0"/>
              <a:r>
                <a:rPr lang="en-US" altLang="zh-CN" sz="1600" b="1">
                  <a:latin typeface="Times New Roman" panose="02020603050405020304" pitchFamily="18" charset="0"/>
                </a:rPr>
                <a:t>PUSH BX  </a:t>
              </a:r>
              <a:r>
                <a:rPr lang="en-US" altLang="zh-CN" b="1">
                  <a:latin typeface="Times New Roman" panose="02020603050405020304" pitchFamily="18" charset="0"/>
                </a:rPr>
                <a:t>1A   B1</a:t>
              </a:r>
              <a:endParaRPr lang="en-US" altLang="zh-CN" sz="2400" b="1">
                <a:latin typeface="Times New Roman" panose="02020603050405020304" pitchFamily="18" charset="0"/>
              </a:endParaRPr>
            </a:p>
            <a:p>
              <a:pPr algn="just" eaLnBrk="0" hangingPunct="0"/>
              <a:r>
                <a:rPr lang="en-US" altLang="zh-CN" b="1">
                  <a:solidFill>
                    <a:srgbClr val="000099"/>
                  </a:solidFill>
                  <a:latin typeface="Times New Roman" panose="02020603050405020304" pitchFamily="18" charset="0"/>
                </a:rPr>
                <a:t>10200H</a:t>
              </a:r>
              <a:endParaRPr lang="en-US" altLang="zh-CN" b="1">
                <a:solidFill>
                  <a:srgbClr val="000099"/>
                </a:solidFill>
                <a:latin typeface="Times New Roman" panose="02020603050405020304" pitchFamily="18" charset="0"/>
              </a:endParaRPr>
            </a:p>
            <a:p>
              <a:pPr algn="just" eaLnBrk="0" hangingPunct="0"/>
              <a:r>
                <a:rPr lang="en-US" altLang="zh-CN" b="1">
                  <a:solidFill>
                    <a:srgbClr val="000099"/>
                  </a:solidFill>
                  <a:latin typeface="Times New Roman" panose="02020603050405020304" pitchFamily="18" charset="0"/>
                </a:rPr>
                <a:t>10202H</a:t>
              </a:r>
              <a:endParaRPr lang="en-US" altLang="zh-CN" b="1">
                <a:solidFill>
                  <a:srgbClr val="000099"/>
                </a:solidFill>
                <a:latin typeface="Times New Roman" panose="02020603050405020304" pitchFamily="18" charset="0"/>
              </a:endParaRPr>
            </a:p>
            <a:p>
              <a:pPr algn="just" eaLnBrk="0" hangingPunct="0"/>
              <a:r>
                <a:rPr lang="en-US" altLang="zh-CN" b="1">
                  <a:solidFill>
                    <a:srgbClr val="000099"/>
                  </a:solidFill>
                  <a:latin typeface="Times New Roman" panose="02020603050405020304" pitchFamily="18" charset="0"/>
                </a:rPr>
                <a:t>10204H</a:t>
              </a:r>
              <a:endParaRPr lang="en-US" altLang="zh-CN" b="1">
                <a:solidFill>
                  <a:srgbClr val="000099"/>
                </a:solidFill>
                <a:latin typeface="Times New Roman" panose="02020603050405020304" pitchFamily="18" charset="0"/>
              </a:endParaRPr>
            </a:p>
            <a:p>
              <a:pPr algn="just" eaLnBrk="0" hangingPunct="0"/>
              <a:r>
                <a:rPr lang="en-US" altLang="zh-CN" b="1">
                  <a:solidFill>
                    <a:srgbClr val="000099"/>
                  </a:solidFill>
                  <a:latin typeface="Times New Roman" panose="02020603050405020304" pitchFamily="18" charset="0"/>
                </a:rPr>
                <a:t>10206H</a:t>
              </a:r>
              <a:endParaRPr lang="en-US" altLang="zh-CN" b="1">
                <a:solidFill>
                  <a:srgbClr val="000099"/>
                </a:solidFill>
                <a:latin typeface="Times New Roman" panose="02020603050405020304" pitchFamily="18" charset="0"/>
              </a:endParaRPr>
            </a:p>
            <a:p>
              <a:pPr algn="just" eaLnBrk="0" hangingPunct="0"/>
              <a:r>
                <a:rPr lang="en-US" altLang="zh-CN" b="1">
                  <a:solidFill>
                    <a:srgbClr val="000099"/>
                  </a:solidFill>
                  <a:latin typeface="Times New Roman" panose="02020603050405020304" pitchFamily="18" charset="0"/>
                </a:rPr>
                <a:t>10208H</a:t>
              </a:r>
              <a:endParaRPr lang="en-US" altLang="zh-CN" b="1">
                <a:solidFill>
                  <a:srgbClr val="000099"/>
                </a:solidFill>
                <a:latin typeface="Times New Roman" panose="02020603050405020304" pitchFamily="18" charset="0"/>
              </a:endParaRPr>
            </a:p>
            <a:p>
              <a:pPr algn="just" eaLnBrk="0" hangingPunct="0">
                <a:lnSpc>
                  <a:spcPct val="200000"/>
                </a:lnSpc>
              </a:pPr>
              <a:r>
                <a:rPr lang="en-US" altLang="zh-CN" b="1">
                  <a:solidFill>
                    <a:srgbClr val="000099"/>
                  </a:solidFill>
                  <a:latin typeface="Times New Roman" panose="02020603050405020304" pitchFamily="18" charset="0"/>
                </a:rPr>
                <a:t>……</a:t>
              </a:r>
              <a:endParaRPr lang="en-US" altLang="zh-CN" b="1">
                <a:solidFill>
                  <a:srgbClr val="000099"/>
                </a:solidFill>
                <a:latin typeface="Times New Roman" panose="02020603050405020304" pitchFamily="18" charset="0"/>
              </a:endParaRPr>
            </a:p>
            <a:p>
              <a:pPr algn="just" eaLnBrk="0" hangingPunct="0"/>
              <a:r>
                <a:rPr lang="en-US" altLang="zh-CN" b="1">
                  <a:solidFill>
                    <a:srgbClr val="000099"/>
                  </a:solidFill>
                  <a:latin typeface="Times New Roman" panose="02020603050405020304" pitchFamily="18" charset="0"/>
                </a:rPr>
                <a:t>1022CH</a:t>
              </a:r>
              <a:endParaRPr lang="en-US" altLang="zh-CN" b="1">
                <a:solidFill>
                  <a:srgbClr val="000099"/>
                </a:solidFill>
                <a:latin typeface="Times New Roman" panose="02020603050405020304" pitchFamily="18" charset="0"/>
              </a:endParaRPr>
            </a:p>
            <a:p>
              <a:pPr algn="just" eaLnBrk="0" hangingPunct="0"/>
              <a:r>
                <a:rPr lang="en-US" altLang="zh-CN" b="1">
                  <a:solidFill>
                    <a:srgbClr val="000099"/>
                  </a:solidFill>
                  <a:latin typeface="Times New Roman" panose="02020603050405020304" pitchFamily="18" charset="0"/>
                </a:rPr>
                <a:t>1022EH</a:t>
              </a:r>
              <a:endParaRPr lang="en-US" altLang="zh-CN" b="1">
                <a:solidFill>
                  <a:srgbClr val="000099"/>
                </a:solidFill>
                <a:latin typeface="Times New Roman" panose="02020603050405020304" pitchFamily="18" charset="0"/>
              </a:endParaRPr>
            </a:p>
            <a:p>
              <a:pPr algn="just" eaLnBrk="0" hangingPunct="0"/>
              <a:r>
                <a:rPr lang="en-US" altLang="zh-CN" b="1">
                  <a:solidFill>
                    <a:srgbClr val="000099"/>
                  </a:solidFill>
                  <a:latin typeface="Times New Roman" panose="02020603050405020304" pitchFamily="18" charset="0"/>
                </a:rPr>
                <a:t>10230H</a:t>
              </a:r>
              <a:r>
                <a:rPr lang="en-US" altLang="zh-CN" b="1">
                  <a:latin typeface="Times New Roman" panose="02020603050405020304" pitchFamily="18" charset="0"/>
                </a:rPr>
                <a:t>       00  11</a:t>
              </a:r>
              <a:endParaRPr lang="en-US" altLang="zh-CN" sz="2400" b="1">
                <a:latin typeface="Times New Roman" panose="02020603050405020304" pitchFamily="18" charset="0"/>
              </a:endParaRPr>
            </a:p>
            <a:p>
              <a:pPr algn="just" eaLnBrk="0" hangingPunct="0"/>
              <a:r>
                <a:rPr lang="en-US" altLang="zh-CN" b="1">
                  <a:solidFill>
                    <a:srgbClr val="FFC000"/>
                  </a:solidFill>
                  <a:latin typeface="Arial" panose="020B0604020202020204" pitchFamily="34" charset="0"/>
                  <a:ea typeface="华文宋体" panose="02010600040101010101" pitchFamily="2" charset="-122"/>
                </a:rPr>
                <a:t>         </a:t>
              </a:r>
              <a:r>
                <a:rPr lang="en-US" altLang="zh-CN" b="1">
                  <a:solidFill>
                    <a:srgbClr val="FF0000"/>
                  </a:solidFill>
                  <a:latin typeface="Arial" panose="020B0604020202020204" pitchFamily="34" charset="0"/>
                  <a:ea typeface="华文宋体" panose="02010600040101010101" pitchFamily="2" charset="-122"/>
                </a:rPr>
                <a:t>SS   </a:t>
              </a:r>
              <a:r>
                <a:rPr lang="en-US" altLang="zh-CN" b="1">
                  <a:solidFill>
                    <a:srgbClr val="FF0000"/>
                  </a:solidFill>
                  <a:latin typeface="Times New Roman" panose="02020603050405020304" pitchFamily="18" charset="0"/>
                </a:rPr>
                <a:t>  10   20</a:t>
              </a:r>
              <a:endParaRPr lang="en-US" altLang="zh-CN" sz="2400" b="1">
                <a:solidFill>
                  <a:srgbClr val="FF0000"/>
                </a:solidFill>
                <a:latin typeface="Times New Roman" panose="02020603050405020304" pitchFamily="18" charset="0"/>
              </a:endParaRPr>
            </a:p>
            <a:p>
              <a:pPr algn="just" eaLnBrk="0" hangingPunct="0">
                <a:spcBef>
                  <a:spcPts val="600"/>
                </a:spcBef>
              </a:pPr>
              <a:r>
                <a:rPr lang="en-US" altLang="zh-CN" b="1">
                  <a:solidFill>
                    <a:srgbClr val="FF0000"/>
                  </a:solidFill>
                  <a:latin typeface="Arial" panose="020B0604020202020204" pitchFamily="34" charset="0"/>
                  <a:ea typeface="华文宋体" panose="02010600040101010101" pitchFamily="2" charset="-122"/>
                </a:rPr>
                <a:t>          SP</a:t>
              </a:r>
              <a:r>
                <a:rPr lang="en-US" altLang="zh-CN" b="1">
                  <a:solidFill>
                    <a:srgbClr val="FF0000"/>
                  </a:solidFill>
                  <a:latin typeface="Times New Roman" panose="02020603050405020304" pitchFamily="18" charset="0"/>
                </a:rPr>
                <a:t>    00   30</a:t>
              </a:r>
              <a:endParaRPr lang="en-US" altLang="zh-CN" sz="2400" b="1">
                <a:solidFill>
                  <a:srgbClr val="FF0000"/>
                </a:solidFill>
                <a:latin typeface="Times New Roman" panose="02020603050405020304" pitchFamily="18" charset="0"/>
              </a:endParaRPr>
            </a:p>
          </p:txBody>
        </p:sp>
        <p:sp>
          <p:nvSpPr>
            <p:cNvPr id="14441" name="Text Box 19"/>
            <p:cNvSpPr txBox="1"/>
            <p:nvPr/>
          </p:nvSpPr>
          <p:spPr>
            <a:xfrm>
              <a:off x="1965" y="2754"/>
              <a:ext cx="291" cy="367"/>
            </a:xfrm>
            <a:prstGeom prst="rect">
              <a:avLst/>
            </a:prstGeom>
            <a:noFill/>
            <a:ln w="9525">
              <a:noFill/>
            </a:ln>
          </p:spPr>
          <p:txBody>
            <a:bodyPr lIns="0" tIns="0" rIns="0" bIns="0"/>
            <a:lstStyle/>
            <a:p>
              <a:pPr algn="ctr" eaLnBrk="0" hangingPunct="0">
                <a:lnSpc>
                  <a:spcPct val="96000"/>
                </a:lnSpc>
              </a:pPr>
              <a:r>
                <a:rPr lang="zh-CN" altLang="en-US" b="1" dirty="0">
                  <a:solidFill>
                    <a:srgbClr val="FF0000"/>
                  </a:solidFill>
                  <a:latin typeface="华文宋体" panose="02010600040101010101" pitchFamily="2" charset="-122"/>
                  <a:ea typeface="华文宋体" panose="02010600040101010101" pitchFamily="2" charset="-122"/>
                </a:rPr>
                <a:t>栈底</a:t>
              </a:r>
              <a:endParaRPr lang="zh-CN" altLang="en-US" b="1" dirty="0">
                <a:solidFill>
                  <a:srgbClr val="FF0000"/>
                </a:solidFill>
                <a:latin typeface="华文宋体" panose="02010600040101010101" pitchFamily="2" charset="-122"/>
                <a:ea typeface="华文宋体" panose="02010600040101010101" pitchFamily="2" charset="-122"/>
              </a:endParaRPr>
            </a:p>
          </p:txBody>
        </p:sp>
        <p:sp>
          <p:nvSpPr>
            <p:cNvPr id="14442" name="Line 22"/>
            <p:cNvSpPr/>
            <p:nvPr/>
          </p:nvSpPr>
          <p:spPr>
            <a:xfrm>
              <a:off x="2311" y="1379"/>
              <a:ext cx="163" cy="0"/>
            </a:xfrm>
            <a:prstGeom prst="line">
              <a:avLst/>
            </a:prstGeom>
            <a:ln w="28575" cap="flat" cmpd="sng">
              <a:solidFill>
                <a:srgbClr val="FF0000"/>
              </a:solidFill>
              <a:prstDash val="solid"/>
              <a:headEnd type="none" w="med" len="med"/>
              <a:tailEnd type="triangle" w="sm" len="med"/>
            </a:ln>
          </p:spPr>
        </p:sp>
        <p:sp>
          <p:nvSpPr>
            <p:cNvPr id="14443" name="Line 23"/>
            <p:cNvSpPr/>
            <p:nvPr/>
          </p:nvSpPr>
          <p:spPr>
            <a:xfrm>
              <a:off x="2205" y="2976"/>
              <a:ext cx="238" cy="0"/>
            </a:xfrm>
            <a:prstGeom prst="line">
              <a:avLst/>
            </a:prstGeom>
            <a:ln w="28575" cap="flat" cmpd="sng">
              <a:solidFill>
                <a:srgbClr val="FF0000"/>
              </a:solidFill>
              <a:prstDash val="solid"/>
              <a:headEnd type="none" w="med" len="med"/>
              <a:tailEnd type="triangle" w="sm" len="med"/>
            </a:ln>
          </p:spPr>
        </p:sp>
        <p:sp>
          <p:nvSpPr>
            <p:cNvPr id="14444" name="Rectangle 81"/>
            <p:cNvSpPr/>
            <p:nvPr/>
          </p:nvSpPr>
          <p:spPr>
            <a:xfrm>
              <a:off x="3149" y="3114"/>
              <a:ext cx="502" cy="180"/>
            </a:xfrm>
            <a:prstGeom prst="rect">
              <a:avLst/>
            </a:prstGeom>
            <a:noFill/>
            <a:ln w="28575" cap="flat" cmpd="sng">
              <a:solidFill>
                <a:schemeClr val="tx1"/>
              </a:solidFill>
              <a:prstDash val="solid"/>
              <a:miter/>
              <a:headEnd type="none" w="med" len="med"/>
              <a:tailEnd type="none" w="med" len="med"/>
            </a:ln>
          </p:spPr>
          <p:txBody>
            <a:bodyPr wrap="none" anchor="ctr"/>
            <a:lstStyle/>
            <a:p>
              <a:pPr algn="just" eaLnBrk="0" hangingPunct="0"/>
              <a:endParaRPr lang="zh-CN" altLang="en-US" sz="900" b="1" dirty="0">
                <a:latin typeface="Times New Roman" panose="02020603050405020304" pitchFamily="18" charset="0"/>
              </a:endParaRPr>
            </a:p>
          </p:txBody>
        </p:sp>
        <p:sp>
          <p:nvSpPr>
            <p:cNvPr id="14445" name="Line 82"/>
            <p:cNvSpPr/>
            <p:nvPr/>
          </p:nvSpPr>
          <p:spPr>
            <a:xfrm>
              <a:off x="3412" y="3108"/>
              <a:ext cx="1" cy="186"/>
            </a:xfrm>
            <a:prstGeom prst="line">
              <a:avLst/>
            </a:prstGeom>
            <a:ln w="28575" cap="flat" cmpd="sng">
              <a:solidFill>
                <a:schemeClr val="tx1"/>
              </a:solidFill>
              <a:prstDash val="solid"/>
              <a:headEnd type="none" w="med" len="med"/>
              <a:tailEnd type="none" w="med" len="med"/>
            </a:ln>
          </p:spPr>
        </p:sp>
        <p:sp>
          <p:nvSpPr>
            <p:cNvPr id="14446" name="Rectangle 83"/>
            <p:cNvSpPr/>
            <p:nvPr/>
          </p:nvSpPr>
          <p:spPr>
            <a:xfrm>
              <a:off x="3108" y="3398"/>
              <a:ext cx="502" cy="180"/>
            </a:xfrm>
            <a:prstGeom prst="rect">
              <a:avLst/>
            </a:prstGeom>
            <a:noFill/>
            <a:ln w="28575" cap="flat" cmpd="sng">
              <a:solidFill>
                <a:schemeClr val="tx1"/>
              </a:solidFill>
              <a:prstDash val="solid"/>
              <a:miter/>
              <a:headEnd type="none" w="med" len="med"/>
              <a:tailEnd type="none" w="med" len="med"/>
            </a:ln>
          </p:spPr>
          <p:txBody>
            <a:bodyPr wrap="none" anchor="ctr"/>
            <a:lstStyle/>
            <a:p>
              <a:pPr algn="just" eaLnBrk="0" hangingPunct="0"/>
              <a:endParaRPr lang="zh-CN" altLang="en-US" sz="900" b="1" dirty="0">
                <a:latin typeface="Times New Roman" panose="02020603050405020304" pitchFamily="18" charset="0"/>
              </a:endParaRPr>
            </a:p>
          </p:txBody>
        </p:sp>
        <p:sp>
          <p:nvSpPr>
            <p:cNvPr id="14447" name="Line 84"/>
            <p:cNvSpPr/>
            <p:nvPr/>
          </p:nvSpPr>
          <p:spPr>
            <a:xfrm>
              <a:off x="3371" y="3392"/>
              <a:ext cx="1" cy="186"/>
            </a:xfrm>
            <a:prstGeom prst="line">
              <a:avLst/>
            </a:prstGeom>
            <a:ln w="28575" cap="flat" cmpd="sng">
              <a:solidFill>
                <a:schemeClr val="tx1"/>
              </a:solidFill>
              <a:prstDash val="solid"/>
              <a:headEnd type="none" w="med" len="med"/>
              <a:tailEnd type="none" w="med" len="med"/>
            </a:ln>
          </p:spPr>
        </p:sp>
        <p:sp>
          <p:nvSpPr>
            <p:cNvPr id="14448" name="Rectangle 85"/>
            <p:cNvSpPr/>
            <p:nvPr/>
          </p:nvSpPr>
          <p:spPr>
            <a:xfrm>
              <a:off x="3048" y="896"/>
              <a:ext cx="502" cy="180"/>
            </a:xfrm>
            <a:prstGeom prst="rect">
              <a:avLst/>
            </a:prstGeom>
            <a:noFill/>
            <a:ln w="28575" cap="flat" cmpd="sng">
              <a:solidFill>
                <a:schemeClr val="tx1"/>
              </a:solidFill>
              <a:prstDash val="solid"/>
              <a:miter/>
              <a:headEnd type="none" w="med" len="med"/>
              <a:tailEnd type="none" w="med" len="med"/>
            </a:ln>
          </p:spPr>
          <p:txBody>
            <a:bodyPr wrap="none" anchor="ctr"/>
            <a:lstStyle/>
            <a:p>
              <a:pPr algn="just" eaLnBrk="0" hangingPunct="0"/>
              <a:endParaRPr lang="zh-CN" altLang="en-US" sz="900" b="1" dirty="0">
                <a:latin typeface="Times New Roman" panose="02020603050405020304" pitchFamily="18" charset="0"/>
              </a:endParaRPr>
            </a:p>
          </p:txBody>
        </p:sp>
        <p:sp>
          <p:nvSpPr>
            <p:cNvPr id="14449" name="Line 86"/>
            <p:cNvSpPr/>
            <p:nvPr/>
          </p:nvSpPr>
          <p:spPr>
            <a:xfrm>
              <a:off x="3311" y="890"/>
              <a:ext cx="1" cy="186"/>
            </a:xfrm>
            <a:prstGeom prst="line">
              <a:avLst/>
            </a:prstGeom>
            <a:ln w="28575" cap="flat" cmpd="sng">
              <a:solidFill>
                <a:schemeClr val="tx1"/>
              </a:solidFill>
              <a:prstDash val="solid"/>
              <a:headEnd type="none" w="med" len="med"/>
              <a:tailEnd type="none" w="med" len="med"/>
            </a:ln>
          </p:spPr>
        </p:sp>
        <p:sp>
          <p:nvSpPr>
            <p:cNvPr id="14450" name="Rectangle 87"/>
            <p:cNvSpPr/>
            <p:nvPr/>
          </p:nvSpPr>
          <p:spPr>
            <a:xfrm>
              <a:off x="3048" y="1112"/>
              <a:ext cx="502" cy="180"/>
            </a:xfrm>
            <a:prstGeom prst="rect">
              <a:avLst/>
            </a:prstGeom>
            <a:noFill/>
            <a:ln w="28575" cap="flat" cmpd="sng">
              <a:solidFill>
                <a:schemeClr val="tx1"/>
              </a:solidFill>
              <a:prstDash val="solid"/>
              <a:miter/>
              <a:headEnd type="none" w="med" len="med"/>
              <a:tailEnd type="none" w="med" len="med"/>
            </a:ln>
          </p:spPr>
          <p:txBody>
            <a:bodyPr wrap="none" anchor="ctr"/>
            <a:lstStyle/>
            <a:p>
              <a:pPr algn="just" eaLnBrk="0" hangingPunct="0"/>
              <a:endParaRPr lang="zh-CN" altLang="en-US" sz="900" b="1" dirty="0">
                <a:latin typeface="Times New Roman" panose="02020603050405020304" pitchFamily="18" charset="0"/>
              </a:endParaRPr>
            </a:p>
          </p:txBody>
        </p:sp>
        <p:sp>
          <p:nvSpPr>
            <p:cNvPr id="14451" name="Line 88"/>
            <p:cNvSpPr/>
            <p:nvPr/>
          </p:nvSpPr>
          <p:spPr>
            <a:xfrm>
              <a:off x="3311" y="1106"/>
              <a:ext cx="1" cy="186"/>
            </a:xfrm>
            <a:prstGeom prst="line">
              <a:avLst/>
            </a:prstGeom>
            <a:ln w="28575" cap="flat" cmpd="sng">
              <a:solidFill>
                <a:schemeClr val="tx1"/>
              </a:solidFill>
              <a:prstDash val="solid"/>
              <a:headEnd type="none" w="med" len="med"/>
              <a:tailEnd type="none" w="med" len="med"/>
            </a:ln>
          </p:spPr>
        </p:sp>
        <p:sp>
          <p:nvSpPr>
            <p:cNvPr id="14452" name="Text Box 163"/>
            <p:cNvSpPr txBox="1"/>
            <p:nvPr/>
          </p:nvSpPr>
          <p:spPr>
            <a:xfrm>
              <a:off x="1927" y="1207"/>
              <a:ext cx="430" cy="460"/>
            </a:xfrm>
            <a:prstGeom prst="rect">
              <a:avLst/>
            </a:prstGeom>
            <a:noFill/>
            <a:ln w="9525">
              <a:noFill/>
            </a:ln>
          </p:spPr>
          <p:txBody>
            <a:bodyPr lIns="0" tIns="0" rIns="0" bIns="0"/>
            <a:lstStyle/>
            <a:p>
              <a:pPr algn="ctr" eaLnBrk="0" hangingPunct="0">
                <a:lnSpc>
                  <a:spcPct val="96000"/>
                </a:lnSpc>
              </a:pPr>
              <a:r>
                <a:rPr lang="zh-CN" altLang="en-US" b="1" dirty="0">
                  <a:solidFill>
                    <a:srgbClr val="FF0000"/>
                  </a:solidFill>
                  <a:latin typeface="华文宋体" panose="02010600040101010101" pitchFamily="2" charset="-122"/>
                  <a:ea typeface="华文宋体" panose="02010600040101010101" pitchFamily="2" charset="-122"/>
                </a:rPr>
                <a:t>堆栈段起始地址</a:t>
              </a:r>
              <a:endParaRPr lang="zh-CN" altLang="en-US" b="1" dirty="0">
                <a:solidFill>
                  <a:srgbClr val="FF0000"/>
                </a:solidFill>
                <a:latin typeface="华文宋体" panose="02010600040101010101" pitchFamily="2" charset="-122"/>
                <a:ea typeface="华文宋体" panose="02010600040101010101" pitchFamily="2" charset="-122"/>
              </a:endParaRPr>
            </a:p>
          </p:txBody>
        </p:sp>
      </p:grpSp>
      <p:grpSp>
        <p:nvGrpSpPr>
          <p:cNvPr id="16" name="Group 164"/>
          <p:cNvGrpSpPr/>
          <p:nvPr/>
        </p:nvGrpSpPr>
        <p:grpSpPr>
          <a:xfrm>
            <a:off x="4800600" y="3806825"/>
            <a:ext cx="1009650" cy="396875"/>
            <a:chOff x="3662" y="3356"/>
            <a:chExt cx="636" cy="250"/>
          </a:xfrm>
        </p:grpSpPr>
        <p:sp>
          <p:nvSpPr>
            <p:cNvPr id="14427" name="Text Box 165"/>
            <p:cNvSpPr txBox="1"/>
            <p:nvPr/>
          </p:nvSpPr>
          <p:spPr>
            <a:xfrm>
              <a:off x="3662" y="3356"/>
              <a:ext cx="636" cy="250"/>
            </a:xfrm>
            <a:prstGeom prst="rect">
              <a:avLst/>
            </a:prstGeom>
            <a:noFill/>
            <a:ln w="9525">
              <a:noFill/>
            </a:ln>
          </p:spPr>
          <p:txBody>
            <a:bodyPr>
              <a:spAutoFit/>
            </a:bodyPr>
            <a:lstStyle/>
            <a:p>
              <a:pPr algn="just" eaLnBrk="0" hangingPunct="0"/>
              <a:r>
                <a:rPr lang="en-US" altLang="zh-CN" b="1">
                  <a:latin typeface="Times New Roman" panose="02020603050405020304" pitchFamily="18" charset="0"/>
                </a:rPr>
                <a:t>12  34</a:t>
              </a:r>
              <a:endParaRPr lang="en-US" altLang="zh-CN" b="1">
                <a:latin typeface="Times New Roman" panose="02020603050405020304" pitchFamily="18" charset="0"/>
              </a:endParaRPr>
            </a:p>
          </p:txBody>
        </p:sp>
        <p:sp>
          <p:nvSpPr>
            <p:cNvPr id="14428" name="Rectangle 166"/>
            <p:cNvSpPr/>
            <p:nvPr/>
          </p:nvSpPr>
          <p:spPr>
            <a:xfrm>
              <a:off x="3706" y="3390"/>
              <a:ext cx="502" cy="180"/>
            </a:xfrm>
            <a:prstGeom prst="rect">
              <a:avLst/>
            </a:prstGeom>
            <a:noFill/>
            <a:ln w="28575">
              <a:noFill/>
            </a:ln>
          </p:spPr>
          <p:txBody>
            <a:bodyPr wrap="none" anchor="ctr"/>
            <a:lstStyle/>
            <a:p>
              <a:pPr algn="just" eaLnBrk="0" hangingPunct="0"/>
              <a:endParaRPr lang="zh-CN" altLang="en-US" sz="900" b="1" dirty="0">
                <a:latin typeface="Times New Roman" panose="02020603050405020304" pitchFamily="18" charset="0"/>
              </a:endParaRPr>
            </a:p>
          </p:txBody>
        </p:sp>
        <p:sp>
          <p:nvSpPr>
            <p:cNvPr id="14429" name="Line 167"/>
            <p:cNvSpPr/>
            <p:nvPr/>
          </p:nvSpPr>
          <p:spPr>
            <a:xfrm>
              <a:off x="3935" y="3399"/>
              <a:ext cx="1" cy="186"/>
            </a:xfrm>
            <a:prstGeom prst="line">
              <a:avLst/>
            </a:prstGeom>
            <a:ln w="28575">
              <a:noFill/>
            </a:ln>
          </p:spPr>
        </p:sp>
      </p:grpSp>
      <p:grpSp>
        <p:nvGrpSpPr>
          <p:cNvPr id="17" name="Group 168"/>
          <p:cNvGrpSpPr/>
          <p:nvPr/>
        </p:nvGrpSpPr>
        <p:grpSpPr>
          <a:xfrm>
            <a:off x="4781550" y="3484563"/>
            <a:ext cx="1009650" cy="396875"/>
            <a:chOff x="3662" y="3356"/>
            <a:chExt cx="636" cy="250"/>
          </a:xfrm>
        </p:grpSpPr>
        <p:sp>
          <p:nvSpPr>
            <p:cNvPr id="14424" name="Text Box 169"/>
            <p:cNvSpPr txBox="1"/>
            <p:nvPr/>
          </p:nvSpPr>
          <p:spPr>
            <a:xfrm>
              <a:off x="3662" y="3356"/>
              <a:ext cx="636" cy="250"/>
            </a:xfrm>
            <a:prstGeom prst="rect">
              <a:avLst/>
            </a:prstGeom>
            <a:noFill/>
            <a:ln w="9525">
              <a:noFill/>
            </a:ln>
          </p:spPr>
          <p:txBody>
            <a:bodyPr>
              <a:spAutoFit/>
            </a:bodyPr>
            <a:lstStyle/>
            <a:p>
              <a:pPr algn="just" eaLnBrk="0" hangingPunct="0"/>
              <a:r>
                <a:rPr lang="en-US" altLang="zh-CN" b="1">
                  <a:latin typeface="Times New Roman" panose="02020603050405020304" pitchFamily="18" charset="0"/>
                </a:rPr>
                <a:t>1A  B1</a:t>
              </a:r>
              <a:endParaRPr lang="en-US" altLang="zh-CN" b="1">
                <a:latin typeface="Times New Roman" panose="02020603050405020304" pitchFamily="18" charset="0"/>
              </a:endParaRPr>
            </a:p>
          </p:txBody>
        </p:sp>
        <p:sp>
          <p:nvSpPr>
            <p:cNvPr id="14425" name="Rectangle 170"/>
            <p:cNvSpPr/>
            <p:nvPr/>
          </p:nvSpPr>
          <p:spPr>
            <a:xfrm>
              <a:off x="3706" y="3390"/>
              <a:ext cx="502" cy="180"/>
            </a:xfrm>
            <a:prstGeom prst="rect">
              <a:avLst/>
            </a:prstGeom>
            <a:noFill/>
            <a:ln w="28575">
              <a:noFill/>
            </a:ln>
          </p:spPr>
          <p:txBody>
            <a:bodyPr wrap="none" anchor="ctr"/>
            <a:lstStyle/>
            <a:p>
              <a:pPr algn="just" eaLnBrk="0" hangingPunct="0"/>
              <a:endParaRPr lang="zh-CN" altLang="en-US" sz="900" b="1" dirty="0">
                <a:latin typeface="Times New Roman" panose="02020603050405020304" pitchFamily="18" charset="0"/>
              </a:endParaRPr>
            </a:p>
          </p:txBody>
        </p:sp>
        <p:sp>
          <p:nvSpPr>
            <p:cNvPr id="14426" name="Line 171"/>
            <p:cNvSpPr/>
            <p:nvPr/>
          </p:nvSpPr>
          <p:spPr>
            <a:xfrm>
              <a:off x="3935" y="3399"/>
              <a:ext cx="1" cy="186"/>
            </a:xfrm>
            <a:prstGeom prst="line">
              <a:avLst/>
            </a:prstGeom>
            <a:ln w="28575">
              <a:noFill/>
            </a:ln>
          </p:spPr>
        </p:sp>
      </p:grpSp>
      <p:grpSp>
        <p:nvGrpSpPr>
          <p:cNvPr id="18" name="Group 174"/>
          <p:cNvGrpSpPr/>
          <p:nvPr/>
        </p:nvGrpSpPr>
        <p:grpSpPr>
          <a:xfrm>
            <a:off x="4724400" y="5029200"/>
            <a:ext cx="1081088" cy="369888"/>
            <a:chOff x="3334" y="3702"/>
            <a:chExt cx="636" cy="233"/>
          </a:xfrm>
        </p:grpSpPr>
        <p:sp>
          <p:nvSpPr>
            <p:cNvPr id="14421" name="Text Box 178"/>
            <p:cNvSpPr txBox="1"/>
            <p:nvPr/>
          </p:nvSpPr>
          <p:spPr>
            <a:xfrm>
              <a:off x="3334" y="3702"/>
              <a:ext cx="636" cy="233"/>
            </a:xfrm>
            <a:prstGeom prst="rect">
              <a:avLst/>
            </a:prstGeom>
            <a:solidFill>
              <a:schemeClr val="bg1"/>
            </a:solidFill>
            <a:ln w="9525">
              <a:noFill/>
            </a:ln>
          </p:spPr>
          <p:txBody>
            <a:bodyPr>
              <a:spAutoFit/>
            </a:bodyPr>
            <a:lstStyle/>
            <a:p>
              <a:pPr algn="just" eaLnBrk="0" hangingPunct="0"/>
              <a:r>
                <a:rPr lang="en-US" altLang="zh-CN" b="1">
                  <a:solidFill>
                    <a:srgbClr val="0070C0"/>
                  </a:solidFill>
                  <a:latin typeface="Times New Roman" panose="02020603050405020304" pitchFamily="18" charset="0"/>
                </a:rPr>
                <a:t> 00   2E</a:t>
              </a:r>
              <a:endParaRPr lang="en-US" altLang="zh-CN" b="1">
                <a:solidFill>
                  <a:srgbClr val="0070C0"/>
                </a:solidFill>
                <a:latin typeface="Times New Roman" panose="02020603050405020304" pitchFamily="18" charset="0"/>
              </a:endParaRPr>
            </a:p>
          </p:txBody>
        </p:sp>
        <p:sp>
          <p:nvSpPr>
            <p:cNvPr id="14422" name="Rectangle 179"/>
            <p:cNvSpPr/>
            <p:nvPr/>
          </p:nvSpPr>
          <p:spPr>
            <a:xfrm>
              <a:off x="3378" y="3736"/>
              <a:ext cx="502" cy="180"/>
            </a:xfrm>
            <a:prstGeom prst="rect">
              <a:avLst/>
            </a:prstGeom>
            <a:noFill/>
            <a:ln w="28575" cap="flat" cmpd="sng">
              <a:solidFill>
                <a:schemeClr val="tx1"/>
              </a:solidFill>
              <a:prstDash val="solid"/>
              <a:miter/>
              <a:headEnd type="none" w="med" len="med"/>
              <a:tailEnd type="none" w="med" len="med"/>
            </a:ln>
          </p:spPr>
          <p:txBody>
            <a:bodyPr wrap="none" anchor="ctr"/>
            <a:lstStyle/>
            <a:p>
              <a:pPr algn="just" eaLnBrk="0" hangingPunct="0"/>
              <a:endParaRPr lang="zh-CN" altLang="en-US" sz="900" b="1" dirty="0">
                <a:latin typeface="Times New Roman" panose="02020603050405020304" pitchFamily="18" charset="0"/>
              </a:endParaRPr>
            </a:p>
          </p:txBody>
        </p:sp>
        <p:sp>
          <p:nvSpPr>
            <p:cNvPr id="14423" name="Line 180"/>
            <p:cNvSpPr/>
            <p:nvPr/>
          </p:nvSpPr>
          <p:spPr>
            <a:xfrm>
              <a:off x="3607" y="3745"/>
              <a:ext cx="1" cy="186"/>
            </a:xfrm>
            <a:prstGeom prst="line">
              <a:avLst/>
            </a:prstGeom>
            <a:ln w="28575" cap="flat" cmpd="sng">
              <a:solidFill>
                <a:schemeClr val="tx1"/>
              </a:solidFill>
              <a:prstDash val="solid"/>
              <a:headEnd type="none" w="med" len="med"/>
              <a:tailEnd type="none" w="med" len="med"/>
            </a:ln>
          </p:spPr>
        </p:sp>
      </p:grpSp>
      <p:grpSp>
        <p:nvGrpSpPr>
          <p:cNvPr id="19" name="Group 173"/>
          <p:cNvGrpSpPr/>
          <p:nvPr/>
        </p:nvGrpSpPr>
        <p:grpSpPr>
          <a:xfrm>
            <a:off x="4705350" y="5029200"/>
            <a:ext cx="1009650" cy="369888"/>
            <a:chOff x="3298" y="4070"/>
            <a:chExt cx="636" cy="233"/>
          </a:xfrm>
        </p:grpSpPr>
        <p:sp>
          <p:nvSpPr>
            <p:cNvPr id="14418" name="Text Box 186"/>
            <p:cNvSpPr txBox="1"/>
            <p:nvPr/>
          </p:nvSpPr>
          <p:spPr>
            <a:xfrm>
              <a:off x="3298" y="4070"/>
              <a:ext cx="636" cy="233"/>
            </a:xfrm>
            <a:prstGeom prst="rect">
              <a:avLst/>
            </a:prstGeom>
            <a:solidFill>
              <a:schemeClr val="bg1"/>
            </a:solidFill>
            <a:ln w="9525">
              <a:noFill/>
            </a:ln>
          </p:spPr>
          <p:txBody>
            <a:bodyPr>
              <a:spAutoFit/>
            </a:bodyPr>
            <a:lstStyle/>
            <a:p>
              <a:pPr algn="just" eaLnBrk="0" hangingPunct="0"/>
              <a:r>
                <a:rPr lang="en-US" altLang="zh-CN" b="1">
                  <a:latin typeface="Times New Roman" panose="02020603050405020304" pitchFamily="18" charset="0"/>
                </a:rPr>
                <a:t>  00   2C</a:t>
              </a:r>
              <a:endParaRPr lang="en-US" altLang="zh-CN" b="1">
                <a:latin typeface="Times New Roman" panose="02020603050405020304" pitchFamily="18" charset="0"/>
              </a:endParaRPr>
            </a:p>
          </p:txBody>
        </p:sp>
        <p:sp>
          <p:nvSpPr>
            <p:cNvPr id="14419" name="Rectangle 187"/>
            <p:cNvSpPr/>
            <p:nvPr/>
          </p:nvSpPr>
          <p:spPr>
            <a:xfrm>
              <a:off x="3378" y="4104"/>
              <a:ext cx="502" cy="180"/>
            </a:xfrm>
            <a:prstGeom prst="rect">
              <a:avLst/>
            </a:prstGeom>
            <a:noFill/>
            <a:ln w="28575" cap="flat" cmpd="sng">
              <a:solidFill>
                <a:schemeClr val="tx1"/>
              </a:solidFill>
              <a:prstDash val="solid"/>
              <a:miter/>
              <a:headEnd type="none" w="med" len="med"/>
              <a:tailEnd type="none" w="med" len="med"/>
            </a:ln>
          </p:spPr>
          <p:txBody>
            <a:bodyPr wrap="none" anchor="ctr"/>
            <a:lstStyle/>
            <a:p>
              <a:pPr algn="just" eaLnBrk="0" hangingPunct="0"/>
              <a:endParaRPr lang="zh-CN" altLang="en-US" sz="900" b="1" dirty="0">
                <a:latin typeface="Times New Roman" panose="02020603050405020304" pitchFamily="18" charset="0"/>
              </a:endParaRPr>
            </a:p>
          </p:txBody>
        </p:sp>
        <p:sp>
          <p:nvSpPr>
            <p:cNvPr id="14420" name="Line 188"/>
            <p:cNvSpPr/>
            <p:nvPr/>
          </p:nvSpPr>
          <p:spPr>
            <a:xfrm>
              <a:off x="3607" y="4113"/>
              <a:ext cx="1" cy="186"/>
            </a:xfrm>
            <a:prstGeom prst="line">
              <a:avLst/>
            </a:prstGeom>
            <a:ln w="28575" cap="flat" cmpd="sng">
              <a:solidFill>
                <a:schemeClr val="tx1"/>
              </a:solidFill>
              <a:prstDash val="solid"/>
              <a:headEnd type="none" w="med" len="med"/>
              <a:tailEnd type="none" w="med" len="med"/>
            </a:ln>
          </p:spPr>
        </p:sp>
      </p:grpSp>
      <p:grpSp>
        <p:nvGrpSpPr>
          <p:cNvPr id="20" name="Group 186"/>
          <p:cNvGrpSpPr/>
          <p:nvPr/>
        </p:nvGrpSpPr>
        <p:grpSpPr>
          <a:xfrm>
            <a:off x="6057900" y="1177925"/>
            <a:ext cx="2747963" cy="4325938"/>
            <a:chOff x="3864" y="934"/>
            <a:chExt cx="1731" cy="2725"/>
          </a:xfrm>
        </p:grpSpPr>
        <p:sp>
          <p:nvSpPr>
            <p:cNvPr id="14394" name="Rectangle 89"/>
            <p:cNvSpPr/>
            <p:nvPr/>
          </p:nvSpPr>
          <p:spPr>
            <a:xfrm>
              <a:off x="5032" y="940"/>
              <a:ext cx="460" cy="180"/>
            </a:xfrm>
            <a:prstGeom prst="rect">
              <a:avLst/>
            </a:prstGeom>
            <a:noFill/>
            <a:ln w="28575" cap="flat" cmpd="sng">
              <a:solidFill>
                <a:schemeClr val="tx1"/>
              </a:solidFill>
              <a:prstDash val="solid"/>
              <a:miter/>
              <a:headEnd type="none" w="med" len="med"/>
              <a:tailEnd type="none" w="med" len="med"/>
            </a:ln>
          </p:spPr>
          <p:txBody>
            <a:bodyPr wrap="none" anchor="ctr"/>
            <a:lstStyle/>
            <a:p>
              <a:pPr algn="just" eaLnBrk="0" hangingPunct="0"/>
              <a:endParaRPr lang="zh-CN" altLang="en-US" sz="900" b="1" dirty="0">
                <a:latin typeface="Times New Roman" panose="02020603050405020304" pitchFamily="18" charset="0"/>
              </a:endParaRPr>
            </a:p>
          </p:txBody>
        </p:sp>
        <p:sp>
          <p:nvSpPr>
            <p:cNvPr id="14395" name="Line 90"/>
            <p:cNvSpPr/>
            <p:nvPr/>
          </p:nvSpPr>
          <p:spPr>
            <a:xfrm>
              <a:off x="5253" y="934"/>
              <a:ext cx="1" cy="186"/>
            </a:xfrm>
            <a:prstGeom prst="line">
              <a:avLst/>
            </a:prstGeom>
            <a:ln w="28575" cap="flat" cmpd="sng">
              <a:solidFill>
                <a:schemeClr val="tx1"/>
              </a:solidFill>
              <a:prstDash val="solid"/>
              <a:headEnd type="none" w="med" len="med"/>
              <a:tailEnd type="none" w="med" len="med"/>
            </a:ln>
          </p:spPr>
        </p:sp>
        <p:sp>
          <p:nvSpPr>
            <p:cNvPr id="14396" name="Rectangle 91"/>
            <p:cNvSpPr/>
            <p:nvPr/>
          </p:nvSpPr>
          <p:spPr>
            <a:xfrm>
              <a:off x="5026" y="1147"/>
              <a:ext cx="466" cy="180"/>
            </a:xfrm>
            <a:prstGeom prst="rect">
              <a:avLst/>
            </a:prstGeom>
            <a:noFill/>
            <a:ln w="28575" cap="flat" cmpd="sng">
              <a:solidFill>
                <a:schemeClr val="tx1"/>
              </a:solidFill>
              <a:prstDash val="solid"/>
              <a:miter/>
              <a:headEnd type="none" w="med" len="med"/>
              <a:tailEnd type="none" w="med" len="med"/>
            </a:ln>
          </p:spPr>
          <p:txBody>
            <a:bodyPr wrap="none" anchor="ctr"/>
            <a:lstStyle/>
            <a:p>
              <a:pPr algn="just" eaLnBrk="0" hangingPunct="0"/>
              <a:endParaRPr lang="zh-CN" altLang="en-US" sz="900" b="1" dirty="0">
                <a:latin typeface="Times New Roman" panose="02020603050405020304" pitchFamily="18" charset="0"/>
              </a:endParaRPr>
            </a:p>
          </p:txBody>
        </p:sp>
        <p:sp>
          <p:nvSpPr>
            <p:cNvPr id="14397" name="Line 92"/>
            <p:cNvSpPr/>
            <p:nvPr/>
          </p:nvSpPr>
          <p:spPr>
            <a:xfrm>
              <a:off x="5253" y="1141"/>
              <a:ext cx="1" cy="186"/>
            </a:xfrm>
            <a:prstGeom prst="line">
              <a:avLst/>
            </a:prstGeom>
            <a:ln w="28575" cap="flat" cmpd="sng">
              <a:solidFill>
                <a:schemeClr val="tx1"/>
              </a:solidFill>
              <a:prstDash val="solid"/>
              <a:headEnd type="none" w="med" len="med"/>
              <a:tailEnd type="none" w="med" len="med"/>
            </a:ln>
          </p:spPr>
        </p:sp>
        <p:sp>
          <p:nvSpPr>
            <p:cNvPr id="14398" name="Rectangle 99"/>
            <p:cNvSpPr/>
            <p:nvPr/>
          </p:nvSpPr>
          <p:spPr>
            <a:xfrm>
              <a:off x="5046" y="1396"/>
              <a:ext cx="492" cy="1668"/>
            </a:xfrm>
            <a:prstGeom prst="rect">
              <a:avLst/>
            </a:prstGeom>
            <a:noFill/>
            <a:ln w="28575" cap="flat" cmpd="sng">
              <a:solidFill>
                <a:schemeClr val="tx1"/>
              </a:solidFill>
              <a:prstDash val="solid"/>
              <a:miter/>
              <a:headEnd type="none" w="med" len="med"/>
              <a:tailEnd type="none" w="med" len="med"/>
            </a:ln>
          </p:spPr>
          <p:txBody>
            <a:bodyPr wrap="none" anchor="ctr"/>
            <a:lstStyle/>
            <a:p>
              <a:pPr algn="just" eaLnBrk="0" hangingPunct="0"/>
              <a:endParaRPr lang="zh-CN" altLang="en-US" sz="900" b="1" dirty="0">
                <a:latin typeface="Times New Roman" panose="02020603050405020304" pitchFamily="18" charset="0"/>
              </a:endParaRPr>
            </a:p>
          </p:txBody>
        </p:sp>
        <p:sp>
          <p:nvSpPr>
            <p:cNvPr id="14399" name="Line 100"/>
            <p:cNvSpPr/>
            <p:nvPr/>
          </p:nvSpPr>
          <p:spPr>
            <a:xfrm>
              <a:off x="5046" y="1552"/>
              <a:ext cx="492" cy="1"/>
            </a:xfrm>
            <a:prstGeom prst="line">
              <a:avLst/>
            </a:prstGeom>
            <a:ln w="28575" cap="flat" cmpd="sng">
              <a:solidFill>
                <a:schemeClr val="tx1"/>
              </a:solidFill>
              <a:prstDash val="solid"/>
              <a:headEnd type="none" w="med" len="med"/>
              <a:tailEnd type="none" w="med" len="med"/>
            </a:ln>
          </p:spPr>
        </p:sp>
        <p:sp>
          <p:nvSpPr>
            <p:cNvPr id="14400" name="Line 101"/>
            <p:cNvSpPr/>
            <p:nvPr/>
          </p:nvSpPr>
          <p:spPr>
            <a:xfrm>
              <a:off x="5046" y="1732"/>
              <a:ext cx="492" cy="1"/>
            </a:xfrm>
            <a:prstGeom prst="line">
              <a:avLst/>
            </a:prstGeom>
            <a:ln w="28575" cap="flat" cmpd="sng">
              <a:solidFill>
                <a:schemeClr val="tx1"/>
              </a:solidFill>
              <a:prstDash val="solid"/>
              <a:headEnd type="none" w="med" len="med"/>
              <a:tailEnd type="none" w="med" len="med"/>
            </a:ln>
          </p:spPr>
        </p:sp>
        <p:sp>
          <p:nvSpPr>
            <p:cNvPr id="14401" name="Line 102"/>
            <p:cNvSpPr/>
            <p:nvPr/>
          </p:nvSpPr>
          <p:spPr>
            <a:xfrm>
              <a:off x="5046" y="1924"/>
              <a:ext cx="492" cy="1"/>
            </a:xfrm>
            <a:prstGeom prst="line">
              <a:avLst/>
            </a:prstGeom>
            <a:ln w="28575" cap="flat" cmpd="sng">
              <a:solidFill>
                <a:schemeClr val="tx1"/>
              </a:solidFill>
              <a:prstDash val="solid"/>
              <a:headEnd type="none" w="med" len="med"/>
              <a:tailEnd type="none" w="med" len="med"/>
            </a:ln>
          </p:spPr>
        </p:sp>
        <p:sp>
          <p:nvSpPr>
            <p:cNvPr id="14402" name="Line 103"/>
            <p:cNvSpPr/>
            <p:nvPr/>
          </p:nvSpPr>
          <p:spPr>
            <a:xfrm>
              <a:off x="5046" y="2128"/>
              <a:ext cx="492" cy="1"/>
            </a:xfrm>
            <a:prstGeom prst="line">
              <a:avLst/>
            </a:prstGeom>
            <a:ln w="28575" cap="flat" cmpd="sng">
              <a:solidFill>
                <a:schemeClr val="tx1"/>
              </a:solidFill>
              <a:prstDash val="solid"/>
              <a:headEnd type="none" w="med" len="med"/>
              <a:tailEnd type="none" w="med" len="med"/>
            </a:ln>
          </p:spPr>
        </p:sp>
        <p:sp>
          <p:nvSpPr>
            <p:cNvPr id="14403" name="Line 104"/>
            <p:cNvSpPr/>
            <p:nvPr/>
          </p:nvSpPr>
          <p:spPr>
            <a:xfrm>
              <a:off x="5046" y="2296"/>
              <a:ext cx="492" cy="1"/>
            </a:xfrm>
            <a:prstGeom prst="line">
              <a:avLst/>
            </a:prstGeom>
            <a:ln w="28575" cap="flat" cmpd="sng">
              <a:solidFill>
                <a:schemeClr val="tx1"/>
              </a:solidFill>
              <a:prstDash val="solid"/>
              <a:headEnd type="none" w="med" len="med"/>
              <a:tailEnd type="none" w="med" len="med"/>
            </a:ln>
          </p:spPr>
        </p:sp>
        <p:sp>
          <p:nvSpPr>
            <p:cNvPr id="14404" name="Line 105"/>
            <p:cNvSpPr/>
            <p:nvPr/>
          </p:nvSpPr>
          <p:spPr>
            <a:xfrm>
              <a:off x="5046" y="2488"/>
              <a:ext cx="492" cy="1"/>
            </a:xfrm>
            <a:prstGeom prst="line">
              <a:avLst/>
            </a:prstGeom>
            <a:ln w="28575" cap="flat" cmpd="sng">
              <a:solidFill>
                <a:schemeClr val="tx1"/>
              </a:solidFill>
              <a:prstDash val="solid"/>
              <a:headEnd type="none" w="med" len="med"/>
              <a:tailEnd type="none" w="med" len="med"/>
            </a:ln>
          </p:spPr>
        </p:sp>
        <p:sp>
          <p:nvSpPr>
            <p:cNvPr id="14405" name="Line 106"/>
            <p:cNvSpPr/>
            <p:nvPr/>
          </p:nvSpPr>
          <p:spPr>
            <a:xfrm>
              <a:off x="5046" y="2656"/>
              <a:ext cx="492" cy="1"/>
            </a:xfrm>
            <a:prstGeom prst="line">
              <a:avLst/>
            </a:prstGeom>
            <a:ln w="28575" cap="flat" cmpd="sng">
              <a:solidFill>
                <a:schemeClr val="tx1"/>
              </a:solidFill>
              <a:prstDash val="solid"/>
              <a:headEnd type="none" w="med" len="med"/>
              <a:tailEnd type="none" w="med" len="med"/>
            </a:ln>
          </p:spPr>
        </p:sp>
        <p:sp>
          <p:nvSpPr>
            <p:cNvPr id="14406" name="Line 107"/>
            <p:cNvSpPr/>
            <p:nvPr/>
          </p:nvSpPr>
          <p:spPr>
            <a:xfrm>
              <a:off x="5046" y="2866"/>
              <a:ext cx="492" cy="1"/>
            </a:xfrm>
            <a:prstGeom prst="line">
              <a:avLst/>
            </a:prstGeom>
            <a:ln w="28575" cap="flat" cmpd="sng">
              <a:solidFill>
                <a:schemeClr val="tx1"/>
              </a:solidFill>
              <a:prstDash val="solid"/>
              <a:headEnd type="none" w="med" len="med"/>
              <a:tailEnd type="none" w="med" len="med"/>
            </a:ln>
          </p:spPr>
        </p:sp>
        <p:sp>
          <p:nvSpPr>
            <p:cNvPr id="14407" name="Line 108"/>
            <p:cNvSpPr/>
            <p:nvPr/>
          </p:nvSpPr>
          <p:spPr>
            <a:xfrm>
              <a:off x="5298" y="1384"/>
              <a:ext cx="1" cy="1698"/>
            </a:xfrm>
            <a:prstGeom prst="line">
              <a:avLst/>
            </a:prstGeom>
            <a:ln w="28575" cap="flat" cmpd="sng">
              <a:solidFill>
                <a:schemeClr val="tx1"/>
              </a:solidFill>
              <a:prstDash val="solid"/>
              <a:headEnd type="none" w="med" len="med"/>
              <a:tailEnd type="none" w="med" len="med"/>
            </a:ln>
          </p:spPr>
        </p:sp>
        <p:sp>
          <p:nvSpPr>
            <p:cNvPr id="14408" name="Line 54"/>
            <p:cNvSpPr/>
            <p:nvPr/>
          </p:nvSpPr>
          <p:spPr>
            <a:xfrm>
              <a:off x="4325" y="1429"/>
              <a:ext cx="163" cy="0"/>
            </a:xfrm>
            <a:prstGeom prst="line">
              <a:avLst/>
            </a:prstGeom>
            <a:ln w="28575" cap="flat" cmpd="sng">
              <a:solidFill>
                <a:srgbClr val="FF9900"/>
              </a:solidFill>
              <a:prstDash val="solid"/>
              <a:headEnd type="none" w="med" len="med"/>
              <a:tailEnd type="triangle" w="sm" len="med"/>
            </a:ln>
          </p:spPr>
        </p:sp>
        <p:sp>
          <p:nvSpPr>
            <p:cNvPr id="14409" name="Text Box 35"/>
            <p:cNvSpPr txBox="1"/>
            <p:nvPr/>
          </p:nvSpPr>
          <p:spPr>
            <a:xfrm>
              <a:off x="4463" y="935"/>
              <a:ext cx="1132" cy="2724"/>
            </a:xfrm>
            <a:prstGeom prst="rect">
              <a:avLst/>
            </a:prstGeom>
            <a:noFill/>
            <a:ln w="9525">
              <a:noFill/>
            </a:ln>
          </p:spPr>
          <p:txBody>
            <a:bodyPr lIns="0" tIns="0" rIns="0" bIns="0"/>
            <a:lstStyle/>
            <a:p>
              <a:pPr algn="just" eaLnBrk="0" hangingPunct="0">
                <a:lnSpc>
                  <a:spcPct val="120000"/>
                </a:lnSpc>
              </a:pPr>
              <a:r>
                <a:rPr lang="en-US" altLang="zh-CN" sz="1600" b="1">
                  <a:latin typeface="Times New Roman" panose="02020603050405020304" pitchFamily="18" charset="0"/>
                </a:rPr>
                <a:t>POP  AX</a:t>
              </a:r>
              <a:endParaRPr lang="en-US" altLang="zh-CN" sz="1600" b="1">
                <a:latin typeface="Times New Roman" panose="02020603050405020304" pitchFamily="18" charset="0"/>
              </a:endParaRPr>
            </a:p>
            <a:p>
              <a:pPr algn="just" eaLnBrk="0" hangingPunct="0">
                <a:lnSpc>
                  <a:spcPct val="140000"/>
                </a:lnSpc>
              </a:pPr>
              <a:r>
                <a:rPr lang="en-US" altLang="zh-CN" sz="1600" b="1">
                  <a:latin typeface="Times New Roman" panose="02020603050405020304" pitchFamily="18" charset="0"/>
                </a:rPr>
                <a:t>POP  BX</a:t>
              </a:r>
              <a:endParaRPr lang="en-US" altLang="zh-CN" sz="1600" b="1">
                <a:latin typeface="Times New Roman" panose="02020603050405020304" pitchFamily="18" charset="0"/>
              </a:endParaRPr>
            </a:p>
            <a:p>
              <a:pPr algn="just" eaLnBrk="0" hangingPunct="0"/>
              <a:r>
                <a:rPr lang="en-US" altLang="zh-CN" b="1">
                  <a:solidFill>
                    <a:srgbClr val="000099"/>
                  </a:solidFill>
                  <a:latin typeface="Times New Roman" panose="02020603050405020304" pitchFamily="18" charset="0"/>
                </a:rPr>
                <a:t>10200H</a:t>
              </a:r>
              <a:endParaRPr lang="en-US" altLang="zh-CN" b="1">
                <a:solidFill>
                  <a:srgbClr val="000099"/>
                </a:solidFill>
                <a:latin typeface="Times New Roman" panose="02020603050405020304" pitchFamily="18" charset="0"/>
              </a:endParaRPr>
            </a:p>
            <a:p>
              <a:pPr algn="just" eaLnBrk="0" hangingPunct="0"/>
              <a:r>
                <a:rPr lang="en-US" altLang="zh-CN" b="1">
                  <a:solidFill>
                    <a:srgbClr val="000099"/>
                  </a:solidFill>
                  <a:latin typeface="Times New Roman" panose="02020603050405020304" pitchFamily="18" charset="0"/>
                </a:rPr>
                <a:t>10202H</a:t>
              </a:r>
              <a:endParaRPr lang="en-US" altLang="zh-CN" b="1">
                <a:solidFill>
                  <a:srgbClr val="000099"/>
                </a:solidFill>
                <a:latin typeface="Times New Roman" panose="02020603050405020304" pitchFamily="18" charset="0"/>
              </a:endParaRPr>
            </a:p>
            <a:p>
              <a:pPr algn="just" eaLnBrk="0" hangingPunct="0"/>
              <a:r>
                <a:rPr lang="en-US" altLang="zh-CN" b="1">
                  <a:solidFill>
                    <a:srgbClr val="000099"/>
                  </a:solidFill>
                  <a:latin typeface="Times New Roman" panose="02020603050405020304" pitchFamily="18" charset="0"/>
                </a:rPr>
                <a:t>10204H</a:t>
              </a:r>
              <a:endParaRPr lang="en-US" altLang="zh-CN" b="1">
                <a:solidFill>
                  <a:srgbClr val="000099"/>
                </a:solidFill>
                <a:latin typeface="Times New Roman" panose="02020603050405020304" pitchFamily="18" charset="0"/>
              </a:endParaRPr>
            </a:p>
            <a:p>
              <a:pPr algn="just" eaLnBrk="0" hangingPunct="0"/>
              <a:r>
                <a:rPr lang="en-US" altLang="zh-CN" b="1">
                  <a:solidFill>
                    <a:srgbClr val="000099"/>
                  </a:solidFill>
                  <a:latin typeface="Times New Roman" panose="02020603050405020304" pitchFamily="18" charset="0"/>
                </a:rPr>
                <a:t>10206H</a:t>
              </a:r>
              <a:endParaRPr lang="en-US" altLang="zh-CN" b="1">
                <a:solidFill>
                  <a:srgbClr val="000099"/>
                </a:solidFill>
                <a:latin typeface="Times New Roman" panose="02020603050405020304" pitchFamily="18" charset="0"/>
              </a:endParaRPr>
            </a:p>
            <a:p>
              <a:pPr algn="just" eaLnBrk="0" hangingPunct="0"/>
              <a:r>
                <a:rPr lang="en-US" altLang="zh-CN" b="1">
                  <a:solidFill>
                    <a:srgbClr val="000099"/>
                  </a:solidFill>
                  <a:latin typeface="Times New Roman" panose="02020603050405020304" pitchFamily="18" charset="0"/>
                </a:rPr>
                <a:t>10208H</a:t>
              </a:r>
              <a:endParaRPr lang="en-US" altLang="zh-CN" b="1">
                <a:solidFill>
                  <a:srgbClr val="000099"/>
                </a:solidFill>
                <a:latin typeface="Times New Roman" panose="02020603050405020304" pitchFamily="18" charset="0"/>
              </a:endParaRPr>
            </a:p>
            <a:p>
              <a:pPr algn="just" eaLnBrk="0" hangingPunct="0"/>
              <a:r>
                <a:rPr lang="en-US" altLang="zh-CN" b="1">
                  <a:solidFill>
                    <a:srgbClr val="000099"/>
                  </a:solidFill>
                  <a:latin typeface="Times New Roman" panose="02020603050405020304" pitchFamily="18" charset="0"/>
                </a:rPr>
                <a:t>……</a:t>
              </a:r>
              <a:endParaRPr lang="en-US" altLang="zh-CN" b="1">
                <a:solidFill>
                  <a:srgbClr val="000099"/>
                </a:solidFill>
                <a:latin typeface="Times New Roman" panose="02020603050405020304" pitchFamily="18" charset="0"/>
              </a:endParaRPr>
            </a:p>
            <a:p>
              <a:pPr algn="just" eaLnBrk="0" hangingPunct="0">
                <a:spcBef>
                  <a:spcPts val="1200"/>
                </a:spcBef>
              </a:pPr>
              <a:r>
                <a:rPr lang="en-US" altLang="zh-CN" b="1">
                  <a:solidFill>
                    <a:srgbClr val="000099"/>
                  </a:solidFill>
                  <a:latin typeface="Times New Roman" panose="02020603050405020304" pitchFamily="18" charset="0"/>
                </a:rPr>
                <a:t>1022CH    </a:t>
              </a:r>
              <a:r>
                <a:rPr lang="en-US" altLang="zh-CN" b="1">
                  <a:solidFill>
                    <a:schemeClr val="tx2"/>
                  </a:solidFill>
                  <a:latin typeface="Times New Roman" panose="02020603050405020304" pitchFamily="18" charset="0"/>
                </a:rPr>
                <a:t>1A  B1</a:t>
              </a:r>
              <a:endParaRPr lang="en-US" altLang="zh-CN" b="1">
                <a:solidFill>
                  <a:schemeClr val="tx2"/>
                </a:solidFill>
                <a:latin typeface="Times New Roman" panose="02020603050405020304" pitchFamily="18" charset="0"/>
              </a:endParaRPr>
            </a:p>
            <a:p>
              <a:pPr algn="just" eaLnBrk="0" hangingPunct="0">
                <a:spcBef>
                  <a:spcPts val="600"/>
                </a:spcBef>
              </a:pPr>
              <a:r>
                <a:rPr lang="en-US" altLang="zh-CN" b="1">
                  <a:solidFill>
                    <a:srgbClr val="000099"/>
                  </a:solidFill>
                  <a:latin typeface="Times New Roman" panose="02020603050405020304" pitchFamily="18" charset="0"/>
                </a:rPr>
                <a:t>1022EH    </a:t>
              </a:r>
              <a:r>
                <a:rPr lang="en-US" altLang="zh-CN" b="1">
                  <a:solidFill>
                    <a:schemeClr val="tx2"/>
                  </a:solidFill>
                  <a:latin typeface="Times New Roman" panose="02020603050405020304" pitchFamily="18" charset="0"/>
                </a:rPr>
                <a:t>12  34</a:t>
              </a:r>
              <a:endParaRPr lang="en-US" altLang="zh-CN" b="1">
                <a:solidFill>
                  <a:schemeClr val="tx2"/>
                </a:solidFill>
                <a:latin typeface="Times New Roman" panose="02020603050405020304" pitchFamily="18" charset="0"/>
              </a:endParaRPr>
            </a:p>
            <a:p>
              <a:pPr algn="just" eaLnBrk="0" hangingPunct="0"/>
              <a:r>
                <a:rPr lang="en-US" altLang="zh-CN" b="1">
                  <a:solidFill>
                    <a:srgbClr val="000099"/>
                  </a:solidFill>
                  <a:latin typeface="Times New Roman" panose="02020603050405020304" pitchFamily="18" charset="0"/>
                </a:rPr>
                <a:t>10230H  </a:t>
              </a:r>
              <a:r>
                <a:rPr lang="en-US" altLang="zh-CN" b="1">
                  <a:latin typeface="Times New Roman" panose="02020603050405020304" pitchFamily="18" charset="0"/>
                </a:rPr>
                <a:t>   00  11</a:t>
              </a:r>
              <a:endParaRPr lang="en-US" altLang="zh-CN" sz="2400" b="1">
                <a:latin typeface="Times New Roman" panose="02020603050405020304" pitchFamily="18" charset="0"/>
              </a:endParaRPr>
            </a:p>
            <a:p>
              <a:pPr algn="just" eaLnBrk="0" hangingPunct="0"/>
              <a:r>
                <a:rPr lang="en-US" altLang="zh-CN" b="1">
                  <a:solidFill>
                    <a:srgbClr val="FFC000"/>
                  </a:solidFill>
                  <a:latin typeface="Arial" panose="020B0604020202020204" pitchFamily="34" charset="0"/>
                  <a:ea typeface="华文宋体" panose="02010600040101010101" pitchFamily="2" charset="-122"/>
                </a:rPr>
                <a:t>        </a:t>
              </a:r>
              <a:r>
                <a:rPr lang="en-US" altLang="zh-CN" b="1">
                  <a:solidFill>
                    <a:srgbClr val="FF0000"/>
                  </a:solidFill>
                  <a:latin typeface="Arial" panose="020B0604020202020204" pitchFamily="34" charset="0"/>
                  <a:ea typeface="华文宋体" panose="02010600040101010101" pitchFamily="2" charset="-122"/>
                </a:rPr>
                <a:t>SS</a:t>
              </a:r>
              <a:r>
                <a:rPr lang="en-US" altLang="zh-CN" b="1">
                  <a:solidFill>
                    <a:srgbClr val="FF0000"/>
                  </a:solidFill>
                  <a:latin typeface="Times New Roman" panose="02020603050405020304" pitchFamily="18" charset="0"/>
                </a:rPr>
                <a:t>   10   20</a:t>
              </a:r>
              <a:endParaRPr lang="en-US" altLang="zh-CN" sz="2400" b="1">
                <a:solidFill>
                  <a:srgbClr val="FF0000"/>
                </a:solidFill>
                <a:latin typeface="Times New Roman" panose="02020603050405020304" pitchFamily="18" charset="0"/>
              </a:endParaRPr>
            </a:p>
            <a:p>
              <a:pPr algn="just" eaLnBrk="0" hangingPunct="0">
                <a:spcBef>
                  <a:spcPct val="50000"/>
                </a:spcBef>
              </a:pPr>
              <a:r>
                <a:rPr lang="en-US" altLang="zh-CN" b="1">
                  <a:solidFill>
                    <a:srgbClr val="FFC000"/>
                  </a:solidFill>
                  <a:latin typeface="Arial" panose="020B0604020202020204" pitchFamily="34" charset="0"/>
                  <a:ea typeface="华文宋体" panose="02010600040101010101" pitchFamily="2" charset="-122"/>
                </a:rPr>
                <a:t>        </a:t>
              </a:r>
              <a:r>
                <a:rPr lang="en-US" altLang="zh-CN" b="1">
                  <a:solidFill>
                    <a:srgbClr val="FF0000"/>
                  </a:solidFill>
                  <a:latin typeface="Arial" panose="020B0604020202020204" pitchFamily="34" charset="0"/>
                  <a:ea typeface="华文宋体" panose="02010600040101010101" pitchFamily="2" charset="-122"/>
                </a:rPr>
                <a:t>SP</a:t>
              </a:r>
              <a:r>
                <a:rPr lang="en-US" altLang="zh-CN" b="1">
                  <a:solidFill>
                    <a:srgbClr val="FF0000"/>
                  </a:solidFill>
                  <a:latin typeface="Times New Roman" panose="02020603050405020304" pitchFamily="18" charset="0"/>
                </a:rPr>
                <a:t>  00  2C</a:t>
              </a:r>
              <a:endParaRPr lang="en-US" altLang="zh-CN" sz="2400" b="1">
                <a:solidFill>
                  <a:srgbClr val="FF0000"/>
                </a:solidFill>
                <a:latin typeface="Times New Roman" panose="02020603050405020304" pitchFamily="18" charset="0"/>
              </a:endParaRPr>
            </a:p>
          </p:txBody>
        </p:sp>
        <p:sp>
          <p:nvSpPr>
            <p:cNvPr id="14410" name="Text Box 37"/>
            <p:cNvSpPr txBox="1"/>
            <p:nvPr/>
          </p:nvSpPr>
          <p:spPr>
            <a:xfrm>
              <a:off x="3888" y="2886"/>
              <a:ext cx="458" cy="185"/>
            </a:xfrm>
            <a:prstGeom prst="rect">
              <a:avLst/>
            </a:prstGeom>
            <a:noFill/>
            <a:ln w="9525">
              <a:noFill/>
            </a:ln>
          </p:spPr>
          <p:txBody>
            <a:bodyPr lIns="0" tIns="0" rIns="0" bIns="0"/>
            <a:lstStyle/>
            <a:p>
              <a:pPr algn="ctr" eaLnBrk="0" hangingPunct="0">
                <a:lnSpc>
                  <a:spcPct val="96000"/>
                </a:lnSpc>
              </a:pPr>
              <a:r>
                <a:rPr lang="en-US" altLang="zh-CN" b="1">
                  <a:solidFill>
                    <a:srgbClr val="FF0000"/>
                  </a:solidFill>
                  <a:latin typeface="华文宋体" panose="02010600040101010101" pitchFamily="2" charset="-122"/>
                  <a:ea typeface="华文宋体" panose="02010600040101010101" pitchFamily="2" charset="-122"/>
                </a:rPr>
                <a:t>(</a:t>
              </a:r>
              <a:r>
                <a:rPr lang="zh-CN" altLang="en-US" b="1" dirty="0">
                  <a:solidFill>
                    <a:srgbClr val="FF0000"/>
                  </a:solidFill>
                  <a:latin typeface="华文宋体" panose="02010600040101010101" pitchFamily="2" charset="-122"/>
                  <a:ea typeface="华文宋体" panose="02010600040101010101" pitchFamily="2" charset="-122"/>
                </a:rPr>
                <a:t>栈底</a:t>
              </a:r>
              <a:r>
                <a:rPr lang="en-US" altLang="zh-CN" b="1">
                  <a:solidFill>
                    <a:srgbClr val="FF0000"/>
                  </a:solidFill>
                  <a:latin typeface="华文宋体" panose="02010600040101010101" pitchFamily="2" charset="-122"/>
                  <a:ea typeface="华文宋体" panose="02010600040101010101" pitchFamily="2" charset="-122"/>
                </a:rPr>
                <a:t>)</a:t>
              </a:r>
              <a:endParaRPr lang="en-US" altLang="zh-CN" b="1">
                <a:solidFill>
                  <a:srgbClr val="FF0000"/>
                </a:solidFill>
                <a:latin typeface="华文宋体" panose="02010600040101010101" pitchFamily="2" charset="-122"/>
                <a:ea typeface="华文宋体" panose="02010600040101010101" pitchFamily="2" charset="-122"/>
              </a:endParaRPr>
            </a:p>
          </p:txBody>
        </p:sp>
        <p:sp>
          <p:nvSpPr>
            <p:cNvPr id="14411" name="Rectangle 93"/>
            <p:cNvSpPr/>
            <p:nvPr/>
          </p:nvSpPr>
          <p:spPr>
            <a:xfrm>
              <a:off x="5032" y="3142"/>
              <a:ext cx="502" cy="180"/>
            </a:xfrm>
            <a:prstGeom prst="rect">
              <a:avLst/>
            </a:prstGeom>
            <a:noFill/>
            <a:ln w="28575" cap="flat" cmpd="sng">
              <a:solidFill>
                <a:schemeClr val="tx1"/>
              </a:solidFill>
              <a:prstDash val="solid"/>
              <a:miter/>
              <a:headEnd type="none" w="med" len="med"/>
              <a:tailEnd type="none" w="med" len="med"/>
            </a:ln>
          </p:spPr>
          <p:txBody>
            <a:bodyPr wrap="none" anchor="ctr"/>
            <a:lstStyle/>
            <a:p>
              <a:pPr algn="just" eaLnBrk="0" hangingPunct="0"/>
              <a:endParaRPr lang="zh-CN" altLang="en-US" sz="900" b="1" dirty="0">
                <a:latin typeface="Times New Roman" panose="02020603050405020304" pitchFamily="18" charset="0"/>
              </a:endParaRPr>
            </a:p>
          </p:txBody>
        </p:sp>
        <p:sp>
          <p:nvSpPr>
            <p:cNvPr id="14412" name="Line 94"/>
            <p:cNvSpPr/>
            <p:nvPr/>
          </p:nvSpPr>
          <p:spPr>
            <a:xfrm>
              <a:off x="5295" y="3136"/>
              <a:ext cx="1" cy="186"/>
            </a:xfrm>
            <a:prstGeom prst="line">
              <a:avLst/>
            </a:prstGeom>
            <a:ln w="28575" cap="flat" cmpd="sng">
              <a:solidFill>
                <a:schemeClr val="tx1"/>
              </a:solidFill>
              <a:prstDash val="solid"/>
              <a:headEnd type="none" w="med" len="med"/>
              <a:tailEnd type="none" w="med" len="med"/>
            </a:ln>
          </p:spPr>
        </p:sp>
        <p:sp>
          <p:nvSpPr>
            <p:cNvPr id="14413" name="Rectangle 95"/>
            <p:cNvSpPr/>
            <p:nvPr/>
          </p:nvSpPr>
          <p:spPr>
            <a:xfrm>
              <a:off x="5032" y="3442"/>
              <a:ext cx="502" cy="180"/>
            </a:xfrm>
            <a:prstGeom prst="rect">
              <a:avLst/>
            </a:prstGeom>
            <a:noFill/>
            <a:ln w="28575" cap="flat" cmpd="sng">
              <a:solidFill>
                <a:schemeClr val="tx1"/>
              </a:solidFill>
              <a:prstDash val="solid"/>
              <a:miter/>
              <a:headEnd type="none" w="med" len="med"/>
              <a:tailEnd type="none" w="med" len="med"/>
            </a:ln>
          </p:spPr>
          <p:txBody>
            <a:bodyPr wrap="none" anchor="ctr"/>
            <a:lstStyle/>
            <a:p>
              <a:pPr algn="just" eaLnBrk="0" hangingPunct="0"/>
              <a:endParaRPr lang="zh-CN" altLang="en-US" sz="900" b="1" dirty="0">
                <a:latin typeface="Times New Roman" panose="02020603050405020304" pitchFamily="18" charset="0"/>
              </a:endParaRPr>
            </a:p>
          </p:txBody>
        </p:sp>
        <p:sp>
          <p:nvSpPr>
            <p:cNvPr id="14414" name="Line 96"/>
            <p:cNvSpPr/>
            <p:nvPr/>
          </p:nvSpPr>
          <p:spPr>
            <a:xfrm>
              <a:off x="5295" y="3436"/>
              <a:ext cx="1" cy="186"/>
            </a:xfrm>
            <a:prstGeom prst="line">
              <a:avLst/>
            </a:prstGeom>
            <a:ln w="28575" cap="flat" cmpd="sng">
              <a:solidFill>
                <a:schemeClr val="tx1"/>
              </a:solidFill>
              <a:prstDash val="solid"/>
              <a:headEnd type="none" w="med" len="med"/>
              <a:tailEnd type="none" w="med" len="med"/>
            </a:ln>
          </p:spPr>
        </p:sp>
        <p:sp>
          <p:nvSpPr>
            <p:cNvPr id="14415" name="Line 110"/>
            <p:cNvSpPr/>
            <p:nvPr/>
          </p:nvSpPr>
          <p:spPr>
            <a:xfrm>
              <a:off x="5298" y="3142"/>
              <a:ext cx="1" cy="186"/>
            </a:xfrm>
            <a:prstGeom prst="line">
              <a:avLst/>
            </a:prstGeom>
            <a:ln w="28575" cap="flat" cmpd="sng">
              <a:solidFill>
                <a:schemeClr val="tx1"/>
              </a:solidFill>
              <a:prstDash val="solid"/>
              <a:headEnd type="none" w="med" len="med"/>
              <a:tailEnd type="none" w="med" len="med"/>
            </a:ln>
          </p:spPr>
        </p:sp>
        <p:sp>
          <p:nvSpPr>
            <p:cNvPr id="14416" name="Line 112"/>
            <p:cNvSpPr/>
            <p:nvPr/>
          </p:nvSpPr>
          <p:spPr>
            <a:xfrm>
              <a:off x="5298" y="3442"/>
              <a:ext cx="1" cy="186"/>
            </a:xfrm>
            <a:prstGeom prst="line">
              <a:avLst/>
            </a:prstGeom>
            <a:ln w="28575" cap="flat" cmpd="sng">
              <a:solidFill>
                <a:schemeClr val="tx1"/>
              </a:solidFill>
              <a:prstDash val="solid"/>
              <a:headEnd type="none" w="med" len="med"/>
              <a:tailEnd type="none" w="med" len="med"/>
            </a:ln>
          </p:spPr>
        </p:sp>
        <p:sp>
          <p:nvSpPr>
            <p:cNvPr id="14417" name="Text Box 222"/>
            <p:cNvSpPr txBox="1"/>
            <p:nvPr/>
          </p:nvSpPr>
          <p:spPr>
            <a:xfrm>
              <a:off x="3864" y="1248"/>
              <a:ext cx="430" cy="460"/>
            </a:xfrm>
            <a:prstGeom prst="rect">
              <a:avLst/>
            </a:prstGeom>
            <a:noFill/>
            <a:ln w="9525">
              <a:noFill/>
            </a:ln>
          </p:spPr>
          <p:txBody>
            <a:bodyPr lIns="0" tIns="0" rIns="0" bIns="0"/>
            <a:lstStyle/>
            <a:p>
              <a:pPr algn="ctr" eaLnBrk="0" hangingPunct="0">
                <a:lnSpc>
                  <a:spcPct val="96000"/>
                </a:lnSpc>
              </a:pPr>
              <a:r>
                <a:rPr lang="zh-CN" altLang="en-US" b="1" dirty="0">
                  <a:solidFill>
                    <a:srgbClr val="FF0000"/>
                  </a:solidFill>
                  <a:latin typeface="华文宋体" panose="02010600040101010101" pitchFamily="2" charset="-122"/>
                  <a:ea typeface="华文宋体" panose="02010600040101010101" pitchFamily="2" charset="-122"/>
                </a:rPr>
                <a:t>堆栈段起始地址</a:t>
              </a:r>
              <a:endParaRPr lang="zh-CN" altLang="en-US" b="1" dirty="0">
                <a:solidFill>
                  <a:srgbClr val="FF0000"/>
                </a:solidFill>
                <a:latin typeface="华文宋体" panose="02010600040101010101" pitchFamily="2" charset="-122"/>
                <a:ea typeface="华文宋体" panose="02010600040101010101" pitchFamily="2" charset="-122"/>
              </a:endParaRPr>
            </a:p>
          </p:txBody>
        </p:sp>
      </p:grpSp>
      <p:grpSp>
        <p:nvGrpSpPr>
          <p:cNvPr id="21" name="Group 188"/>
          <p:cNvGrpSpPr/>
          <p:nvPr/>
        </p:nvGrpSpPr>
        <p:grpSpPr>
          <a:xfrm>
            <a:off x="7808913" y="5103813"/>
            <a:ext cx="1009650" cy="396875"/>
            <a:chOff x="3560" y="4070"/>
            <a:chExt cx="636" cy="250"/>
          </a:xfrm>
        </p:grpSpPr>
        <p:sp>
          <p:nvSpPr>
            <p:cNvPr id="14391" name="Text Box 233"/>
            <p:cNvSpPr txBox="1"/>
            <p:nvPr/>
          </p:nvSpPr>
          <p:spPr>
            <a:xfrm>
              <a:off x="3560" y="4070"/>
              <a:ext cx="636" cy="250"/>
            </a:xfrm>
            <a:prstGeom prst="rect">
              <a:avLst/>
            </a:prstGeom>
            <a:solidFill>
              <a:schemeClr val="bg1"/>
            </a:solidFill>
            <a:ln w="9525">
              <a:noFill/>
            </a:ln>
          </p:spPr>
          <p:txBody>
            <a:bodyPr>
              <a:spAutoFit/>
            </a:bodyPr>
            <a:lstStyle/>
            <a:p>
              <a:pPr algn="just" eaLnBrk="0" hangingPunct="0"/>
              <a:r>
                <a:rPr lang="en-US" altLang="zh-CN" b="1">
                  <a:solidFill>
                    <a:schemeClr val="tx2"/>
                  </a:solidFill>
                  <a:latin typeface="Times New Roman" panose="02020603050405020304" pitchFamily="18" charset="0"/>
                </a:rPr>
                <a:t>00   2E</a:t>
              </a:r>
              <a:endParaRPr lang="en-US" altLang="zh-CN" b="1">
                <a:solidFill>
                  <a:schemeClr val="tx2"/>
                </a:solidFill>
                <a:latin typeface="Times New Roman" panose="02020603050405020304" pitchFamily="18" charset="0"/>
              </a:endParaRPr>
            </a:p>
          </p:txBody>
        </p:sp>
        <p:sp>
          <p:nvSpPr>
            <p:cNvPr id="14392" name="Rectangle 234"/>
            <p:cNvSpPr/>
            <p:nvPr/>
          </p:nvSpPr>
          <p:spPr>
            <a:xfrm>
              <a:off x="3604" y="4104"/>
              <a:ext cx="502" cy="180"/>
            </a:xfrm>
            <a:prstGeom prst="rect">
              <a:avLst/>
            </a:prstGeom>
            <a:noFill/>
            <a:ln w="28575" cap="flat" cmpd="sng">
              <a:solidFill>
                <a:schemeClr val="tx1"/>
              </a:solidFill>
              <a:prstDash val="solid"/>
              <a:miter/>
              <a:headEnd type="none" w="med" len="med"/>
              <a:tailEnd type="none" w="med" len="med"/>
            </a:ln>
          </p:spPr>
          <p:txBody>
            <a:bodyPr wrap="none" anchor="ctr"/>
            <a:lstStyle/>
            <a:p>
              <a:pPr algn="just" eaLnBrk="0" hangingPunct="0"/>
              <a:endParaRPr lang="zh-CN" altLang="en-US" sz="900" b="1" dirty="0">
                <a:latin typeface="Times New Roman" panose="02020603050405020304" pitchFamily="18" charset="0"/>
              </a:endParaRPr>
            </a:p>
          </p:txBody>
        </p:sp>
        <p:sp>
          <p:nvSpPr>
            <p:cNvPr id="14393" name="Line 235"/>
            <p:cNvSpPr/>
            <p:nvPr/>
          </p:nvSpPr>
          <p:spPr>
            <a:xfrm>
              <a:off x="3833" y="4113"/>
              <a:ext cx="1" cy="186"/>
            </a:xfrm>
            <a:prstGeom prst="line">
              <a:avLst/>
            </a:prstGeom>
            <a:ln w="28575" cap="flat" cmpd="sng">
              <a:solidFill>
                <a:schemeClr val="tx1"/>
              </a:solidFill>
              <a:prstDash val="solid"/>
              <a:headEnd type="none" w="med" len="med"/>
              <a:tailEnd type="none" w="med" len="med"/>
            </a:ln>
          </p:spPr>
        </p:sp>
      </p:grpSp>
      <p:grpSp>
        <p:nvGrpSpPr>
          <p:cNvPr id="22" name="Group 190"/>
          <p:cNvGrpSpPr/>
          <p:nvPr/>
        </p:nvGrpSpPr>
        <p:grpSpPr>
          <a:xfrm>
            <a:off x="7848600" y="5105400"/>
            <a:ext cx="1009650" cy="369888"/>
            <a:chOff x="6146" y="3249"/>
            <a:chExt cx="636" cy="233"/>
          </a:xfrm>
        </p:grpSpPr>
        <p:sp>
          <p:nvSpPr>
            <p:cNvPr id="14388" name="Text Box 140"/>
            <p:cNvSpPr txBox="1"/>
            <p:nvPr/>
          </p:nvSpPr>
          <p:spPr>
            <a:xfrm>
              <a:off x="6146" y="3249"/>
              <a:ext cx="636" cy="233"/>
            </a:xfrm>
            <a:prstGeom prst="rect">
              <a:avLst/>
            </a:prstGeom>
            <a:solidFill>
              <a:schemeClr val="bg1"/>
            </a:solidFill>
            <a:ln w="9525">
              <a:noFill/>
            </a:ln>
          </p:spPr>
          <p:txBody>
            <a:bodyPr>
              <a:spAutoFit/>
            </a:bodyPr>
            <a:lstStyle/>
            <a:p>
              <a:pPr algn="just" eaLnBrk="0" hangingPunct="0"/>
              <a:r>
                <a:rPr lang="en-US" altLang="zh-CN" b="1">
                  <a:latin typeface="Times New Roman" panose="02020603050405020304" pitchFamily="18" charset="0"/>
                </a:rPr>
                <a:t> 00   30</a:t>
              </a:r>
              <a:endParaRPr lang="en-US" altLang="zh-CN" b="1">
                <a:latin typeface="Times New Roman" panose="02020603050405020304" pitchFamily="18" charset="0"/>
              </a:endParaRPr>
            </a:p>
          </p:txBody>
        </p:sp>
        <p:sp>
          <p:nvSpPr>
            <p:cNvPr id="14389" name="Rectangle 141"/>
            <p:cNvSpPr/>
            <p:nvPr/>
          </p:nvSpPr>
          <p:spPr>
            <a:xfrm>
              <a:off x="6190" y="3283"/>
              <a:ext cx="502" cy="180"/>
            </a:xfrm>
            <a:prstGeom prst="rect">
              <a:avLst/>
            </a:prstGeom>
            <a:noFill/>
            <a:ln w="28575" cap="flat" cmpd="sng">
              <a:solidFill>
                <a:schemeClr val="tx1"/>
              </a:solidFill>
              <a:prstDash val="solid"/>
              <a:miter/>
              <a:headEnd type="none" w="med" len="med"/>
              <a:tailEnd type="none" w="med" len="med"/>
            </a:ln>
          </p:spPr>
          <p:txBody>
            <a:bodyPr wrap="none" anchor="ctr"/>
            <a:lstStyle/>
            <a:p>
              <a:pPr algn="just" eaLnBrk="0" hangingPunct="0"/>
              <a:endParaRPr lang="zh-CN" altLang="en-US" sz="900" b="1" dirty="0">
                <a:latin typeface="Times New Roman" panose="02020603050405020304" pitchFamily="18" charset="0"/>
              </a:endParaRPr>
            </a:p>
          </p:txBody>
        </p:sp>
        <p:sp>
          <p:nvSpPr>
            <p:cNvPr id="14390" name="Line 142"/>
            <p:cNvSpPr/>
            <p:nvPr/>
          </p:nvSpPr>
          <p:spPr>
            <a:xfrm>
              <a:off x="6419" y="3292"/>
              <a:ext cx="1" cy="186"/>
            </a:xfrm>
            <a:prstGeom prst="line">
              <a:avLst/>
            </a:prstGeom>
            <a:ln w="28575" cap="flat" cmpd="sng">
              <a:solidFill>
                <a:schemeClr val="tx1"/>
              </a:solidFill>
              <a:prstDash val="solid"/>
              <a:headEnd type="none" w="med" len="med"/>
              <a:tailEnd type="none" w="med" len="med"/>
            </a:ln>
          </p:spPr>
        </p:sp>
      </p:grpSp>
      <p:grpSp>
        <p:nvGrpSpPr>
          <p:cNvPr id="23" name="Group 187"/>
          <p:cNvGrpSpPr/>
          <p:nvPr/>
        </p:nvGrpSpPr>
        <p:grpSpPr>
          <a:xfrm>
            <a:off x="7808913" y="1108075"/>
            <a:ext cx="1009650" cy="2716213"/>
            <a:chOff x="6055" y="210"/>
            <a:chExt cx="636" cy="1711"/>
          </a:xfrm>
        </p:grpSpPr>
        <p:grpSp>
          <p:nvGrpSpPr>
            <p:cNvPr id="14382" name="Group 231"/>
            <p:cNvGrpSpPr/>
            <p:nvPr/>
          </p:nvGrpSpPr>
          <p:grpSpPr>
            <a:xfrm>
              <a:off x="6176" y="1810"/>
              <a:ext cx="432" cy="111"/>
              <a:chOff x="5077" y="2257"/>
              <a:chExt cx="432" cy="109"/>
            </a:xfrm>
          </p:grpSpPr>
          <p:sp>
            <p:nvSpPr>
              <p:cNvPr id="14386" name="Text Box 229"/>
              <p:cNvSpPr txBox="1"/>
              <p:nvPr/>
            </p:nvSpPr>
            <p:spPr>
              <a:xfrm>
                <a:off x="5077" y="2257"/>
                <a:ext cx="192" cy="104"/>
              </a:xfrm>
              <a:prstGeom prst="rect">
                <a:avLst/>
              </a:prstGeom>
              <a:solidFill>
                <a:schemeClr val="bg1"/>
              </a:solidFill>
              <a:ln w="9525">
                <a:noFill/>
              </a:ln>
            </p:spPr>
            <p:txBody>
              <a:bodyPr>
                <a:spAutoFit/>
              </a:bodyPr>
              <a:lstStyle/>
              <a:p>
                <a:pPr algn="just" eaLnBrk="0" hangingPunct="0">
                  <a:spcBef>
                    <a:spcPct val="50000"/>
                  </a:spcBef>
                </a:pPr>
                <a:r>
                  <a:rPr lang="en-US" altLang="zh-CN" sz="500" b="1">
                    <a:latin typeface="Times New Roman" panose="02020603050405020304" pitchFamily="18" charset="0"/>
                  </a:rPr>
                  <a:t> </a:t>
                </a:r>
                <a:endParaRPr lang="en-US" altLang="zh-CN" sz="500" b="1">
                  <a:latin typeface="Times New Roman" panose="02020603050405020304" pitchFamily="18" charset="0"/>
                </a:endParaRPr>
              </a:p>
            </p:txBody>
          </p:sp>
          <p:sp>
            <p:nvSpPr>
              <p:cNvPr id="14387" name="Text Box 230"/>
              <p:cNvSpPr txBox="1"/>
              <p:nvPr/>
            </p:nvSpPr>
            <p:spPr>
              <a:xfrm>
                <a:off x="5330" y="2261"/>
                <a:ext cx="179" cy="105"/>
              </a:xfrm>
              <a:prstGeom prst="rect">
                <a:avLst/>
              </a:prstGeom>
              <a:solidFill>
                <a:schemeClr val="bg1"/>
              </a:solidFill>
              <a:ln w="9525">
                <a:noFill/>
              </a:ln>
            </p:spPr>
            <p:txBody>
              <a:bodyPr>
                <a:spAutoFit/>
              </a:bodyPr>
              <a:lstStyle/>
              <a:p>
                <a:pPr algn="just" eaLnBrk="0" hangingPunct="0">
                  <a:spcBef>
                    <a:spcPct val="50000"/>
                  </a:spcBef>
                </a:pPr>
                <a:r>
                  <a:rPr lang="en-US" altLang="zh-CN" sz="500" b="1">
                    <a:latin typeface="Times New Roman" panose="02020603050405020304" pitchFamily="18" charset="0"/>
                  </a:rPr>
                  <a:t> </a:t>
                </a:r>
                <a:endParaRPr lang="en-US" altLang="zh-CN" sz="500" b="1">
                  <a:latin typeface="Times New Roman" panose="02020603050405020304" pitchFamily="18" charset="0"/>
                </a:endParaRPr>
              </a:p>
            </p:txBody>
          </p:sp>
        </p:grpSp>
        <p:sp>
          <p:nvSpPr>
            <p:cNvPr id="14383" name="Text Box 240"/>
            <p:cNvSpPr txBox="1"/>
            <p:nvPr/>
          </p:nvSpPr>
          <p:spPr>
            <a:xfrm>
              <a:off x="6055" y="210"/>
              <a:ext cx="636" cy="250"/>
            </a:xfrm>
            <a:prstGeom prst="rect">
              <a:avLst/>
            </a:prstGeom>
            <a:solidFill>
              <a:schemeClr val="bg1"/>
            </a:solidFill>
            <a:ln w="9525">
              <a:noFill/>
            </a:ln>
          </p:spPr>
          <p:txBody>
            <a:bodyPr>
              <a:spAutoFit/>
            </a:bodyPr>
            <a:lstStyle/>
            <a:p>
              <a:pPr algn="just" eaLnBrk="0" hangingPunct="0"/>
              <a:r>
                <a:rPr lang="en-US" altLang="zh-CN" b="1">
                  <a:latin typeface="Times New Roman" panose="02020603050405020304" pitchFamily="18" charset="0"/>
                </a:rPr>
                <a:t>1A   B1</a:t>
              </a:r>
              <a:endParaRPr lang="en-US" altLang="zh-CN" b="1">
                <a:latin typeface="Times New Roman" panose="02020603050405020304" pitchFamily="18" charset="0"/>
              </a:endParaRPr>
            </a:p>
          </p:txBody>
        </p:sp>
        <p:sp>
          <p:nvSpPr>
            <p:cNvPr id="14384" name="Rectangle 241"/>
            <p:cNvSpPr/>
            <p:nvPr/>
          </p:nvSpPr>
          <p:spPr>
            <a:xfrm>
              <a:off x="6099" y="245"/>
              <a:ext cx="502" cy="183"/>
            </a:xfrm>
            <a:prstGeom prst="rect">
              <a:avLst/>
            </a:prstGeom>
            <a:noFill/>
            <a:ln w="28575" cap="flat" cmpd="sng">
              <a:solidFill>
                <a:schemeClr val="tx1"/>
              </a:solidFill>
              <a:prstDash val="solid"/>
              <a:miter/>
              <a:headEnd type="none" w="med" len="med"/>
              <a:tailEnd type="none" w="med" len="med"/>
            </a:ln>
          </p:spPr>
          <p:txBody>
            <a:bodyPr wrap="none" anchor="ctr"/>
            <a:lstStyle/>
            <a:p>
              <a:pPr algn="just" eaLnBrk="0" hangingPunct="0"/>
              <a:endParaRPr lang="zh-CN" altLang="en-US" sz="900" b="1" dirty="0">
                <a:latin typeface="Times New Roman" panose="02020603050405020304" pitchFamily="18" charset="0"/>
              </a:endParaRPr>
            </a:p>
          </p:txBody>
        </p:sp>
        <p:sp>
          <p:nvSpPr>
            <p:cNvPr id="14385" name="Line 242"/>
            <p:cNvSpPr/>
            <p:nvPr/>
          </p:nvSpPr>
          <p:spPr>
            <a:xfrm>
              <a:off x="6328" y="254"/>
              <a:ext cx="1" cy="190"/>
            </a:xfrm>
            <a:prstGeom prst="line">
              <a:avLst/>
            </a:prstGeom>
            <a:ln w="28575" cap="flat" cmpd="sng">
              <a:solidFill>
                <a:schemeClr val="tx1"/>
              </a:solidFill>
              <a:prstDash val="solid"/>
              <a:headEnd type="none" w="med" len="med"/>
              <a:tailEnd type="none" w="med" len="med"/>
            </a:ln>
          </p:spPr>
        </p:sp>
      </p:grpSp>
      <p:grpSp>
        <p:nvGrpSpPr>
          <p:cNvPr id="25" name="Group 189"/>
          <p:cNvGrpSpPr/>
          <p:nvPr/>
        </p:nvGrpSpPr>
        <p:grpSpPr>
          <a:xfrm>
            <a:off x="7807325" y="1468438"/>
            <a:ext cx="1009650" cy="2730500"/>
            <a:chOff x="6055" y="2115"/>
            <a:chExt cx="636" cy="1720"/>
          </a:xfrm>
        </p:grpSpPr>
        <p:grpSp>
          <p:nvGrpSpPr>
            <p:cNvPr id="14376" name="Group 236"/>
            <p:cNvGrpSpPr/>
            <p:nvPr/>
          </p:nvGrpSpPr>
          <p:grpSpPr>
            <a:xfrm>
              <a:off x="6175" y="3723"/>
              <a:ext cx="386" cy="112"/>
              <a:chOff x="5076" y="2297"/>
              <a:chExt cx="386" cy="110"/>
            </a:xfrm>
          </p:grpSpPr>
          <p:sp>
            <p:nvSpPr>
              <p:cNvPr id="14380" name="Text Box 237"/>
              <p:cNvSpPr txBox="1"/>
              <p:nvPr/>
            </p:nvSpPr>
            <p:spPr>
              <a:xfrm>
                <a:off x="5076" y="2303"/>
                <a:ext cx="156" cy="104"/>
              </a:xfrm>
              <a:prstGeom prst="rect">
                <a:avLst/>
              </a:prstGeom>
              <a:solidFill>
                <a:schemeClr val="bg1"/>
              </a:solidFill>
              <a:ln w="9525">
                <a:noFill/>
              </a:ln>
            </p:spPr>
            <p:txBody>
              <a:bodyPr>
                <a:spAutoFit/>
              </a:bodyPr>
              <a:lstStyle/>
              <a:p>
                <a:pPr algn="just" eaLnBrk="0" hangingPunct="0">
                  <a:spcBef>
                    <a:spcPct val="50000"/>
                  </a:spcBef>
                </a:pPr>
                <a:r>
                  <a:rPr lang="en-US" altLang="zh-CN" sz="500" b="1">
                    <a:latin typeface="Times New Roman" panose="02020603050405020304" pitchFamily="18" charset="0"/>
                  </a:rPr>
                  <a:t> </a:t>
                </a:r>
                <a:endParaRPr lang="en-US" altLang="zh-CN" sz="500" b="1">
                  <a:latin typeface="Times New Roman" panose="02020603050405020304" pitchFamily="18" charset="0"/>
                </a:endParaRPr>
              </a:p>
            </p:txBody>
          </p:sp>
          <p:sp>
            <p:nvSpPr>
              <p:cNvPr id="14381" name="Text Box 238"/>
              <p:cNvSpPr txBox="1"/>
              <p:nvPr/>
            </p:nvSpPr>
            <p:spPr>
              <a:xfrm>
                <a:off x="5318" y="2297"/>
                <a:ext cx="144" cy="105"/>
              </a:xfrm>
              <a:prstGeom prst="rect">
                <a:avLst/>
              </a:prstGeom>
              <a:solidFill>
                <a:schemeClr val="bg1"/>
              </a:solidFill>
              <a:ln w="9525">
                <a:noFill/>
              </a:ln>
            </p:spPr>
            <p:txBody>
              <a:bodyPr>
                <a:spAutoFit/>
              </a:bodyPr>
              <a:lstStyle/>
              <a:p>
                <a:pPr algn="just" eaLnBrk="0" hangingPunct="0">
                  <a:spcBef>
                    <a:spcPct val="50000"/>
                  </a:spcBef>
                </a:pPr>
                <a:r>
                  <a:rPr lang="en-US" altLang="zh-CN" sz="500" b="1">
                    <a:latin typeface="Times New Roman" panose="02020603050405020304" pitchFamily="18" charset="0"/>
                  </a:rPr>
                  <a:t> </a:t>
                </a:r>
                <a:endParaRPr lang="en-US" altLang="zh-CN" sz="500" b="1">
                  <a:latin typeface="Times New Roman" panose="02020603050405020304" pitchFamily="18" charset="0"/>
                </a:endParaRPr>
              </a:p>
            </p:txBody>
          </p:sp>
        </p:grpSp>
        <p:sp>
          <p:nvSpPr>
            <p:cNvPr id="14377" name="Text Box 244"/>
            <p:cNvSpPr txBox="1"/>
            <p:nvPr/>
          </p:nvSpPr>
          <p:spPr>
            <a:xfrm>
              <a:off x="6055" y="2115"/>
              <a:ext cx="636" cy="250"/>
            </a:xfrm>
            <a:prstGeom prst="rect">
              <a:avLst/>
            </a:prstGeom>
            <a:solidFill>
              <a:schemeClr val="bg1"/>
            </a:solidFill>
            <a:ln w="9525">
              <a:noFill/>
            </a:ln>
          </p:spPr>
          <p:txBody>
            <a:bodyPr>
              <a:spAutoFit/>
            </a:bodyPr>
            <a:lstStyle/>
            <a:p>
              <a:pPr algn="just" eaLnBrk="0" hangingPunct="0"/>
              <a:r>
                <a:rPr lang="en-US" altLang="zh-CN" b="1">
                  <a:latin typeface="Times New Roman" panose="02020603050405020304" pitchFamily="18" charset="0"/>
                </a:rPr>
                <a:t>12   34</a:t>
              </a:r>
              <a:endParaRPr lang="en-US" altLang="zh-CN" b="1">
                <a:latin typeface="Times New Roman" panose="02020603050405020304" pitchFamily="18" charset="0"/>
              </a:endParaRPr>
            </a:p>
          </p:txBody>
        </p:sp>
        <p:sp>
          <p:nvSpPr>
            <p:cNvPr id="14378" name="Rectangle 245"/>
            <p:cNvSpPr/>
            <p:nvPr/>
          </p:nvSpPr>
          <p:spPr>
            <a:xfrm>
              <a:off x="6099" y="2150"/>
              <a:ext cx="502" cy="183"/>
            </a:xfrm>
            <a:prstGeom prst="rect">
              <a:avLst/>
            </a:prstGeom>
            <a:noFill/>
            <a:ln w="28575" cap="flat" cmpd="sng">
              <a:solidFill>
                <a:schemeClr val="tx1"/>
              </a:solidFill>
              <a:prstDash val="solid"/>
              <a:miter/>
              <a:headEnd type="none" w="med" len="med"/>
              <a:tailEnd type="none" w="med" len="med"/>
            </a:ln>
          </p:spPr>
          <p:txBody>
            <a:bodyPr wrap="none" anchor="ctr"/>
            <a:lstStyle/>
            <a:p>
              <a:pPr algn="just" eaLnBrk="0" hangingPunct="0"/>
              <a:endParaRPr lang="zh-CN" altLang="en-US" sz="900" b="1" dirty="0">
                <a:latin typeface="Times New Roman" panose="02020603050405020304" pitchFamily="18" charset="0"/>
              </a:endParaRPr>
            </a:p>
          </p:txBody>
        </p:sp>
        <p:sp>
          <p:nvSpPr>
            <p:cNvPr id="14379" name="Line 246"/>
            <p:cNvSpPr/>
            <p:nvPr/>
          </p:nvSpPr>
          <p:spPr>
            <a:xfrm>
              <a:off x="6328" y="2159"/>
              <a:ext cx="1" cy="190"/>
            </a:xfrm>
            <a:prstGeom prst="line">
              <a:avLst/>
            </a:prstGeom>
            <a:ln w="28575" cap="flat" cmpd="sng">
              <a:solidFill>
                <a:schemeClr val="tx1"/>
              </a:solidFill>
              <a:prstDash val="solid"/>
              <a:headEnd type="none" w="med" len="med"/>
              <a:tailEnd type="none" w="med" len="med"/>
            </a:ln>
          </p:spPr>
        </p:sp>
      </p:grpSp>
      <p:sp>
        <p:nvSpPr>
          <p:cNvPr id="14369" name="矩形 5"/>
          <p:cNvSpPr/>
          <p:nvPr/>
        </p:nvSpPr>
        <p:spPr>
          <a:xfrm>
            <a:off x="8358188" y="6500813"/>
            <a:ext cx="579437" cy="336550"/>
          </a:xfrm>
          <a:prstGeom prst="rect">
            <a:avLst/>
          </a:prstGeom>
          <a:noFill/>
          <a:ln w="9525">
            <a:noFill/>
          </a:ln>
        </p:spPr>
        <p:txBody>
          <a:bodyPr wrap="none">
            <a:spAutoFit/>
          </a:bodyPr>
          <a:lstStyle/>
          <a:p>
            <a:fld id="{9A0DB2DC-4C9A-4742-B13C-FB6460FD3503}" type="slidenum">
              <a:rPr lang="en-US" altLang="zh-CN" sz="1600" b="1">
                <a:solidFill>
                  <a:srgbClr val="CDFFCD"/>
                </a:solidFill>
                <a:latin typeface="Arial" panose="020B0604020202020204" pitchFamily="34" charset="0"/>
                <a:ea typeface="华文宋体" panose="02010600040101010101" pitchFamily="2" charset="-122"/>
              </a:rPr>
            </a:fld>
            <a:r>
              <a:rPr lang="en-US" altLang="zh-CN" sz="1600" b="1">
                <a:solidFill>
                  <a:srgbClr val="CDFFCD"/>
                </a:solidFill>
                <a:latin typeface="Arial" panose="020B0604020202020204" pitchFamily="34" charset="0"/>
                <a:ea typeface="华文宋体" panose="02010600040101010101" pitchFamily="2" charset="-122"/>
              </a:rPr>
              <a:t>/42</a:t>
            </a:r>
            <a:endParaRPr lang="zh-CN" altLang="en-US" sz="1600" dirty="0">
              <a:latin typeface="Arial" panose="020B0604020202020204" pitchFamily="34" charset="0"/>
              <a:ea typeface="华文宋体" panose="02010600040101010101" pitchFamily="2" charset="-122"/>
            </a:endParaRPr>
          </a:p>
        </p:txBody>
      </p:sp>
      <p:sp>
        <p:nvSpPr>
          <p:cNvPr id="162"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163" name="灯片编号占位符 4"/>
          <p:cNvSpPr txBox="1">
            <a:spLocks noGrp="1"/>
          </p:cNvSpPr>
          <p:nvPr>
            <p:ph type="sldNum" sz="quarter" idx="11"/>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164" name="页脚占位符 5"/>
          <p:cNvSpPr txBox="1">
            <a:spLocks noGrp="1"/>
          </p:cNvSpPr>
          <p:nvPr>
            <p:ph type="ftr" sz="quarter" idx="12"/>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Bottom)">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4039"/>
                                        </p:tgtEl>
                                        <p:attrNameLst>
                                          <p:attrName>style.visibility</p:attrName>
                                        </p:attrNameLst>
                                      </p:cBhvr>
                                      <p:to>
                                        <p:strVal val="visible"/>
                                      </p:to>
                                    </p:set>
                                    <p:animEffect transition="in" filter="dissolve">
                                      <p:cBhvr>
                                        <p:cTn id="17" dur="500"/>
                                        <p:tgtEl>
                                          <p:spTgt spid="44039"/>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slide(fromBottom)">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4040"/>
                                        </p:tgtEl>
                                        <p:attrNameLst>
                                          <p:attrName>style.visibility</p:attrName>
                                        </p:attrNameLst>
                                      </p:cBhvr>
                                      <p:to>
                                        <p:strVal val="visible"/>
                                      </p:to>
                                    </p:set>
                                    <p:animEffect transition="in" filter="dissolve">
                                      <p:cBhvr>
                                        <p:cTn id="27" dur="500"/>
                                        <p:tgtEl>
                                          <p:spTgt spid="4404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dissolv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slide(fromBottom)">
                                      <p:cBhvr>
                                        <p:cTn id="42"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2" presetClass="entr" presetSubtype="1"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slide(fromTop)">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dissolv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dissolve">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4" fill="hold"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slide(fromBottom)">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1" fill="hold"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slide(fromTop)">
                                      <p:cBhvr>
                                        <p:cTn id="67" dur="500"/>
                                        <p:tgtEl>
                                          <p:spTgt spid="3"/>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dissolve">
                                      <p:cBhvr>
                                        <p:cTn id="72" dur="500"/>
                                        <p:tgtEl>
                                          <p:spTgt spid="17"/>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dissolve">
                                      <p:cBhvr>
                                        <p:cTn id="77" dur="500"/>
                                        <p:tgtEl>
                                          <p:spTgt spid="5"/>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dissolve">
                                      <p:cBhvr>
                                        <p:cTn id="82" dur="500"/>
                                        <p:tgtEl>
                                          <p:spTgt spid="20"/>
                                        </p:tgtEl>
                                      </p:cBhvr>
                                    </p:animEffect>
                                  </p:childTnLst>
                                </p:cTn>
                              </p:par>
                            </p:childTnLst>
                          </p:cTn>
                        </p:par>
                      </p:childTnLst>
                    </p:cTn>
                  </p:par>
                  <p:par>
                    <p:cTn id="83" fill="hold">
                      <p:stCondLst>
                        <p:cond delay="indefinite"/>
                      </p:stCondLst>
                      <p:childTnLst>
                        <p:par>
                          <p:cTn id="84" fill="hold">
                            <p:stCondLst>
                              <p:cond delay="0"/>
                            </p:stCondLst>
                            <p:childTnLst>
                              <p:par>
                                <p:cTn id="85" presetID="12" presetClass="entr" presetSubtype="4" fill="hold" nodeType="click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slide(fromBottom)">
                                      <p:cBhvr>
                                        <p:cTn id="87" dur="500"/>
                                        <p:tgtEl>
                                          <p:spTgt spid="9"/>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dissolve">
                                      <p:cBhvr>
                                        <p:cTn id="92" dur="500"/>
                                        <p:tgtEl>
                                          <p:spTgt spid="23"/>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nodeType="click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dissolve">
                                      <p:cBhvr>
                                        <p:cTn id="97" dur="500"/>
                                        <p:tgtEl>
                                          <p:spTgt spid="21"/>
                                        </p:tgtEl>
                                      </p:cBhvr>
                                    </p:animEffect>
                                  </p:childTnLst>
                                </p:cTn>
                              </p:par>
                            </p:childTnLst>
                          </p:cTn>
                        </p:par>
                      </p:childTnLst>
                    </p:cTn>
                  </p:par>
                  <p:par>
                    <p:cTn id="98" fill="hold">
                      <p:stCondLst>
                        <p:cond delay="indefinite"/>
                      </p:stCondLst>
                      <p:childTnLst>
                        <p:par>
                          <p:cTn id="99" fill="hold">
                            <p:stCondLst>
                              <p:cond delay="0"/>
                            </p:stCondLst>
                            <p:childTnLst>
                              <p:par>
                                <p:cTn id="100" presetID="12" presetClass="entr" presetSubtype="4" fill="hold" nodeType="clickEffect">
                                  <p:stCondLst>
                                    <p:cond delay="0"/>
                                  </p:stCondLst>
                                  <p:childTnLst>
                                    <p:set>
                                      <p:cBhvr>
                                        <p:cTn id="101" dur="1" fill="hold">
                                          <p:stCondLst>
                                            <p:cond delay="0"/>
                                          </p:stCondLst>
                                        </p:cTn>
                                        <p:tgtEl>
                                          <p:spTgt spid="12"/>
                                        </p:tgtEl>
                                        <p:attrNameLst>
                                          <p:attrName>style.visibility</p:attrName>
                                        </p:attrNameLst>
                                      </p:cBhvr>
                                      <p:to>
                                        <p:strVal val="visible"/>
                                      </p:to>
                                    </p:set>
                                    <p:animEffect transition="in" filter="slide(fromBottom)">
                                      <p:cBhvr>
                                        <p:cTn id="102"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03" fill="hold">
                      <p:stCondLst>
                        <p:cond delay="indefinite"/>
                      </p:stCondLst>
                      <p:childTnLst>
                        <p:par>
                          <p:cTn id="104" fill="hold">
                            <p:stCondLst>
                              <p:cond delay="0"/>
                            </p:stCondLst>
                            <p:childTnLst>
                              <p:par>
                                <p:cTn id="105" presetID="12" presetClass="entr" presetSubtype="4" fill="hold" nodeType="clickEffect">
                                  <p:stCondLst>
                                    <p:cond delay="0"/>
                                  </p:stCondLst>
                                  <p:childTnLst>
                                    <p:set>
                                      <p:cBhvr>
                                        <p:cTn id="106" dur="1" fill="hold">
                                          <p:stCondLst>
                                            <p:cond delay="0"/>
                                          </p:stCondLst>
                                        </p:cTn>
                                        <p:tgtEl>
                                          <p:spTgt spid="6"/>
                                        </p:tgtEl>
                                        <p:attrNameLst>
                                          <p:attrName>style.visibility</p:attrName>
                                        </p:attrNameLst>
                                      </p:cBhvr>
                                      <p:to>
                                        <p:strVal val="visible"/>
                                      </p:to>
                                    </p:set>
                                    <p:animEffect transition="in" filter="slide(fromBottom)">
                                      <p:cBhvr>
                                        <p:cTn id="107" dur="500"/>
                                        <p:tgtEl>
                                          <p:spTgt spid="6"/>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ntr" presetSubtype="0" fill="hold" nodeType="click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dissolve">
                                      <p:cBhvr>
                                        <p:cTn id="112" dur="500"/>
                                        <p:tgtEl>
                                          <p:spTgt spid="25"/>
                                        </p:tgtEl>
                                      </p:cBhvr>
                                    </p:animEffect>
                                  </p:childTnLst>
                                </p:cTn>
                              </p:par>
                            </p:childTnLst>
                          </p:cTn>
                        </p:par>
                      </p:childTnLst>
                    </p:cTn>
                  </p:par>
                  <p:par>
                    <p:cTn id="113" fill="hold">
                      <p:stCondLst>
                        <p:cond delay="indefinite"/>
                      </p:stCondLst>
                      <p:childTnLst>
                        <p:par>
                          <p:cTn id="114" fill="hold">
                            <p:stCondLst>
                              <p:cond delay="0"/>
                            </p:stCondLst>
                            <p:childTnLst>
                              <p:par>
                                <p:cTn id="115" presetID="9" presetClass="entr" presetSubtype="0" fill="hold" nodeType="clickEffect">
                                  <p:stCondLst>
                                    <p:cond delay="0"/>
                                  </p:stCondLst>
                                  <p:childTnLst>
                                    <p:set>
                                      <p:cBhvr>
                                        <p:cTn id="116" dur="1" fill="hold">
                                          <p:stCondLst>
                                            <p:cond delay="0"/>
                                          </p:stCondLst>
                                        </p:cTn>
                                        <p:tgtEl>
                                          <p:spTgt spid="22"/>
                                        </p:tgtEl>
                                        <p:attrNameLst>
                                          <p:attrName>style.visibility</p:attrName>
                                        </p:attrNameLst>
                                      </p:cBhvr>
                                      <p:to>
                                        <p:strVal val="visible"/>
                                      </p:to>
                                    </p:set>
                                    <p:animEffect transition="in" filter="dissolve">
                                      <p:cBhvr>
                                        <p:cTn id="117" dur="500"/>
                                        <p:tgtEl>
                                          <p:spTgt spid="22"/>
                                        </p:tgtEl>
                                      </p:cBhvr>
                                    </p:animEffect>
                                  </p:childTnLst>
                                </p:cTn>
                              </p:par>
                            </p:childTnLst>
                          </p:cTn>
                        </p:par>
                      </p:childTnLst>
                    </p:cTn>
                  </p:par>
                  <p:par>
                    <p:cTn id="118" fill="hold">
                      <p:stCondLst>
                        <p:cond delay="indefinite"/>
                      </p:stCondLst>
                      <p:childTnLst>
                        <p:par>
                          <p:cTn id="119" fill="hold">
                            <p:stCondLst>
                              <p:cond delay="0"/>
                            </p:stCondLst>
                            <p:childTnLst>
                              <p:par>
                                <p:cTn id="120" presetID="12" presetClass="entr" presetSubtype="4" fill="hold" nodeType="clickEffect">
                                  <p:stCondLst>
                                    <p:cond delay="0"/>
                                  </p:stCondLst>
                                  <p:childTnLst>
                                    <p:set>
                                      <p:cBhvr>
                                        <p:cTn id="121" dur="1" fill="hold">
                                          <p:stCondLst>
                                            <p:cond delay="0"/>
                                          </p:stCondLst>
                                        </p:cTn>
                                        <p:tgtEl>
                                          <p:spTgt spid="11"/>
                                        </p:tgtEl>
                                        <p:attrNameLst>
                                          <p:attrName>style.visibility</p:attrName>
                                        </p:attrNameLst>
                                      </p:cBhvr>
                                      <p:to>
                                        <p:strVal val="visible"/>
                                      </p:to>
                                    </p:set>
                                    <p:animEffect transition="in" filter="slide(fromBottom)">
                                      <p:cBhvr>
                                        <p:cTn id="122" dur="500"/>
                                        <p:tgtEl>
                                          <p:spTgt spid="11"/>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nodeType="clickEffect">
                                  <p:stCondLst>
                                    <p:cond delay="0"/>
                                  </p:stCondLst>
                                  <p:childTnLst>
                                    <p:set>
                                      <p:cBhvr>
                                        <p:cTn id="126" dur="1" fill="hold">
                                          <p:stCondLst>
                                            <p:cond delay="0"/>
                                          </p:stCondLst>
                                        </p:cTn>
                                        <p:tgtEl>
                                          <p:spTgt spid="10"/>
                                        </p:tgtEl>
                                        <p:attrNameLst>
                                          <p:attrName>style.visibility</p:attrName>
                                        </p:attrNameLst>
                                      </p:cBhvr>
                                      <p:to>
                                        <p:strVal val="visible"/>
                                      </p:to>
                                    </p:set>
                                    <p:animEffect transition="in" filter="dissolve">
                                      <p:cBhvr>
                                        <p:cTn id="1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9" grpId="0"/>
      <p:bldP spid="440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7D974B2-578A-49D9-8343-AD1D1547953A}" type="datetime1">
              <a:rPr kumimoji="0" lang="zh-CN" altLang="en-US" sz="1200" b="1" i="0" u="none" strike="noStrike" kern="1200" cap="none" spc="0" normalizeH="0" baseline="0" noProof="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15362" name="Rectangle 2"/>
          <p:cNvSpPr>
            <a:spLocks noGrp="1" noRot="1"/>
          </p:cNvSpPr>
          <p:nvPr>
            <p:custDataLst>
              <p:tags r:id="rId1"/>
            </p:custDataLst>
          </p:nvPr>
        </p:nvSpPr>
        <p:spPr>
          <a:xfrm>
            <a:off x="381000" y="114300"/>
            <a:ext cx="8667750" cy="866775"/>
          </a:xfrm>
        </p:spPr>
        <p:txBody>
          <a:bodyPr vert="horz" wrap="square" lIns="91440" tIns="45720" rIns="91440" bIns="45720" anchor="ctr"/>
          <a:lstStyle>
            <a:lvl1pPr algn="l" rtl="0" eaLnBrk="0" fontAlgn="base" hangingPunct="0">
              <a:spcBef>
                <a:spcPct val="0"/>
              </a:spcBef>
              <a:spcAft>
                <a:spcPct val="0"/>
              </a:spcAft>
              <a:defRPr lang="zh-CN" altLang="en-US" sz="3600" b="1" kern="1200" dirty="0">
                <a:ln w="6350">
                  <a:noFill/>
                </a:ln>
                <a:solidFill>
                  <a:srgbClr val="002060"/>
                </a:solidFill>
                <a:latin typeface="+mj-lt"/>
                <a:ea typeface="+mj-ea"/>
                <a:cs typeface="+mj-cs"/>
              </a:defRPr>
            </a:lvl1pPr>
            <a:lvl2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2pPr>
            <a:lvl3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3pPr>
            <a:lvl4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4pPr>
            <a:lvl5pPr algn="l" rtl="0" eaLnBrk="0" fontAlgn="base" hangingPunct="0">
              <a:spcBef>
                <a:spcPct val="0"/>
              </a:spcBef>
              <a:spcAft>
                <a:spcPct val="0"/>
              </a:spcAft>
              <a:defRPr sz="3600" b="1">
                <a:solidFill>
                  <a:srgbClr val="002060"/>
                </a:solidFill>
                <a:latin typeface="Corbel" panose="020B0503020204020204" pitchFamily="34" charset="0"/>
                <a:ea typeface="华文楷体" panose="02010600040101010101" pitchFamily="2" charset="-122"/>
              </a:defRPr>
            </a:lvl5pPr>
            <a:lvl6pPr marL="457200" algn="l" rtl="0" fontAlgn="base">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fontAlgn="base">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fontAlgn="base">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fontAlgn="base">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a:lstStyle>
          <a:p>
            <a:pPr eaLnBrk="1" hangingPunct="1"/>
            <a:r>
              <a:rPr lang="zh-CN" altLang="en-US" sz="3200" dirty="0">
                <a:latin typeface="Comic Sans MS" panose="030F0702030302020204" pitchFamily="66" charset="0"/>
                <a:ea typeface="隶书" panose="02010509060101010101" pitchFamily="49" charset="-122"/>
              </a:rPr>
              <a:t>主存储器的工作原理</a:t>
            </a:r>
            <a:endParaRPr lang="zh-CN" altLang="en-US" sz="3200" dirty="0">
              <a:latin typeface="Comic Sans MS" panose="030F0702030302020204" pitchFamily="66" charset="0"/>
              <a:ea typeface="隶书" panose="02010509060101010101" pitchFamily="49" charset="-122"/>
            </a:endParaRPr>
          </a:p>
        </p:txBody>
      </p:sp>
      <p:graphicFrame>
        <p:nvGraphicFramePr>
          <p:cNvPr id="3" name="对象 2"/>
          <p:cNvGraphicFramePr/>
          <p:nvPr>
            <p:custDataLst>
              <p:tags r:id="rId2"/>
            </p:custDataLst>
          </p:nvPr>
        </p:nvGraphicFramePr>
        <p:xfrm>
          <a:off x="381000" y="990600"/>
          <a:ext cx="8531860" cy="3566160"/>
        </p:xfrm>
        <a:graphic>
          <a:graphicData uri="http://schemas.openxmlformats.org/presentationml/2006/ole">
            <mc:AlternateContent xmlns:mc="http://schemas.openxmlformats.org/markup-compatibility/2006">
              <mc:Choice xmlns:v="urn:schemas-microsoft-com:vml" Requires="v">
                <p:oleObj spid="_x0000_s4099" name="" r:id="rId3" imgW="6057900" imgH="2343150" progId="Paint.Picture">
                  <p:embed/>
                </p:oleObj>
              </mc:Choice>
              <mc:Fallback>
                <p:oleObj name="" r:id="rId3" imgW="6057900" imgH="2343150" progId="Paint.Picture">
                  <p:embed/>
                  <p:pic>
                    <p:nvPicPr>
                      <p:cNvPr id="0" name="图片 3"/>
                      <p:cNvPicPr/>
                      <p:nvPr/>
                    </p:nvPicPr>
                    <p:blipFill>
                      <a:blip r:embed="rId4"/>
                      <a:stretch>
                        <a:fillRect/>
                      </a:stretch>
                    </p:blipFill>
                    <p:spPr>
                      <a:xfrm>
                        <a:off x="381000" y="990600"/>
                        <a:ext cx="8531860" cy="3566160"/>
                      </a:xfrm>
                      <a:prstGeom prst="rect">
                        <a:avLst/>
                      </a:prstGeom>
                    </p:spPr>
                  </p:pic>
                </p:oleObj>
              </mc:Fallback>
            </mc:AlternateContent>
          </a:graphicData>
        </a:graphic>
      </p:graphicFrame>
      <p:sp>
        <p:nvSpPr>
          <p:cNvPr id="31777" name="Text Box 33"/>
          <p:cNvSpPr txBox="1"/>
          <p:nvPr>
            <p:custDataLst>
              <p:tags r:id="rId5"/>
            </p:custDataLst>
          </p:nvPr>
        </p:nvSpPr>
        <p:spPr>
          <a:xfrm>
            <a:off x="762000" y="4724400"/>
            <a:ext cx="8117840" cy="1953260"/>
          </a:xfrm>
          <a:prstGeom prst="rect">
            <a:avLst/>
          </a:prstGeom>
          <a:noFill/>
          <a:ln w="9525">
            <a:noFill/>
          </a:ln>
        </p:spPr>
        <p:txBody>
          <a:bodyPr wrap="square">
            <a:spAutoFit/>
          </a:bodyPr>
          <a:lstStyle/>
          <a:p>
            <a:pPr>
              <a:spcBef>
                <a:spcPct val="50000"/>
              </a:spcBef>
            </a:pPr>
            <a:r>
              <a:rPr lang="en-US" sz="2200" b="1">
                <a:latin typeface="Times New Roman" panose="02020603050405020304" pitchFamily="18" charset="0"/>
                <a:ea typeface="楷体_GB2312" panose="02010609030101010101" pitchFamily="49" charset="-122"/>
              </a:rPr>
              <a:t>  </a:t>
            </a:r>
            <a:r>
              <a:rPr sz="2200" b="1">
                <a:latin typeface="Times New Roman" panose="02020603050405020304" pitchFamily="18" charset="0"/>
                <a:ea typeface="楷体_GB2312" panose="02010609030101010101" pitchFamily="49" charset="-122"/>
              </a:rPr>
              <a:t>存储器组织由许多字节单元组成，每个单元都有一个唯一的编号(存储单元地址)，保存的信息称为存储单元内容。</a:t>
            </a:r>
            <a:endParaRPr sz="2200" b="1">
              <a:latin typeface="Times New Roman" panose="02020603050405020304" pitchFamily="18" charset="0"/>
              <a:ea typeface="楷体_GB2312" panose="02010609030101010101" pitchFamily="49" charset="-122"/>
            </a:endParaRPr>
          </a:p>
          <a:p>
            <a:pPr>
              <a:spcBef>
                <a:spcPct val="50000"/>
              </a:spcBef>
            </a:pPr>
            <a:r>
              <a:rPr lang="en-US" sz="2200" b="1">
                <a:latin typeface="Times New Roman" panose="02020603050405020304" pitchFamily="18" charset="0"/>
                <a:ea typeface="楷体_GB2312" panose="02010609030101010101" pitchFamily="49" charset="-122"/>
              </a:rPr>
              <a:t>   </a:t>
            </a:r>
            <a:r>
              <a:rPr sz="2200" b="1">
                <a:latin typeface="Times New Roman" panose="02020603050405020304" pitchFamily="18" charset="0"/>
                <a:ea typeface="楷体_GB2312" panose="02010609030101010101" pitchFamily="49" charset="-122"/>
              </a:rPr>
              <a:t>访问(读或写)存储单元:存储单元地址经地址译码后产生相应的选通信号，同时在控制信号的作用下读出存储单元内容到数据缓冲器，或将数据缓冲</a:t>
            </a:r>
            <a:r>
              <a:rPr lang="zh-CN" sz="2200" b="1">
                <a:latin typeface="Times New Roman" panose="02020603050405020304" pitchFamily="18" charset="0"/>
                <a:ea typeface="楷体_GB2312" panose="02010609030101010101" pitchFamily="49" charset="-122"/>
              </a:rPr>
              <a:t>器中的内容写入选定的单元。</a:t>
            </a:r>
            <a:endParaRPr lang="zh-CN" sz="2200" b="1">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777"/>
                                        </p:tgtEl>
                                        <p:attrNameLst>
                                          <p:attrName>style.visibility</p:attrName>
                                        </p:attrNameLst>
                                      </p:cBhvr>
                                      <p:to>
                                        <p:strVal val="visible"/>
                                      </p:to>
                                    </p:set>
                                    <p:animEffect transition="in" filter="dissolve">
                                      <p:cBhvr>
                                        <p:cTn id="7" dur="500"/>
                                        <p:tgtEl>
                                          <p:spTgt spid="317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7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p:cNvSpPr>
          <p:nvPr>
            <p:ph type="title"/>
          </p:nvPr>
        </p:nvSpPr>
        <p:spPr>
          <a:xfrm>
            <a:off x="381000" y="114300"/>
            <a:ext cx="8667750" cy="866775"/>
          </a:xfrm>
        </p:spPr>
        <p:txBody>
          <a:bodyPr vert="horz" wrap="square" lIns="91440" tIns="45720" rIns="91440" bIns="45720" anchor="ctr"/>
          <a:lstStyle/>
          <a:p>
            <a:pPr eaLnBrk="1" hangingPunct="1"/>
            <a:r>
              <a:rPr lang="zh-CN" altLang="en-US" sz="3200" dirty="0">
                <a:latin typeface="Comic Sans MS" panose="030F0702030302020204" pitchFamily="66" charset="0"/>
                <a:ea typeface="隶书" panose="02010509060101010101" pitchFamily="49" charset="-122"/>
              </a:rPr>
              <a:t>静态</a:t>
            </a:r>
            <a:r>
              <a:rPr lang="en-US" altLang="zh-CN" sz="3200">
                <a:latin typeface="Comic Sans MS" panose="030F0702030302020204" pitchFamily="66" charset="0"/>
                <a:ea typeface="隶书" panose="02010509060101010101" pitchFamily="49" charset="-122"/>
              </a:rPr>
              <a:t>RAM</a:t>
            </a:r>
            <a:r>
              <a:rPr lang="zh-CN" altLang="en-US" sz="3200" dirty="0">
                <a:latin typeface="Comic Sans MS" panose="030F0702030302020204" pitchFamily="66" charset="0"/>
                <a:ea typeface="隶书" panose="02010509060101010101" pitchFamily="49" charset="-122"/>
              </a:rPr>
              <a:t>的六管基本存储单元</a:t>
            </a:r>
            <a:endParaRPr lang="zh-CN" altLang="en-US" sz="3200" dirty="0">
              <a:latin typeface="Comic Sans MS" panose="030F0702030302020204" pitchFamily="66" charset="0"/>
              <a:ea typeface="隶书" panose="02010509060101010101" pitchFamily="49" charset="-122"/>
            </a:endParaRPr>
          </a:p>
        </p:txBody>
      </p:sp>
      <p:sp>
        <p:nvSpPr>
          <p:cNvPr id="31747" name="Rectangle 3"/>
          <p:cNvSpPr>
            <a:spLocks noGrp="1"/>
          </p:cNvSpPr>
          <p:nvPr>
            <p:ph type="body"/>
          </p:nvPr>
        </p:nvSpPr>
        <p:spPr>
          <a:xfrm>
            <a:off x="681038" y="5688013"/>
            <a:ext cx="4525962" cy="776287"/>
          </a:xfrm>
        </p:spPr>
        <p:txBody>
          <a:bodyPr vert="horz" wrap="square" lIns="0" tIns="0" rIns="0" bIns="0" anchor="t"/>
          <a:lstStyle/>
          <a:p>
            <a:pPr marL="0" indent="449580" eaLnBrk="1" hangingPunct="1">
              <a:buFont typeface="隶书" panose="02010509060101010101" pitchFamily="49" charset="-122"/>
              <a:buNone/>
            </a:pPr>
            <a:r>
              <a:rPr lang="zh-CN" altLang="en-US" sz="2400" dirty="0">
                <a:solidFill>
                  <a:srgbClr val="FF0000"/>
                </a:solidFill>
              </a:rPr>
              <a:t>集成度低，但速度快，价格高，常用做</a:t>
            </a:r>
            <a:r>
              <a:rPr lang="en-US" altLang="zh-CN" sz="2400">
                <a:solidFill>
                  <a:srgbClr val="FF0000"/>
                </a:solidFill>
              </a:rPr>
              <a:t>Cache</a:t>
            </a:r>
            <a:r>
              <a:rPr lang="zh-CN" altLang="en-US" sz="2400" dirty="0">
                <a:solidFill>
                  <a:srgbClr val="FF0000"/>
                </a:solidFill>
              </a:rPr>
              <a:t>。</a:t>
            </a:r>
            <a:endParaRPr lang="zh-CN" altLang="en-US" sz="2400" dirty="0">
              <a:solidFill>
                <a:srgbClr val="FF0000"/>
              </a:solidFill>
            </a:endParaRPr>
          </a:p>
        </p:txBody>
      </p:sp>
      <p:sp>
        <p:nvSpPr>
          <p:cNvPr id="31777" name="Text Box 33"/>
          <p:cNvSpPr txBox="1"/>
          <p:nvPr/>
        </p:nvSpPr>
        <p:spPr>
          <a:xfrm>
            <a:off x="5661025" y="1130300"/>
            <a:ext cx="3482975" cy="1954213"/>
          </a:xfrm>
          <a:prstGeom prst="rect">
            <a:avLst/>
          </a:prstGeom>
          <a:noFill/>
          <a:ln w="9525">
            <a:noFill/>
          </a:ln>
        </p:spPr>
        <p:txBody>
          <a:bodyPr>
            <a:spAutoFit/>
          </a:bodyPr>
          <a:lstStyle/>
          <a:p>
            <a:pPr marL="262255" indent="-262255">
              <a:spcBef>
                <a:spcPct val="50000"/>
              </a:spcBef>
              <a:buAutoNum type="arabicPeriod"/>
            </a:pPr>
            <a:r>
              <a:rPr lang="en-US" altLang="zh-CN" sz="2200" b="1">
                <a:latin typeface="Times New Roman" panose="02020603050405020304" pitchFamily="18" charset="0"/>
                <a:ea typeface="楷体_GB2312" panose="02010609030101010101" pitchFamily="49" charset="-122"/>
              </a:rPr>
              <a:t>T1</a:t>
            </a:r>
            <a:r>
              <a:rPr lang="zh-CN" altLang="en-US" sz="2200" b="1" dirty="0">
                <a:latin typeface="Times New Roman" panose="02020603050405020304" pitchFamily="18" charset="0"/>
                <a:ea typeface="楷体_GB2312" panose="02010609030101010101" pitchFamily="49" charset="-122"/>
              </a:rPr>
              <a:t>和</a:t>
            </a:r>
            <a:r>
              <a:rPr lang="en-US" altLang="zh-CN" sz="2200" b="1">
                <a:latin typeface="Times New Roman" panose="02020603050405020304" pitchFamily="18" charset="0"/>
                <a:ea typeface="楷体_GB2312" panose="02010609030101010101" pitchFamily="49" charset="-122"/>
              </a:rPr>
              <a:t>T2</a:t>
            </a:r>
            <a:r>
              <a:rPr lang="zh-CN" altLang="en-US" sz="2200" b="1" dirty="0">
                <a:latin typeface="Times New Roman" panose="02020603050405020304" pitchFamily="18" charset="0"/>
                <a:ea typeface="楷体_GB2312" panose="02010609030101010101" pitchFamily="49" charset="-122"/>
              </a:rPr>
              <a:t>组成一个双稳态触发器，用于保存数据。</a:t>
            </a:r>
            <a:r>
              <a:rPr lang="en-US" altLang="zh-CN" sz="2200" b="1">
                <a:latin typeface="Times New Roman" panose="02020603050405020304" pitchFamily="18" charset="0"/>
                <a:ea typeface="楷体_GB2312" panose="02010609030101010101" pitchFamily="49" charset="-122"/>
              </a:rPr>
              <a:t>T3</a:t>
            </a:r>
            <a:r>
              <a:rPr lang="zh-CN" altLang="en-US" sz="2200" b="1" dirty="0">
                <a:latin typeface="Times New Roman" panose="02020603050405020304" pitchFamily="18" charset="0"/>
                <a:ea typeface="楷体_GB2312" panose="02010609030101010101" pitchFamily="49" charset="-122"/>
              </a:rPr>
              <a:t>和</a:t>
            </a:r>
            <a:r>
              <a:rPr lang="en-US" altLang="zh-CN" sz="2200" b="1">
                <a:latin typeface="Times New Roman" panose="02020603050405020304" pitchFamily="18" charset="0"/>
                <a:ea typeface="楷体_GB2312" panose="02010609030101010101" pitchFamily="49" charset="-122"/>
              </a:rPr>
              <a:t>T4</a:t>
            </a:r>
            <a:r>
              <a:rPr lang="zh-CN" altLang="en-US" sz="2200" b="1" dirty="0">
                <a:latin typeface="Times New Roman" panose="02020603050405020304" pitchFamily="18" charset="0"/>
                <a:ea typeface="楷体_GB2312" panose="02010609030101010101" pitchFamily="49" charset="-122"/>
              </a:rPr>
              <a:t>为负载管。</a:t>
            </a:r>
            <a:endParaRPr lang="zh-CN" altLang="en-US" sz="2200" b="1" dirty="0">
              <a:latin typeface="Times New Roman" panose="02020603050405020304" pitchFamily="18" charset="0"/>
              <a:ea typeface="楷体_GB2312" panose="02010609030101010101" pitchFamily="49" charset="-122"/>
            </a:endParaRPr>
          </a:p>
          <a:p>
            <a:pPr marL="262255" indent="-262255">
              <a:spcBef>
                <a:spcPct val="50000"/>
              </a:spcBef>
              <a:buAutoNum type="arabicPeriod"/>
            </a:pPr>
            <a:r>
              <a:rPr lang="zh-CN" altLang="en-US" sz="2200" b="1" dirty="0">
                <a:latin typeface="Times New Roman" panose="02020603050405020304" pitchFamily="18" charset="0"/>
                <a:ea typeface="楷体_GB2312" panose="02010609030101010101" pitchFamily="49" charset="-122"/>
              </a:rPr>
              <a:t>如</a:t>
            </a:r>
            <a:r>
              <a:rPr lang="en-US" altLang="zh-CN" sz="2200" b="1">
                <a:latin typeface="Times New Roman" panose="02020603050405020304" pitchFamily="18" charset="0"/>
                <a:ea typeface="楷体_GB2312" panose="02010609030101010101" pitchFamily="49" charset="-122"/>
              </a:rPr>
              <a:t>A</a:t>
            </a:r>
            <a:r>
              <a:rPr lang="zh-CN" altLang="en-US" sz="2200" b="1" dirty="0">
                <a:latin typeface="Times New Roman" panose="02020603050405020304" pitchFamily="18" charset="0"/>
                <a:ea typeface="楷体_GB2312" panose="02010609030101010101" pitchFamily="49" charset="-122"/>
              </a:rPr>
              <a:t>点为数据</a:t>
            </a:r>
            <a:r>
              <a:rPr lang="en-US" altLang="zh-CN" sz="2200" b="1">
                <a:latin typeface="Times New Roman" panose="02020603050405020304" pitchFamily="18" charset="0"/>
                <a:ea typeface="楷体_GB2312" panose="02010609030101010101" pitchFamily="49" charset="-122"/>
              </a:rPr>
              <a:t>D</a:t>
            </a:r>
            <a:r>
              <a:rPr lang="zh-CN" altLang="en-US" sz="2200" b="1" dirty="0">
                <a:latin typeface="Times New Roman" panose="02020603050405020304" pitchFamily="18" charset="0"/>
                <a:ea typeface="楷体_GB2312" panose="02010609030101010101" pitchFamily="49" charset="-122"/>
              </a:rPr>
              <a:t>，则</a:t>
            </a:r>
            <a:r>
              <a:rPr lang="en-US" altLang="zh-CN" sz="2200" b="1">
                <a:latin typeface="Times New Roman" panose="02020603050405020304" pitchFamily="18" charset="0"/>
                <a:ea typeface="楷体_GB2312" panose="02010609030101010101" pitchFamily="49" charset="-122"/>
              </a:rPr>
              <a:t>B</a:t>
            </a:r>
            <a:r>
              <a:rPr lang="zh-CN" altLang="en-US" sz="2200" b="1" dirty="0">
                <a:latin typeface="Times New Roman" panose="02020603050405020304" pitchFamily="18" charset="0"/>
                <a:ea typeface="楷体_GB2312" panose="02010609030101010101" pitchFamily="49" charset="-122"/>
              </a:rPr>
              <a:t>点为数据</a:t>
            </a:r>
            <a:r>
              <a:rPr lang="en-US" altLang="zh-CN" sz="2200" b="1">
                <a:latin typeface="Times New Roman" panose="02020603050405020304" pitchFamily="18" charset="0"/>
                <a:ea typeface="楷体_GB2312" panose="02010609030101010101" pitchFamily="49" charset="-122"/>
              </a:rPr>
              <a:t>/D</a:t>
            </a:r>
            <a:r>
              <a:rPr lang="zh-CN" altLang="en-US" sz="2200" b="1" dirty="0">
                <a:latin typeface="Times New Roman" panose="02020603050405020304" pitchFamily="18" charset="0"/>
                <a:ea typeface="楷体_GB2312" panose="02010609030101010101" pitchFamily="49" charset="-122"/>
              </a:rPr>
              <a:t>。</a:t>
            </a:r>
            <a:endParaRPr lang="zh-CN" altLang="en-US" sz="2200" b="1" dirty="0">
              <a:latin typeface="Times New Roman" panose="02020603050405020304" pitchFamily="18" charset="0"/>
              <a:ea typeface="楷体_GB2312" panose="02010609030101010101" pitchFamily="49" charset="-122"/>
            </a:endParaRPr>
          </a:p>
        </p:txBody>
      </p:sp>
      <p:grpSp>
        <p:nvGrpSpPr>
          <p:cNvPr id="2" name="Group 139"/>
          <p:cNvGrpSpPr/>
          <p:nvPr/>
        </p:nvGrpSpPr>
        <p:grpSpPr>
          <a:xfrm>
            <a:off x="1395413" y="1847850"/>
            <a:ext cx="3238500" cy="2185988"/>
            <a:chOff x="1032" y="1047"/>
            <a:chExt cx="2040" cy="1377"/>
          </a:xfrm>
        </p:grpSpPr>
        <p:sp>
          <p:nvSpPr>
            <p:cNvPr id="15422" name="Line 5"/>
            <p:cNvSpPr/>
            <p:nvPr/>
          </p:nvSpPr>
          <p:spPr>
            <a:xfrm>
              <a:off x="1560" y="2028"/>
              <a:ext cx="0" cy="192"/>
            </a:xfrm>
            <a:prstGeom prst="line">
              <a:avLst/>
            </a:prstGeom>
            <a:ln w="28575" cap="flat" cmpd="sng">
              <a:solidFill>
                <a:schemeClr val="tx1"/>
              </a:solidFill>
              <a:prstDash val="solid"/>
              <a:headEnd type="none" w="med" len="med"/>
              <a:tailEnd type="none" w="med" len="med"/>
            </a:ln>
          </p:spPr>
        </p:sp>
        <p:sp>
          <p:nvSpPr>
            <p:cNvPr id="15423" name="Line 6"/>
            <p:cNvSpPr/>
            <p:nvPr/>
          </p:nvSpPr>
          <p:spPr>
            <a:xfrm>
              <a:off x="1644" y="2088"/>
              <a:ext cx="0" cy="84"/>
            </a:xfrm>
            <a:prstGeom prst="line">
              <a:avLst/>
            </a:prstGeom>
            <a:ln w="28575" cap="flat" cmpd="sng">
              <a:solidFill>
                <a:schemeClr val="tx1"/>
              </a:solidFill>
              <a:prstDash val="solid"/>
              <a:headEnd type="none" w="med" len="med"/>
              <a:tailEnd type="none" w="med" len="med"/>
            </a:ln>
          </p:spPr>
        </p:sp>
        <p:sp>
          <p:nvSpPr>
            <p:cNvPr id="15424" name="Line 7"/>
            <p:cNvSpPr/>
            <p:nvPr/>
          </p:nvSpPr>
          <p:spPr>
            <a:xfrm>
              <a:off x="2352" y="2076"/>
              <a:ext cx="0" cy="84"/>
            </a:xfrm>
            <a:prstGeom prst="line">
              <a:avLst/>
            </a:prstGeom>
            <a:ln w="28575" cap="flat" cmpd="sng">
              <a:solidFill>
                <a:schemeClr val="tx1"/>
              </a:solidFill>
              <a:prstDash val="solid"/>
              <a:headEnd type="none" w="med" len="med"/>
              <a:tailEnd type="none" w="med" len="med"/>
            </a:ln>
          </p:spPr>
        </p:sp>
        <p:sp>
          <p:nvSpPr>
            <p:cNvPr id="15425" name="Line 8"/>
            <p:cNvSpPr/>
            <p:nvPr/>
          </p:nvSpPr>
          <p:spPr>
            <a:xfrm>
              <a:off x="2436" y="2028"/>
              <a:ext cx="0" cy="192"/>
            </a:xfrm>
            <a:prstGeom prst="line">
              <a:avLst/>
            </a:prstGeom>
            <a:ln w="28575" cap="flat" cmpd="sng">
              <a:solidFill>
                <a:schemeClr val="tx1"/>
              </a:solidFill>
              <a:prstDash val="solid"/>
              <a:headEnd type="none" w="med" len="med"/>
              <a:tailEnd type="none" w="med" len="med"/>
            </a:ln>
          </p:spPr>
        </p:sp>
        <p:sp>
          <p:nvSpPr>
            <p:cNvPr id="15426" name="Line 9"/>
            <p:cNvSpPr/>
            <p:nvPr/>
          </p:nvSpPr>
          <p:spPr>
            <a:xfrm>
              <a:off x="1644" y="2112"/>
              <a:ext cx="108" cy="0"/>
            </a:xfrm>
            <a:prstGeom prst="line">
              <a:avLst/>
            </a:prstGeom>
            <a:ln w="28575" cap="flat" cmpd="sng">
              <a:solidFill>
                <a:schemeClr val="tx1"/>
              </a:solidFill>
              <a:prstDash val="solid"/>
              <a:headEnd type="none" w="med" len="med"/>
              <a:tailEnd type="none" w="med" len="med"/>
            </a:ln>
          </p:spPr>
        </p:sp>
        <p:sp>
          <p:nvSpPr>
            <p:cNvPr id="15427" name="Line 10"/>
            <p:cNvSpPr/>
            <p:nvPr/>
          </p:nvSpPr>
          <p:spPr>
            <a:xfrm flipV="1">
              <a:off x="1752" y="1848"/>
              <a:ext cx="458" cy="264"/>
            </a:xfrm>
            <a:prstGeom prst="line">
              <a:avLst/>
            </a:prstGeom>
            <a:ln w="28575" cap="flat" cmpd="sng">
              <a:solidFill>
                <a:schemeClr val="tx1"/>
              </a:solidFill>
              <a:prstDash val="solid"/>
              <a:headEnd type="none" w="med" len="med"/>
              <a:tailEnd type="none" w="med" len="med"/>
            </a:ln>
          </p:spPr>
        </p:sp>
        <p:sp>
          <p:nvSpPr>
            <p:cNvPr id="15428" name="Line 11"/>
            <p:cNvSpPr/>
            <p:nvPr/>
          </p:nvSpPr>
          <p:spPr>
            <a:xfrm>
              <a:off x="2184" y="1848"/>
              <a:ext cx="888" cy="0"/>
            </a:xfrm>
            <a:prstGeom prst="line">
              <a:avLst/>
            </a:prstGeom>
            <a:ln w="28575" cap="flat" cmpd="sng">
              <a:solidFill>
                <a:schemeClr val="tx1"/>
              </a:solidFill>
              <a:prstDash val="solid"/>
              <a:headEnd type="none" w="med" len="med"/>
              <a:tailEnd type="none" w="med" len="med"/>
            </a:ln>
          </p:spPr>
        </p:sp>
        <p:sp>
          <p:nvSpPr>
            <p:cNvPr id="15429" name="Line 12"/>
            <p:cNvSpPr/>
            <p:nvPr/>
          </p:nvSpPr>
          <p:spPr>
            <a:xfrm>
              <a:off x="2244" y="2112"/>
              <a:ext cx="108" cy="0"/>
            </a:xfrm>
            <a:prstGeom prst="line">
              <a:avLst/>
            </a:prstGeom>
            <a:ln w="28575" cap="flat" cmpd="sng">
              <a:solidFill>
                <a:schemeClr val="tx1"/>
              </a:solidFill>
              <a:prstDash val="solid"/>
              <a:headEnd type="none" w="med" len="med"/>
              <a:tailEnd type="none" w="med" len="med"/>
            </a:ln>
          </p:spPr>
        </p:sp>
        <p:sp>
          <p:nvSpPr>
            <p:cNvPr id="15430" name="Line 13"/>
            <p:cNvSpPr/>
            <p:nvPr/>
          </p:nvSpPr>
          <p:spPr>
            <a:xfrm>
              <a:off x="1032" y="1848"/>
              <a:ext cx="792" cy="0"/>
            </a:xfrm>
            <a:prstGeom prst="line">
              <a:avLst/>
            </a:prstGeom>
            <a:ln w="28575" cap="flat" cmpd="sng">
              <a:solidFill>
                <a:schemeClr val="tx1"/>
              </a:solidFill>
              <a:prstDash val="solid"/>
              <a:headEnd type="none" w="med" len="med"/>
              <a:tailEnd type="none" w="med" len="med"/>
            </a:ln>
          </p:spPr>
        </p:sp>
        <p:sp>
          <p:nvSpPr>
            <p:cNvPr id="15431" name="Line 15"/>
            <p:cNvSpPr/>
            <p:nvPr/>
          </p:nvSpPr>
          <p:spPr>
            <a:xfrm>
              <a:off x="1800" y="1848"/>
              <a:ext cx="468" cy="264"/>
            </a:xfrm>
            <a:prstGeom prst="line">
              <a:avLst/>
            </a:prstGeom>
            <a:ln w="28575" cap="flat" cmpd="sng">
              <a:solidFill>
                <a:schemeClr val="tx1"/>
              </a:solidFill>
              <a:prstDash val="solid"/>
              <a:headEnd type="none" w="med" len="med"/>
              <a:tailEnd type="none" w="med" len="med"/>
            </a:ln>
          </p:spPr>
        </p:sp>
        <p:sp>
          <p:nvSpPr>
            <p:cNvPr id="15432" name="Line 16"/>
            <p:cNvSpPr/>
            <p:nvPr/>
          </p:nvSpPr>
          <p:spPr>
            <a:xfrm flipH="1">
              <a:off x="1440" y="2160"/>
              <a:ext cx="120" cy="0"/>
            </a:xfrm>
            <a:prstGeom prst="line">
              <a:avLst/>
            </a:prstGeom>
            <a:ln w="28575" cap="flat" cmpd="sng">
              <a:solidFill>
                <a:schemeClr val="tx1"/>
              </a:solidFill>
              <a:prstDash val="solid"/>
              <a:headEnd type="none" w="med" len="med"/>
              <a:tailEnd type="none" w="med" len="med"/>
            </a:ln>
          </p:spPr>
        </p:sp>
        <p:sp>
          <p:nvSpPr>
            <p:cNvPr id="15433" name="Line 17"/>
            <p:cNvSpPr/>
            <p:nvPr/>
          </p:nvSpPr>
          <p:spPr>
            <a:xfrm>
              <a:off x="1440" y="2160"/>
              <a:ext cx="0" cy="168"/>
            </a:xfrm>
            <a:prstGeom prst="line">
              <a:avLst/>
            </a:prstGeom>
            <a:ln w="28575" cap="flat" cmpd="sng">
              <a:solidFill>
                <a:schemeClr val="tx1"/>
              </a:solidFill>
              <a:prstDash val="solid"/>
              <a:headEnd type="none" w="med" len="med"/>
              <a:tailEnd type="none" w="med" len="med"/>
            </a:ln>
          </p:spPr>
        </p:sp>
        <p:sp>
          <p:nvSpPr>
            <p:cNvPr id="15434" name="Line 18"/>
            <p:cNvSpPr/>
            <p:nvPr/>
          </p:nvSpPr>
          <p:spPr>
            <a:xfrm>
              <a:off x="2568" y="2160"/>
              <a:ext cx="0" cy="168"/>
            </a:xfrm>
            <a:prstGeom prst="line">
              <a:avLst/>
            </a:prstGeom>
            <a:ln w="28575" cap="flat" cmpd="sng">
              <a:solidFill>
                <a:schemeClr val="tx1"/>
              </a:solidFill>
              <a:prstDash val="solid"/>
              <a:headEnd type="none" w="med" len="med"/>
              <a:tailEnd type="none" w="med" len="med"/>
            </a:ln>
          </p:spPr>
        </p:sp>
        <p:sp>
          <p:nvSpPr>
            <p:cNvPr id="15435" name="Line 19"/>
            <p:cNvSpPr/>
            <p:nvPr/>
          </p:nvSpPr>
          <p:spPr>
            <a:xfrm flipH="1">
              <a:off x="2436" y="2160"/>
              <a:ext cx="120" cy="0"/>
            </a:xfrm>
            <a:prstGeom prst="line">
              <a:avLst/>
            </a:prstGeom>
            <a:ln w="28575" cap="flat" cmpd="sng">
              <a:solidFill>
                <a:schemeClr val="tx1"/>
              </a:solidFill>
              <a:prstDash val="solid"/>
              <a:headEnd type="none" w="med" len="med"/>
              <a:tailEnd type="none" w="med" len="med"/>
            </a:ln>
          </p:spPr>
        </p:sp>
        <p:sp>
          <p:nvSpPr>
            <p:cNvPr id="15436" name="Line 20"/>
            <p:cNvSpPr/>
            <p:nvPr/>
          </p:nvSpPr>
          <p:spPr>
            <a:xfrm>
              <a:off x="1440" y="2316"/>
              <a:ext cx="1128" cy="0"/>
            </a:xfrm>
            <a:prstGeom prst="line">
              <a:avLst/>
            </a:prstGeom>
            <a:ln w="28575" cap="flat" cmpd="sng">
              <a:solidFill>
                <a:schemeClr val="tx1"/>
              </a:solidFill>
              <a:prstDash val="solid"/>
              <a:headEnd type="none" w="med" len="med"/>
              <a:tailEnd type="none" w="med" len="med"/>
            </a:ln>
          </p:spPr>
        </p:sp>
        <p:sp>
          <p:nvSpPr>
            <p:cNvPr id="15437" name="Line 21"/>
            <p:cNvSpPr/>
            <p:nvPr/>
          </p:nvSpPr>
          <p:spPr>
            <a:xfrm>
              <a:off x="1956" y="2316"/>
              <a:ext cx="0" cy="108"/>
            </a:xfrm>
            <a:prstGeom prst="line">
              <a:avLst/>
            </a:prstGeom>
            <a:ln w="28575" cap="flat" cmpd="sng">
              <a:solidFill>
                <a:schemeClr val="tx1"/>
              </a:solidFill>
              <a:prstDash val="solid"/>
              <a:headEnd type="none" w="med" len="med"/>
              <a:tailEnd type="none" w="med" len="med"/>
            </a:ln>
          </p:spPr>
        </p:sp>
        <p:sp>
          <p:nvSpPr>
            <p:cNvPr id="15438" name="Line 22"/>
            <p:cNvSpPr/>
            <p:nvPr/>
          </p:nvSpPr>
          <p:spPr>
            <a:xfrm>
              <a:off x="1860" y="2424"/>
              <a:ext cx="192" cy="0"/>
            </a:xfrm>
            <a:prstGeom prst="line">
              <a:avLst/>
            </a:prstGeom>
            <a:ln w="28575" cap="flat" cmpd="sng">
              <a:solidFill>
                <a:schemeClr val="tx1"/>
              </a:solidFill>
              <a:prstDash val="solid"/>
              <a:headEnd type="none" w="med" len="med"/>
              <a:tailEnd type="none" w="med" len="med"/>
            </a:ln>
          </p:spPr>
        </p:sp>
        <p:sp>
          <p:nvSpPr>
            <p:cNvPr id="15439" name="Line 23"/>
            <p:cNvSpPr/>
            <p:nvPr/>
          </p:nvSpPr>
          <p:spPr>
            <a:xfrm flipH="1">
              <a:off x="1440" y="2064"/>
              <a:ext cx="120" cy="0"/>
            </a:xfrm>
            <a:prstGeom prst="line">
              <a:avLst/>
            </a:prstGeom>
            <a:ln w="28575" cap="flat" cmpd="sng">
              <a:solidFill>
                <a:schemeClr val="tx1"/>
              </a:solidFill>
              <a:prstDash val="solid"/>
              <a:headEnd type="none" w="med" len="med"/>
              <a:tailEnd type="none" w="med" len="med"/>
            </a:ln>
          </p:spPr>
        </p:sp>
        <p:sp>
          <p:nvSpPr>
            <p:cNvPr id="15440" name="Line 24"/>
            <p:cNvSpPr/>
            <p:nvPr/>
          </p:nvSpPr>
          <p:spPr>
            <a:xfrm flipH="1">
              <a:off x="2436" y="2064"/>
              <a:ext cx="120" cy="0"/>
            </a:xfrm>
            <a:prstGeom prst="line">
              <a:avLst/>
            </a:prstGeom>
            <a:ln w="28575" cap="flat" cmpd="sng">
              <a:solidFill>
                <a:schemeClr val="tx1"/>
              </a:solidFill>
              <a:prstDash val="solid"/>
              <a:headEnd type="none" w="med" len="med"/>
              <a:tailEnd type="none" w="med" len="med"/>
            </a:ln>
          </p:spPr>
        </p:sp>
        <p:sp>
          <p:nvSpPr>
            <p:cNvPr id="15441" name="Line 25"/>
            <p:cNvSpPr/>
            <p:nvPr/>
          </p:nvSpPr>
          <p:spPr>
            <a:xfrm flipV="1">
              <a:off x="1440" y="1632"/>
              <a:ext cx="0" cy="432"/>
            </a:xfrm>
            <a:prstGeom prst="line">
              <a:avLst/>
            </a:prstGeom>
            <a:ln w="28575" cap="flat" cmpd="sng">
              <a:solidFill>
                <a:schemeClr val="tx1"/>
              </a:solidFill>
              <a:prstDash val="solid"/>
              <a:headEnd type="none" w="med" len="med"/>
              <a:tailEnd type="none" w="med" len="med"/>
            </a:ln>
          </p:spPr>
        </p:sp>
        <p:sp>
          <p:nvSpPr>
            <p:cNvPr id="15442" name="Line 26"/>
            <p:cNvSpPr/>
            <p:nvPr/>
          </p:nvSpPr>
          <p:spPr>
            <a:xfrm flipV="1">
              <a:off x="2568" y="1656"/>
              <a:ext cx="0" cy="408"/>
            </a:xfrm>
            <a:prstGeom prst="line">
              <a:avLst/>
            </a:prstGeom>
            <a:ln w="28575" cap="flat" cmpd="sng">
              <a:solidFill>
                <a:schemeClr val="tx1"/>
              </a:solidFill>
              <a:prstDash val="solid"/>
              <a:headEnd type="none" w="med" len="med"/>
              <a:tailEnd type="none" w="med" len="med"/>
            </a:ln>
          </p:spPr>
        </p:sp>
        <p:sp>
          <p:nvSpPr>
            <p:cNvPr id="15443" name="Oval 27"/>
            <p:cNvSpPr/>
            <p:nvPr/>
          </p:nvSpPr>
          <p:spPr>
            <a:xfrm>
              <a:off x="1932" y="2292"/>
              <a:ext cx="56" cy="56"/>
            </a:xfrm>
            <a:prstGeom prst="ellipse">
              <a:avLst/>
            </a:prstGeom>
            <a:solidFill>
              <a:schemeClr val="tx1"/>
            </a:solidFill>
            <a:ln w="28575" cap="flat" cmpd="sng">
              <a:solidFill>
                <a:schemeClr val="tx1"/>
              </a:solidFill>
              <a:prstDash val="solid"/>
              <a:headEnd type="none" w="med" len="med"/>
              <a:tailEnd type="none" w="med" len="med"/>
            </a:ln>
          </p:spPr>
          <p:txBody>
            <a:bodyPr wrap="none" anchor="ctr">
              <a:spAutoFit/>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15444" name="Oval 29"/>
            <p:cNvSpPr/>
            <p:nvPr/>
          </p:nvSpPr>
          <p:spPr>
            <a:xfrm>
              <a:off x="1416" y="1836"/>
              <a:ext cx="56" cy="56"/>
            </a:xfrm>
            <a:prstGeom prst="ellipse">
              <a:avLst/>
            </a:prstGeom>
            <a:solidFill>
              <a:schemeClr val="hlink"/>
            </a:solidFill>
            <a:ln w="9525">
              <a:noFill/>
            </a:ln>
          </p:spPr>
          <p:txBody>
            <a:bodyPr wrap="none" anchor="ctr">
              <a:spAutoFit/>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15445" name="Oval 30"/>
            <p:cNvSpPr/>
            <p:nvPr/>
          </p:nvSpPr>
          <p:spPr>
            <a:xfrm>
              <a:off x="2544" y="1836"/>
              <a:ext cx="56" cy="56"/>
            </a:xfrm>
            <a:prstGeom prst="ellipse">
              <a:avLst/>
            </a:prstGeom>
            <a:solidFill>
              <a:schemeClr val="hlink"/>
            </a:solidFill>
            <a:ln w="9525">
              <a:noFill/>
            </a:ln>
          </p:spPr>
          <p:txBody>
            <a:bodyPr wrap="none" anchor="ctr">
              <a:spAutoFit/>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15446" name="Text Box 31"/>
            <p:cNvSpPr txBox="1"/>
            <p:nvPr/>
          </p:nvSpPr>
          <p:spPr>
            <a:xfrm>
              <a:off x="1190" y="2067"/>
              <a:ext cx="265" cy="212"/>
            </a:xfrm>
            <a:prstGeom prst="rect">
              <a:avLst/>
            </a:prstGeom>
            <a:noFill/>
            <a:ln w="9525">
              <a:noFill/>
            </a:ln>
          </p:spPr>
          <p:txBody>
            <a:bodyPr wrap="none">
              <a:spAutoFit/>
            </a:bodyPr>
            <a:lstStyle/>
            <a:p>
              <a:pPr>
                <a:spcBef>
                  <a:spcPct val="50000"/>
                </a:spcBef>
              </a:pPr>
              <a:r>
                <a:rPr lang="en-US" altLang="zh-CN" sz="1600" b="1">
                  <a:latin typeface="Times New Roman" panose="02020603050405020304" pitchFamily="18" charset="0"/>
                  <a:ea typeface="楷体_GB2312" panose="02010609030101010101" pitchFamily="49" charset="-122"/>
                </a:rPr>
                <a:t>T1</a:t>
              </a:r>
              <a:endParaRPr lang="en-US" altLang="zh-CN" sz="1600" b="1">
                <a:latin typeface="Times New Roman" panose="02020603050405020304" pitchFamily="18" charset="0"/>
                <a:ea typeface="楷体_GB2312" panose="02010609030101010101" pitchFamily="49" charset="-122"/>
              </a:endParaRPr>
            </a:p>
          </p:txBody>
        </p:sp>
        <p:sp>
          <p:nvSpPr>
            <p:cNvPr id="15447" name="Text Box 32"/>
            <p:cNvSpPr txBox="1"/>
            <p:nvPr/>
          </p:nvSpPr>
          <p:spPr>
            <a:xfrm>
              <a:off x="2618" y="2055"/>
              <a:ext cx="265" cy="212"/>
            </a:xfrm>
            <a:prstGeom prst="rect">
              <a:avLst/>
            </a:prstGeom>
            <a:noFill/>
            <a:ln w="9525">
              <a:noFill/>
            </a:ln>
          </p:spPr>
          <p:txBody>
            <a:bodyPr wrap="none">
              <a:spAutoFit/>
            </a:bodyPr>
            <a:lstStyle/>
            <a:p>
              <a:pPr>
                <a:spcBef>
                  <a:spcPct val="50000"/>
                </a:spcBef>
              </a:pPr>
              <a:r>
                <a:rPr lang="en-US" altLang="zh-CN" sz="1600" b="1">
                  <a:latin typeface="Times New Roman" panose="02020603050405020304" pitchFamily="18" charset="0"/>
                  <a:ea typeface="楷体_GB2312" panose="02010609030101010101" pitchFamily="49" charset="-122"/>
                </a:rPr>
                <a:t>T2</a:t>
              </a:r>
              <a:endParaRPr lang="en-US" altLang="zh-CN" sz="1600" b="1">
                <a:latin typeface="Times New Roman" panose="02020603050405020304" pitchFamily="18" charset="0"/>
                <a:ea typeface="楷体_GB2312" panose="02010609030101010101" pitchFamily="49" charset="-122"/>
              </a:endParaRPr>
            </a:p>
          </p:txBody>
        </p:sp>
        <p:sp>
          <p:nvSpPr>
            <p:cNvPr id="15448" name="Text Box 34"/>
            <p:cNvSpPr txBox="1"/>
            <p:nvPr/>
          </p:nvSpPr>
          <p:spPr>
            <a:xfrm>
              <a:off x="1238" y="1839"/>
              <a:ext cx="208" cy="212"/>
            </a:xfrm>
            <a:prstGeom prst="rect">
              <a:avLst/>
            </a:prstGeom>
            <a:noFill/>
            <a:ln w="9525">
              <a:noFill/>
            </a:ln>
          </p:spPr>
          <p:txBody>
            <a:bodyPr wrap="none">
              <a:spAutoFit/>
            </a:bodyPr>
            <a:lstStyle/>
            <a:p>
              <a:pPr>
                <a:spcBef>
                  <a:spcPct val="50000"/>
                </a:spcBef>
              </a:pPr>
              <a:r>
                <a:rPr lang="en-US" altLang="zh-CN" sz="1600" b="1">
                  <a:solidFill>
                    <a:schemeClr val="hlink"/>
                  </a:solidFill>
                  <a:latin typeface="Times New Roman" panose="02020603050405020304" pitchFamily="18" charset="0"/>
                  <a:ea typeface="楷体_GB2312" panose="02010609030101010101" pitchFamily="49" charset="-122"/>
                </a:rPr>
                <a:t>A</a:t>
              </a:r>
              <a:endParaRPr lang="en-US" altLang="zh-CN" sz="1600" b="1">
                <a:solidFill>
                  <a:schemeClr val="hlink"/>
                </a:solidFill>
                <a:latin typeface="Times New Roman" panose="02020603050405020304" pitchFamily="18" charset="0"/>
                <a:ea typeface="楷体_GB2312" panose="02010609030101010101" pitchFamily="49" charset="-122"/>
              </a:endParaRPr>
            </a:p>
          </p:txBody>
        </p:sp>
        <p:sp>
          <p:nvSpPr>
            <p:cNvPr id="15449" name="Text Box 35"/>
            <p:cNvSpPr txBox="1"/>
            <p:nvPr/>
          </p:nvSpPr>
          <p:spPr>
            <a:xfrm>
              <a:off x="2594" y="1839"/>
              <a:ext cx="201" cy="212"/>
            </a:xfrm>
            <a:prstGeom prst="rect">
              <a:avLst/>
            </a:prstGeom>
            <a:noFill/>
            <a:ln w="9525">
              <a:noFill/>
            </a:ln>
          </p:spPr>
          <p:txBody>
            <a:bodyPr wrap="none">
              <a:spAutoFit/>
            </a:bodyPr>
            <a:lstStyle/>
            <a:p>
              <a:pPr>
                <a:spcBef>
                  <a:spcPct val="50000"/>
                </a:spcBef>
              </a:pPr>
              <a:r>
                <a:rPr lang="en-US" altLang="zh-CN" sz="1600" b="1">
                  <a:solidFill>
                    <a:schemeClr val="hlink"/>
                  </a:solidFill>
                  <a:latin typeface="Times New Roman" panose="02020603050405020304" pitchFamily="18" charset="0"/>
                  <a:ea typeface="楷体_GB2312" panose="02010609030101010101" pitchFamily="49" charset="-122"/>
                </a:rPr>
                <a:t>B</a:t>
              </a:r>
              <a:endParaRPr lang="en-US" altLang="zh-CN" sz="1600" b="1">
                <a:solidFill>
                  <a:schemeClr val="hlink"/>
                </a:solidFill>
                <a:latin typeface="Times New Roman" panose="02020603050405020304" pitchFamily="18" charset="0"/>
                <a:ea typeface="楷体_GB2312" panose="02010609030101010101" pitchFamily="49" charset="-122"/>
              </a:endParaRPr>
            </a:p>
          </p:txBody>
        </p:sp>
        <p:sp>
          <p:nvSpPr>
            <p:cNvPr id="15450" name="Line 36"/>
            <p:cNvSpPr/>
            <p:nvPr/>
          </p:nvSpPr>
          <p:spPr>
            <a:xfrm>
              <a:off x="1560" y="1512"/>
              <a:ext cx="0" cy="192"/>
            </a:xfrm>
            <a:prstGeom prst="line">
              <a:avLst/>
            </a:prstGeom>
            <a:ln w="28575" cap="flat" cmpd="sng">
              <a:solidFill>
                <a:schemeClr val="tx1"/>
              </a:solidFill>
              <a:prstDash val="solid"/>
              <a:headEnd type="none" w="med" len="med"/>
              <a:tailEnd type="none" w="med" len="med"/>
            </a:ln>
          </p:spPr>
        </p:sp>
        <p:sp>
          <p:nvSpPr>
            <p:cNvPr id="15451" name="Line 37"/>
            <p:cNvSpPr/>
            <p:nvPr/>
          </p:nvSpPr>
          <p:spPr>
            <a:xfrm>
              <a:off x="1644" y="1572"/>
              <a:ext cx="0" cy="84"/>
            </a:xfrm>
            <a:prstGeom prst="line">
              <a:avLst/>
            </a:prstGeom>
            <a:ln w="28575" cap="flat" cmpd="sng">
              <a:solidFill>
                <a:schemeClr val="tx1"/>
              </a:solidFill>
              <a:prstDash val="solid"/>
              <a:headEnd type="none" w="med" len="med"/>
              <a:tailEnd type="none" w="med" len="med"/>
            </a:ln>
          </p:spPr>
        </p:sp>
        <p:sp>
          <p:nvSpPr>
            <p:cNvPr id="15452" name="Line 38"/>
            <p:cNvSpPr/>
            <p:nvPr/>
          </p:nvSpPr>
          <p:spPr>
            <a:xfrm flipH="1">
              <a:off x="1440" y="1644"/>
              <a:ext cx="120" cy="0"/>
            </a:xfrm>
            <a:prstGeom prst="line">
              <a:avLst/>
            </a:prstGeom>
            <a:ln w="28575" cap="flat" cmpd="sng">
              <a:solidFill>
                <a:schemeClr val="tx1"/>
              </a:solidFill>
              <a:prstDash val="solid"/>
              <a:headEnd type="none" w="med" len="med"/>
              <a:tailEnd type="none" w="med" len="med"/>
            </a:ln>
          </p:spPr>
        </p:sp>
        <p:sp>
          <p:nvSpPr>
            <p:cNvPr id="15453" name="Line 40"/>
            <p:cNvSpPr/>
            <p:nvPr/>
          </p:nvSpPr>
          <p:spPr>
            <a:xfrm flipH="1">
              <a:off x="1440" y="1548"/>
              <a:ext cx="120" cy="0"/>
            </a:xfrm>
            <a:prstGeom prst="line">
              <a:avLst/>
            </a:prstGeom>
            <a:ln w="28575" cap="flat" cmpd="sng">
              <a:solidFill>
                <a:schemeClr val="tx1"/>
              </a:solidFill>
              <a:prstDash val="solid"/>
              <a:headEnd type="none" w="med" len="med"/>
              <a:tailEnd type="none" w="med" len="med"/>
            </a:ln>
          </p:spPr>
        </p:sp>
        <p:sp>
          <p:nvSpPr>
            <p:cNvPr id="15454" name="Oval 41"/>
            <p:cNvSpPr/>
            <p:nvPr/>
          </p:nvSpPr>
          <p:spPr>
            <a:xfrm>
              <a:off x="1968" y="1584"/>
              <a:ext cx="56" cy="56"/>
            </a:xfrm>
            <a:prstGeom prst="ellipse">
              <a:avLst/>
            </a:prstGeom>
            <a:solidFill>
              <a:schemeClr val="tx1"/>
            </a:solidFill>
            <a:ln w="28575" cap="flat" cmpd="sng">
              <a:solidFill>
                <a:schemeClr val="tx1"/>
              </a:solidFill>
              <a:prstDash val="solid"/>
              <a:headEnd type="none" w="med" len="med"/>
              <a:tailEnd type="none" w="med" len="med"/>
            </a:ln>
          </p:spPr>
          <p:txBody>
            <a:bodyPr wrap="none" anchor="ctr">
              <a:spAutoFit/>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15455" name="Line 43"/>
            <p:cNvSpPr/>
            <p:nvPr/>
          </p:nvSpPr>
          <p:spPr>
            <a:xfrm flipV="1">
              <a:off x="1452" y="1344"/>
              <a:ext cx="0" cy="204"/>
            </a:xfrm>
            <a:prstGeom prst="line">
              <a:avLst/>
            </a:prstGeom>
            <a:ln w="28575" cap="flat" cmpd="sng">
              <a:solidFill>
                <a:schemeClr val="tx1"/>
              </a:solidFill>
              <a:prstDash val="solid"/>
              <a:headEnd type="none" w="med" len="med"/>
              <a:tailEnd type="none" w="med" len="med"/>
            </a:ln>
          </p:spPr>
        </p:sp>
        <p:sp>
          <p:nvSpPr>
            <p:cNvPr id="15456" name="Line 44"/>
            <p:cNvSpPr/>
            <p:nvPr/>
          </p:nvSpPr>
          <p:spPr>
            <a:xfrm>
              <a:off x="1644" y="1608"/>
              <a:ext cx="720" cy="0"/>
            </a:xfrm>
            <a:prstGeom prst="line">
              <a:avLst/>
            </a:prstGeom>
            <a:ln w="28575" cap="flat" cmpd="sng">
              <a:solidFill>
                <a:schemeClr val="tx1"/>
              </a:solidFill>
              <a:prstDash val="solid"/>
              <a:headEnd type="none" w="med" len="med"/>
              <a:tailEnd type="none" w="med" len="med"/>
            </a:ln>
          </p:spPr>
        </p:sp>
        <p:sp>
          <p:nvSpPr>
            <p:cNvPr id="15457" name="Line 45"/>
            <p:cNvSpPr/>
            <p:nvPr/>
          </p:nvSpPr>
          <p:spPr>
            <a:xfrm>
              <a:off x="2352" y="1572"/>
              <a:ext cx="0" cy="84"/>
            </a:xfrm>
            <a:prstGeom prst="line">
              <a:avLst/>
            </a:prstGeom>
            <a:ln w="28575" cap="flat" cmpd="sng">
              <a:solidFill>
                <a:schemeClr val="tx1"/>
              </a:solidFill>
              <a:prstDash val="solid"/>
              <a:headEnd type="none" w="med" len="med"/>
              <a:tailEnd type="none" w="med" len="med"/>
            </a:ln>
          </p:spPr>
        </p:sp>
        <p:sp>
          <p:nvSpPr>
            <p:cNvPr id="15458" name="Line 46"/>
            <p:cNvSpPr/>
            <p:nvPr/>
          </p:nvSpPr>
          <p:spPr>
            <a:xfrm>
              <a:off x="2436" y="1524"/>
              <a:ext cx="0" cy="192"/>
            </a:xfrm>
            <a:prstGeom prst="line">
              <a:avLst/>
            </a:prstGeom>
            <a:ln w="28575" cap="flat" cmpd="sng">
              <a:solidFill>
                <a:schemeClr val="tx1"/>
              </a:solidFill>
              <a:prstDash val="solid"/>
              <a:headEnd type="none" w="med" len="med"/>
              <a:tailEnd type="none" w="med" len="med"/>
            </a:ln>
          </p:spPr>
        </p:sp>
        <p:sp>
          <p:nvSpPr>
            <p:cNvPr id="15459" name="Line 48"/>
            <p:cNvSpPr/>
            <p:nvPr/>
          </p:nvSpPr>
          <p:spPr>
            <a:xfrm flipH="1">
              <a:off x="2436" y="1668"/>
              <a:ext cx="120" cy="0"/>
            </a:xfrm>
            <a:prstGeom prst="line">
              <a:avLst/>
            </a:prstGeom>
            <a:ln w="28575" cap="flat" cmpd="sng">
              <a:solidFill>
                <a:schemeClr val="tx1"/>
              </a:solidFill>
              <a:prstDash val="solid"/>
              <a:headEnd type="none" w="med" len="med"/>
              <a:tailEnd type="none" w="med" len="med"/>
            </a:ln>
          </p:spPr>
        </p:sp>
        <p:sp>
          <p:nvSpPr>
            <p:cNvPr id="15460" name="Line 49"/>
            <p:cNvSpPr/>
            <p:nvPr/>
          </p:nvSpPr>
          <p:spPr>
            <a:xfrm flipH="1">
              <a:off x="2436" y="1560"/>
              <a:ext cx="120" cy="0"/>
            </a:xfrm>
            <a:prstGeom prst="line">
              <a:avLst/>
            </a:prstGeom>
            <a:ln w="28575" cap="flat" cmpd="sng">
              <a:solidFill>
                <a:schemeClr val="tx1"/>
              </a:solidFill>
              <a:prstDash val="solid"/>
              <a:headEnd type="none" w="med" len="med"/>
              <a:tailEnd type="none" w="med" len="med"/>
            </a:ln>
          </p:spPr>
        </p:sp>
        <p:sp>
          <p:nvSpPr>
            <p:cNvPr id="15461" name="Line 50"/>
            <p:cNvSpPr/>
            <p:nvPr/>
          </p:nvSpPr>
          <p:spPr>
            <a:xfrm flipV="1">
              <a:off x="2556" y="1344"/>
              <a:ext cx="0" cy="204"/>
            </a:xfrm>
            <a:prstGeom prst="line">
              <a:avLst/>
            </a:prstGeom>
            <a:ln w="28575" cap="flat" cmpd="sng">
              <a:solidFill>
                <a:schemeClr val="tx1"/>
              </a:solidFill>
              <a:prstDash val="solid"/>
              <a:headEnd type="none" w="med" len="med"/>
              <a:tailEnd type="none" w="med" len="med"/>
            </a:ln>
          </p:spPr>
        </p:sp>
        <p:sp>
          <p:nvSpPr>
            <p:cNvPr id="15462" name="Line 51"/>
            <p:cNvSpPr/>
            <p:nvPr/>
          </p:nvSpPr>
          <p:spPr>
            <a:xfrm>
              <a:off x="1452" y="1356"/>
              <a:ext cx="1104" cy="0"/>
            </a:xfrm>
            <a:prstGeom prst="line">
              <a:avLst/>
            </a:prstGeom>
            <a:ln w="28575" cap="flat" cmpd="sng">
              <a:solidFill>
                <a:schemeClr val="tx1"/>
              </a:solidFill>
              <a:prstDash val="solid"/>
              <a:headEnd type="none" w="med" len="med"/>
              <a:tailEnd type="none" w="med" len="med"/>
            </a:ln>
          </p:spPr>
        </p:sp>
        <p:sp>
          <p:nvSpPr>
            <p:cNvPr id="15463" name="Line 52"/>
            <p:cNvSpPr/>
            <p:nvPr/>
          </p:nvSpPr>
          <p:spPr>
            <a:xfrm flipV="1">
              <a:off x="1992" y="1152"/>
              <a:ext cx="0" cy="456"/>
            </a:xfrm>
            <a:prstGeom prst="line">
              <a:avLst/>
            </a:prstGeom>
            <a:ln w="28575" cap="flat" cmpd="sng">
              <a:solidFill>
                <a:schemeClr val="tx1"/>
              </a:solidFill>
              <a:prstDash val="solid"/>
              <a:headEnd type="none" w="med" len="med"/>
              <a:tailEnd type="none" w="med" len="med"/>
            </a:ln>
          </p:spPr>
        </p:sp>
        <p:sp>
          <p:nvSpPr>
            <p:cNvPr id="15464" name="Line 57"/>
            <p:cNvSpPr/>
            <p:nvPr/>
          </p:nvSpPr>
          <p:spPr>
            <a:xfrm flipV="1">
              <a:off x="1992" y="1152"/>
              <a:ext cx="0" cy="456"/>
            </a:xfrm>
            <a:prstGeom prst="line">
              <a:avLst/>
            </a:prstGeom>
            <a:ln w="28575" cap="flat" cmpd="sng">
              <a:solidFill>
                <a:schemeClr val="tx1"/>
              </a:solidFill>
              <a:prstDash val="solid"/>
              <a:headEnd type="none" w="med" len="med"/>
              <a:tailEnd type="none" w="med" len="med"/>
            </a:ln>
          </p:spPr>
        </p:sp>
        <p:sp>
          <p:nvSpPr>
            <p:cNvPr id="15465" name="Oval 58"/>
            <p:cNvSpPr/>
            <p:nvPr/>
          </p:nvSpPr>
          <p:spPr>
            <a:xfrm>
              <a:off x="1968" y="1332"/>
              <a:ext cx="56" cy="56"/>
            </a:xfrm>
            <a:prstGeom prst="ellipse">
              <a:avLst/>
            </a:prstGeom>
            <a:solidFill>
              <a:schemeClr val="tx1"/>
            </a:solidFill>
            <a:ln w="28575" cap="flat" cmpd="sng">
              <a:solidFill>
                <a:schemeClr val="tx1"/>
              </a:solidFill>
              <a:prstDash val="solid"/>
              <a:headEnd type="none" w="med" len="med"/>
              <a:tailEnd type="none" w="med" len="med"/>
            </a:ln>
          </p:spPr>
          <p:txBody>
            <a:bodyPr wrap="none" anchor="ctr">
              <a:spAutoFit/>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15466" name="Oval 59"/>
            <p:cNvSpPr/>
            <p:nvPr/>
          </p:nvSpPr>
          <p:spPr>
            <a:xfrm>
              <a:off x="1968" y="1116"/>
              <a:ext cx="56" cy="56"/>
            </a:xfrm>
            <a:prstGeom prst="ellipse">
              <a:avLst/>
            </a:prstGeom>
            <a:noFill/>
            <a:ln w="28575" cap="flat" cmpd="sng">
              <a:solidFill>
                <a:schemeClr val="tx1"/>
              </a:solidFill>
              <a:prstDash val="solid"/>
              <a:headEnd type="none" w="med" len="med"/>
              <a:tailEnd type="none" w="med" len="med"/>
            </a:ln>
          </p:spPr>
          <p:txBody>
            <a:bodyPr wrap="none" anchor="ctr">
              <a:spAutoFit/>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15467" name="Text Box 60"/>
            <p:cNvSpPr txBox="1"/>
            <p:nvPr/>
          </p:nvSpPr>
          <p:spPr>
            <a:xfrm>
              <a:off x="1190" y="1455"/>
              <a:ext cx="265" cy="212"/>
            </a:xfrm>
            <a:prstGeom prst="rect">
              <a:avLst/>
            </a:prstGeom>
            <a:noFill/>
            <a:ln w="9525">
              <a:noFill/>
            </a:ln>
          </p:spPr>
          <p:txBody>
            <a:bodyPr wrap="none">
              <a:spAutoFit/>
            </a:bodyPr>
            <a:lstStyle/>
            <a:p>
              <a:pPr>
                <a:spcBef>
                  <a:spcPct val="50000"/>
                </a:spcBef>
              </a:pPr>
              <a:r>
                <a:rPr lang="en-US" altLang="zh-CN" sz="1600" b="1">
                  <a:latin typeface="Times New Roman" panose="02020603050405020304" pitchFamily="18" charset="0"/>
                  <a:ea typeface="楷体_GB2312" panose="02010609030101010101" pitchFamily="49" charset="-122"/>
                </a:rPr>
                <a:t>T3</a:t>
              </a:r>
              <a:endParaRPr lang="en-US" altLang="zh-CN" sz="1600" b="1">
                <a:latin typeface="Times New Roman" panose="02020603050405020304" pitchFamily="18" charset="0"/>
                <a:ea typeface="楷体_GB2312" panose="02010609030101010101" pitchFamily="49" charset="-122"/>
              </a:endParaRPr>
            </a:p>
          </p:txBody>
        </p:sp>
        <p:sp>
          <p:nvSpPr>
            <p:cNvPr id="15468" name="Text Box 61"/>
            <p:cNvSpPr txBox="1"/>
            <p:nvPr/>
          </p:nvSpPr>
          <p:spPr>
            <a:xfrm>
              <a:off x="2618" y="1443"/>
              <a:ext cx="265" cy="212"/>
            </a:xfrm>
            <a:prstGeom prst="rect">
              <a:avLst/>
            </a:prstGeom>
            <a:noFill/>
            <a:ln w="9525">
              <a:noFill/>
            </a:ln>
          </p:spPr>
          <p:txBody>
            <a:bodyPr wrap="none">
              <a:spAutoFit/>
            </a:bodyPr>
            <a:lstStyle/>
            <a:p>
              <a:pPr>
                <a:spcBef>
                  <a:spcPct val="50000"/>
                </a:spcBef>
              </a:pPr>
              <a:r>
                <a:rPr lang="en-US" altLang="zh-CN" sz="1600" b="1">
                  <a:latin typeface="Times New Roman" panose="02020603050405020304" pitchFamily="18" charset="0"/>
                  <a:ea typeface="楷体_GB2312" panose="02010609030101010101" pitchFamily="49" charset="-122"/>
                </a:rPr>
                <a:t>T4</a:t>
              </a:r>
              <a:endParaRPr lang="en-US" altLang="zh-CN" sz="1600" b="1">
                <a:latin typeface="Times New Roman" panose="02020603050405020304" pitchFamily="18" charset="0"/>
                <a:ea typeface="楷体_GB2312" panose="02010609030101010101" pitchFamily="49" charset="-122"/>
              </a:endParaRPr>
            </a:p>
          </p:txBody>
        </p:sp>
        <p:sp>
          <p:nvSpPr>
            <p:cNvPr id="15469" name="Text Box 62"/>
            <p:cNvSpPr txBox="1"/>
            <p:nvPr/>
          </p:nvSpPr>
          <p:spPr>
            <a:xfrm>
              <a:off x="2054" y="1047"/>
              <a:ext cx="345" cy="212"/>
            </a:xfrm>
            <a:prstGeom prst="rect">
              <a:avLst/>
            </a:prstGeom>
            <a:noFill/>
            <a:ln w="9525">
              <a:noFill/>
            </a:ln>
          </p:spPr>
          <p:txBody>
            <a:bodyPr wrap="none">
              <a:spAutoFit/>
            </a:bodyPr>
            <a:lstStyle/>
            <a:p>
              <a:pPr>
                <a:spcBef>
                  <a:spcPct val="50000"/>
                </a:spcBef>
              </a:pPr>
              <a:r>
                <a:rPr lang="en-US" altLang="zh-CN" sz="1600" b="1">
                  <a:latin typeface="Times New Roman" panose="02020603050405020304" pitchFamily="18" charset="0"/>
                  <a:ea typeface="楷体_GB2312" panose="02010609030101010101" pitchFamily="49" charset="-122"/>
                </a:rPr>
                <a:t>+5V</a:t>
              </a:r>
              <a:endParaRPr lang="en-US" altLang="zh-CN" sz="1600" b="1">
                <a:latin typeface="Times New Roman" panose="02020603050405020304" pitchFamily="18" charset="0"/>
                <a:ea typeface="楷体_GB2312" panose="02010609030101010101" pitchFamily="49" charset="-122"/>
              </a:endParaRPr>
            </a:p>
          </p:txBody>
        </p:sp>
      </p:grpSp>
      <p:grpSp>
        <p:nvGrpSpPr>
          <p:cNvPr id="3" name="Group 140"/>
          <p:cNvGrpSpPr/>
          <p:nvPr/>
        </p:nvGrpSpPr>
        <p:grpSpPr>
          <a:xfrm>
            <a:off x="808038" y="2514600"/>
            <a:ext cx="4440237" cy="623888"/>
            <a:chOff x="662" y="1467"/>
            <a:chExt cx="2797" cy="393"/>
          </a:xfrm>
        </p:grpSpPr>
        <p:sp>
          <p:nvSpPr>
            <p:cNvPr id="15410" name="Line 65"/>
            <p:cNvSpPr/>
            <p:nvPr/>
          </p:nvSpPr>
          <p:spPr>
            <a:xfrm>
              <a:off x="828" y="1716"/>
              <a:ext cx="252" cy="0"/>
            </a:xfrm>
            <a:prstGeom prst="line">
              <a:avLst/>
            </a:prstGeom>
            <a:ln w="28575" cap="flat" cmpd="sng">
              <a:solidFill>
                <a:schemeClr val="tx1"/>
              </a:solidFill>
              <a:prstDash val="solid"/>
              <a:headEnd type="none" w="med" len="med"/>
              <a:tailEnd type="none" w="med" len="med"/>
            </a:ln>
          </p:spPr>
        </p:sp>
        <p:sp>
          <p:nvSpPr>
            <p:cNvPr id="15411" name="Line 66"/>
            <p:cNvSpPr/>
            <p:nvPr/>
          </p:nvSpPr>
          <p:spPr>
            <a:xfrm>
              <a:off x="876" y="1644"/>
              <a:ext cx="132" cy="0"/>
            </a:xfrm>
            <a:prstGeom prst="line">
              <a:avLst/>
            </a:prstGeom>
            <a:ln w="28575" cap="flat" cmpd="sng">
              <a:solidFill>
                <a:schemeClr val="tx1"/>
              </a:solidFill>
              <a:prstDash val="solid"/>
              <a:headEnd type="none" w="med" len="med"/>
              <a:tailEnd type="none" w="med" len="med"/>
            </a:ln>
          </p:spPr>
        </p:sp>
        <p:sp>
          <p:nvSpPr>
            <p:cNvPr id="15412" name="Line 67"/>
            <p:cNvSpPr/>
            <p:nvPr/>
          </p:nvSpPr>
          <p:spPr>
            <a:xfrm>
              <a:off x="1020" y="1716"/>
              <a:ext cx="0" cy="132"/>
            </a:xfrm>
            <a:prstGeom prst="line">
              <a:avLst/>
            </a:prstGeom>
            <a:ln w="28575" cap="flat" cmpd="sng">
              <a:solidFill>
                <a:schemeClr val="tx1"/>
              </a:solidFill>
              <a:prstDash val="solid"/>
              <a:headEnd type="none" w="med" len="med"/>
              <a:tailEnd type="none" w="med" len="med"/>
            </a:ln>
          </p:spPr>
        </p:sp>
        <p:sp>
          <p:nvSpPr>
            <p:cNvPr id="15413" name="Line 68"/>
            <p:cNvSpPr/>
            <p:nvPr/>
          </p:nvSpPr>
          <p:spPr>
            <a:xfrm>
              <a:off x="876" y="1716"/>
              <a:ext cx="0" cy="132"/>
            </a:xfrm>
            <a:prstGeom prst="line">
              <a:avLst/>
            </a:prstGeom>
            <a:ln w="28575" cap="flat" cmpd="sng">
              <a:solidFill>
                <a:schemeClr val="tx1"/>
              </a:solidFill>
              <a:prstDash val="solid"/>
              <a:headEnd type="none" w="med" len="med"/>
              <a:tailEnd type="none" w="med" len="med"/>
            </a:ln>
          </p:spPr>
        </p:sp>
        <p:sp>
          <p:nvSpPr>
            <p:cNvPr id="15414" name="Line 69"/>
            <p:cNvSpPr/>
            <p:nvPr/>
          </p:nvSpPr>
          <p:spPr>
            <a:xfrm flipH="1">
              <a:off x="684" y="1836"/>
              <a:ext cx="192" cy="0"/>
            </a:xfrm>
            <a:prstGeom prst="line">
              <a:avLst/>
            </a:prstGeom>
            <a:ln w="28575" cap="flat" cmpd="sng">
              <a:solidFill>
                <a:schemeClr val="tx1"/>
              </a:solidFill>
              <a:prstDash val="solid"/>
              <a:headEnd type="none" w="med" len="med"/>
              <a:tailEnd type="none" w="med" len="med"/>
            </a:ln>
          </p:spPr>
        </p:sp>
        <p:sp>
          <p:nvSpPr>
            <p:cNvPr id="15415" name="Line 71"/>
            <p:cNvSpPr/>
            <p:nvPr/>
          </p:nvSpPr>
          <p:spPr>
            <a:xfrm>
              <a:off x="3024" y="1728"/>
              <a:ext cx="252" cy="0"/>
            </a:xfrm>
            <a:prstGeom prst="line">
              <a:avLst/>
            </a:prstGeom>
            <a:ln w="28575" cap="flat" cmpd="sng">
              <a:solidFill>
                <a:schemeClr val="tx1"/>
              </a:solidFill>
              <a:prstDash val="solid"/>
              <a:headEnd type="none" w="med" len="med"/>
              <a:tailEnd type="none" w="med" len="med"/>
            </a:ln>
          </p:spPr>
        </p:sp>
        <p:sp>
          <p:nvSpPr>
            <p:cNvPr id="15416" name="Line 72"/>
            <p:cNvSpPr/>
            <p:nvPr/>
          </p:nvSpPr>
          <p:spPr>
            <a:xfrm>
              <a:off x="3072" y="1656"/>
              <a:ext cx="132" cy="0"/>
            </a:xfrm>
            <a:prstGeom prst="line">
              <a:avLst/>
            </a:prstGeom>
            <a:ln w="28575" cap="flat" cmpd="sng">
              <a:solidFill>
                <a:schemeClr val="tx1"/>
              </a:solidFill>
              <a:prstDash val="solid"/>
              <a:headEnd type="none" w="med" len="med"/>
              <a:tailEnd type="none" w="med" len="med"/>
            </a:ln>
          </p:spPr>
        </p:sp>
        <p:sp>
          <p:nvSpPr>
            <p:cNvPr id="15417" name="Line 73"/>
            <p:cNvSpPr/>
            <p:nvPr/>
          </p:nvSpPr>
          <p:spPr>
            <a:xfrm>
              <a:off x="3216" y="1728"/>
              <a:ext cx="0" cy="132"/>
            </a:xfrm>
            <a:prstGeom prst="line">
              <a:avLst/>
            </a:prstGeom>
            <a:ln w="28575" cap="flat" cmpd="sng">
              <a:solidFill>
                <a:schemeClr val="tx1"/>
              </a:solidFill>
              <a:prstDash val="solid"/>
              <a:headEnd type="none" w="med" len="med"/>
              <a:tailEnd type="none" w="med" len="med"/>
            </a:ln>
          </p:spPr>
        </p:sp>
        <p:sp>
          <p:nvSpPr>
            <p:cNvPr id="15418" name="Line 74"/>
            <p:cNvSpPr/>
            <p:nvPr/>
          </p:nvSpPr>
          <p:spPr>
            <a:xfrm>
              <a:off x="3072" y="1728"/>
              <a:ext cx="0" cy="132"/>
            </a:xfrm>
            <a:prstGeom prst="line">
              <a:avLst/>
            </a:prstGeom>
            <a:ln w="28575" cap="flat" cmpd="sng">
              <a:solidFill>
                <a:schemeClr val="tx1"/>
              </a:solidFill>
              <a:prstDash val="solid"/>
              <a:headEnd type="none" w="med" len="med"/>
              <a:tailEnd type="none" w="med" len="med"/>
            </a:ln>
          </p:spPr>
        </p:sp>
        <p:sp>
          <p:nvSpPr>
            <p:cNvPr id="15419" name="Line 75"/>
            <p:cNvSpPr/>
            <p:nvPr/>
          </p:nvSpPr>
          <p:spPr>
            <a:xfrm flipH="1">
              <a:off x="3204" y="1848"/>
              <a:ext cx="192" cy="0"/>
            </a:xfrm>
            <a:prstGeom prst="line">
              <a:avLst/>
            </a:prstGeom>
            <a:ln w="28575" cap="flat" cmpd="sng">
              <a:solidFill>
                <a:schemeClr val="tx1"/>
              </a:solidFill>
              <a:prstDash val="solid"/>
              <a:headEnd type="none" w="med" len="med"/>
              <a:tailEnd type="none" w="med" len="med"/>
            </a:ln>
          </p:spPr>
        </p:sp>
        <p:sp>
          <p:nvSpPr>
            <p:cNvPr id="15420" name="Text Box 77"/>
            <p:cNvSpPr txBox="1"/>
            <p:nvPr/>
          </p:nvSpPr>
          <p:spPr>
            <a:xfrm>
              <a:off x="662" y="1467"/>
              <a:ext cx="265" cy="212"/>
            </a:xfrm>
            <a:prstGeom prst="rect">
              <a:avLst/>
            </a:prstGeom>
            <a:noFill/>
            <a:ln w="9525">
              <a:noFill/>
            </a:ln>
          </p:spPr>
          <p:txBody>
            <a:bodyPr wrap="none">
              <a:spAutoFit/>
            </a:bodyPr>
            <a:lstStyle/>
            <a:p>
              <a:pPr>
                <a:spcBef>
                  <a:spcPct val="50000"/>
                </a:spcBef>
              </a:pPr>
              <a:r>
                <a:rPr lang="en-US" altLang="zh-CN" sz="1600" b="1">
                  <a:latin typeface="Times New Roman" panose="02020603050405020304" pitchFamily="18" charset="0"/>
                  <a:ea typeface="楷体_GB2312" panose="02010609030101010101" pitchFamily="49" charset="-122"/>
                </a:rPr>
                <a:t>T5</a:t>
              </a:r>
              <a:endParaRPr lang="en-US" altLang="zh-CN" sz="1600" b="1">
                <a:latin typeface="Times New Roman" panose="02020603050405020304" pitchFamily="18" charset="0"/>
                <a:ea typeface="楷体_GB2312" panose="02010609030101010101" pitchFamily="49" charset="-122"/>
              </a:endParaRPr>
            </a:p>
          </p:txBody>
        </p:sp>
        <p:sp>
          <p:nvSpPr>
            <p:cNvPr id="15421" name="Text Box 78"/>
            <p:cNvSpPr txBox="1"/>
            <p:nvPr/>
          </p:nvSpPr>
          <p:spPr>
            <a:xfrm>
              <a:off x="3194" y="1467"/>
              <a:ext cx="265" cy="212"/>
            </a:xfrm>
            <a:prstGeom prst="rect">
              <a:avLst/>
            </a:prstGeom>
            <a:noFill/>
            <a:ln w="9525">
              <a:noFill/>
            </a:ln>
          </p:spPr>
          <p:txBody>
            <a:bodyPr wrap="none">
              <a:spAutoFit/>
            </a:bodyPr>
            <a:lstStyle/>
            <a:p>
              <a:pPr>
                <a:spcBef>
                  <a:spcPct val="50000"/>
                </a:spcBef>
              </a:pPr>
              <a:r>
                <a:rPr lang="en-US" altLang="zh-CN" sz="1600" b="1">
                  <a:latin typeface="Times New Roman" panose="02020603050405020304" pitchFamily="18" charset="0"/>
                  <a:ea typeface="楷体_GB2312" panose="02010609030101010101" pitchFamily="49" charset="-122"/>
                </a:rPr>
                <a:t>T6</a:t>
              </a:r>
              <a:endParaRPr lang="en-US" altLang="zh-CN" sz="1600" b="1">
                <a:latin typeface="Times New Roman" panose="02020603050405020304" pitchFamily="18" charset="0"/>
                <a:ea typeface="楷体_GB2312" panose="02010609030101010101" pitchFamily="49" charset="-122"/>
              </a:endParaRPr>
            </a:p>
          </p:txBody>
        </p:sp>
      </p:grpSp>
      <p:grpSp>
        <p:nvGrpSpPr>
          <p:cNvPr id="4" name="Group 99"/>
          <p:cNvGrpSpPr/>
          <p:nvPr/>
        </p:nvGrpSpPr>
        <p:grpSpPr>
          <a:xfrm>
            <a:off x="442913" y="1393825"/>
            <a:ext cx="4972050" cy="1420813"/>
            <a:chOff x="432" y="761"/>
            <a:chExt cx="3132" cy="895"/>
          </a:xfrm>
        </p:grpSpPr>
        <p:sp>
          <p:nvSpPr>
            <p:cNvPr id="15405" name="Line 70"/>
            <p:cNvSpPr/>
            <p:nvPr/>
          </p:nvSpPr>
          <p:spPr>
            <a:xfrm>
              <a:off x="936" y="780"/>
              <a:ext cx="0" cy="864"/>
            </a:xfrm>
            <a:prstGeom prst="line">
              <a:avLst/>
            </a:prstGeom>
            <a:ln w="28575" cap="flat" cmpd="sng">
              <a:solidFill>
                <a:schemeClr val="accent2"/>
              </a:solidFill>
              <a:prstDash val="solid"/>
              <a:headEnd type="none" w="med" len="med"/>
              <a:tailEnd type="none" w="med" len="med"/>
            </a:ln>
          </p:spPr>
        </p:sp>
        <p:sp>
          <p:nvSpPr>
            <p:cNvPr id="15406" name="Line 76"/>
            <p:cNvSpPr/>
            <p:nvPr/>
          </p:nvSpPr>
          <p:spPr>
            <a:xfrm>
              <a:off x="3132" y="792"/>
              <a:ext cx="0" cy="864"/>
            </a:xfrm>
            <a:prstGeom prst="line">
              <a:avLst/>
            </a:prstGeom>
            <a:ln w="28575" cap="flat" cmpd="sng">
              <a:solidFill>
                <a:schemeClr val="accent2"/>
              </a:solidFill>
              <a:prstDash val="solid"/>
              <a:headEnd type="none" w="med" len="med"/>
              <a:tailEnd type="none" w="med" len="med"/>
            </a:ln>
          </p:spPr>
        </p:sp>
        <p:sp>
          <p:nvSpPr>
            <p:cNvPr id="15407" name="Line 79"/>
            <p:cNvSpPr/>
            <p:nvPr/>
          </p:nvSpPr>
          <p:spPr>
            <a:xfrm>
              <a:off x="432" y="780"/>
              <a:ext cx="3132" cy="0"/>
            </a:xfrm>
            <a:prstGeom prst="line">
              <a:avLst/>
            </a:prstGeom>
            <a:ln w="28575" cap="flat" cmpd="sng">
              <a:solidFill>
                <a:schemeClr val="accent2"/>
              </a:solidFill>
              <a:prstDash val="solid"/>
              <a:headEnd type="none" w="med" len="med"/>
              <a:tailEnd type="none" w="med" len="med"/>
            </a:ln>
          </p:spPr>
        </p:sp>
        <p:sp>
          <p:nvSpPr>
            <p:cNvPr id="15408" name="Oval 80"/>
            <p:cNvSpPr/>
            <p:nvPr/>
          </p:nvSpPr>
          <p:spPr>
            <a:xfrm>
              <a:off x="924" y="761"/>
              <a:ext cx="44" cy="51"/>
            </a:xfrm>
            <a:prstGeom prst="ellipse">
              <a:avLst/>
            </a:prstGeom>
            <a:solidFill>
              <a:schemeClr val="accent2"/>
            </a:solidFill>
            <a:ln w="28575" cap="flat" cmpd="sng">
              <a:solidFill>
                <a:schemeClr val="accent2"/>
              </a:solidFill>
              <a:prstDash val="solid"/>
              <a:headEnd type="none" w="med" len="med"/>
              <a:tailEnd type="none" w="med" len="med"/>
            </a:ln>
          </p:spPr>
          <p:txBody>
            <a:bodyPr anchor="ctr">
              <a:spAutoFit/>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15409" name="Oval 81"/>
            <p:cNvSpPr/>
            <p:nvPr/>
          </p:nvSpPr>
          <p:spPr>
            <a:xfrm>
              <a:off x="3108" y="761"/>
              <a:ext cx="44" cy="51"/>
            </a:xfrm>
            <a:prstGeom prst="ellipse">
              <a:avLst/>
            </a:prstGeom>
            <a:solidFill>
              <a:schemeClr val="accent2"/>
            </a:solidFill>
            <a:ln w="28575" cap="flat" cmpd="sng">
              <a:solidFill>
                <a:schemeClr val="accent2"/>
              </a:solidFill>
              <a:prstDash val="solid"/>
              <a:headEnd type="none" w="med" len="med"/>
              <a:tailEnd type="none" w="med" len="med"/>
            </a:ln>
          </p:spPr>
          <p:txBody>
            <a:bodyPr anchor="ctr">
              <a:spAutoFit/>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grpSp>
      <p:sp>
        <p:nvSpPr>
          <p:cNvPr id="31827" name="Text Box 83"/>
          <p:cNvSpPr txBox="1"/>
          <p:nvPr/>
        </p:nvSpPr>
        <p:spPr>
          <a:xfrm>
            <a:off x="5681663" y="3252788"/>
            <a:ext cx="3405187" cy="1446212"/>
          </a:xfrm>
          <a:prstGeom prst="rect">
            <a:avLst/>
          </a:prstGeom>
          <a:noFill/>
          <a:ln w="9525">
            <a:noFill/>
          </a:ln>
        </p:spPr>
        <p:txBody>
          <a:bodyPr>
            <a:spAutoFit/>
          </a:bodyPr>
          <a:lstStyle/>
          <a:p>
            <a:pPr marL="262255" indent="-262255">
              <a:spcBef>
                <a:spcPct val="50000"/>
              </a:spcBef>
              <a:buAutoNum type="arabicPeriod" startAt="3"/>
            </a:pPr>
            <a:r>
              <a:rPr lang="zh-CN" altLang="en-US" sz="2200" b="1" dirty="0">
                <a:latin typeface="Times New Roman" panose="02020603050405020304" pitchFamily="18" charset="0"/>
                <a:ea typeface="楷体_GB2312" panose="02010609030101010101" pitchFamily="49" charset="-122"/>
              </a:rPr>
              <a:t>行选择线有效（高电 平）时，</a:t>
            </a:r>
            <a:r>
              <a:rPr lang="en-US" altLang="zh-CN" sz="2200" b="1">
                <a:latin typeface="Times New Roman" panose="02020603050405020304" pitchFamily="18" charset="0"/>
                <a:ea typeface="楷体_GB2312" panose="02010609030101010101" pitchFamily="49" charset="-122"/>
              </a:rPr>
              <a:t>A </a:t>
            </a:r>
            <a:r>
              <a:rPr lang="zh-CN" altLang="en-US" sz="2200" b="1" dirty="0">
                <a:latin typeface="Times New Roman" panose="02020603050405020304" pitchFamily="18" charset="0"/>
                <a:ea typeface="楷体_GB2312" panose="02010609030101010101" pitchFamily="49" charset="-122"/>
              </a:rPr>
              <a:t>、</a:t>
            </a:r>
            <a:r>
              <a:rPr lang="en-US" altLang="zh-CN" sz="2200" b="1">
                <a:latin typeface="Times New Roman" panose="02020603050405020304" pitchFamily="18" charset="0"/>
                <a:ea typeface="楷体_GB2312" panose="02010609030101010101" pitchFamily="49" charset="-122"/>
              </a:rPr>
              <a:t>B</a:t>
            </a:r>
            <a:r>
              <a:rPr lang="zh-CN" altLang="en-US" sz="2200" b="1" dirty="0">
                <a:latin typeface="Times New Roman" panose="02020603050405020304" pitchFamily="18" charset="0"/>
                <a:ea typeface="楷体_GB2312" panose="02010609030101010101" pitchFamily="49" charset="-122"/>
              </a:rPr>
              <a:t>处的数据信息通过门控管</a:t>
            </a:r>
            <a:r>
              <a:rPr lang="en-US" altLang="zh-CN" sz="2200" b="1">
                <a:latin typeface="Times New Roman" panose="02020603050405020304" pitchFamily="18" charset="0"/>
                <a:ea typeface="楷体_GB2312" panose="02010609030101010101" pitchFamily="49" charset="-122"/>
              </a:rPr>
              <a:t>T5</a:t>
            </a:r>
            <a:r>
              <a:rPr lang="zh-CN" altLang="en-US" sz="2200" b="1" dirty="0">
                <a:latin typeface="Times New Roman" panose="02020603050405020304" pitchFamily="18" charset="0"/>
                <a:ea typeface="楷体_GB2312" panose="02010609030101010101" pitchFamily="49" charset="-122"/>
              </a:rPr>
              <a:t>和</a:t>
            </a:r>
            <a:r>
              <a:rPr lang="en-US" altLang="zh-CN" sz="2200" b="1">
                <a:latin typeface="Times New Roman" panose="02020603050405020304" pitchFamily="18" charset="0"/>
                <a:ea typeface="楷体_GB2312" panose="02010609030101010101" pitchFamily="49" charset="-122"/>
              </a:rPr>
              <a:t>T6</a:t>
            </a:r>
            <a:r>
              <a:rPr lang="zh-CN" altLang="en-US" sz="2200" b="1" dirty="0">
                <a:latin typeface="Times New Roman" panose="02020603050405020304" pitchFamily="18" charset="0"/>
                <a:ea typeface="楷体_GB2312" panose="02010609030101010101" pitchFamily="49" charset="-122"/>
              </a:rPr>
              <a:t>送至</a:t>
            </a:r>
            <a:r>
              <a:rPr lang="en-US" altLang="zh-CN" sz="2200" b="1">
                <a:latin typeface="Times New Roman" panose="02020603050405020304" pitchFamily="18" charset="0"/>
                <a:ea typeface="楷体_GB2312" panose="02010609030101010101" pitchFamily="49" charset="-122"/>
              </a:rPr>
              <a:t>C</a:t>
            </a:r>
            <a:r>
              <a:rPr lang="zh-CN" altLang="en-US" sz="2200" b="1" dirty="0">
                <a:latin typeface="Times New Roman" panose="02020603050405020304" pitchFamily="18" charset="0"/>
                <a:ea typeface="楷体_GB2312" panose="02010609030101010101" pitchFamily="49" charset="-122"/>
              </a:rPr>
              <a:t>、</a:t>
            </a:r>
            <a:r>
              <a:rPr lang="en-US" altLang="zh-CN" sz="2200" b="1">
                <a:latin typeface="Times New Roman" panose="02020603050405020304" pitchFamily="18" charset="0"/>
                <a:ea typeface="楷体_GB2312" panose="02010609030101010101" pitchFamily="49" charset="-122"/>
              </a:rPr>
              <a:t>D</a:t>
            </a:r>
            <a:r>
              <a:rPr lang="zh-CN" altLang="en-US" sz="2200" b="1" dirty="0">
                <a:latin typeface="Times New Roman" panose="02020603050405020304" pitchFamily="18" charset="0"/>
                <a:ea typeface="楷体_GB2312" panose="02010609030101010101" pitchFamily="49" charset="-122"/>
              </a:rPr>
              <a:t>点。</a:t>
            </a:r>
            <a:endParaRPr lang="zh-CN" altLang="en-US" sz="2200" b="1" dirty="0">
              <a:latin typeface="Times New Roman" panose="02020603050405020304" pitchFamily="18" charset="0"/>
              <a:ea typeface="楷体_GB2312" panose="02010609030101010101" pitchFamily="49" charset="-122"/>
            </a:endParaRPr>
          </a:p>
        </p:txBody>
      </p:sp>
      <p:sp>
        <p:nvSpPr>
          <p:cNvPr id="31841" name="Text Box 97"/>
          <p:cNvSpPr txBox="1"/>
          <p:nvPr/>
        </p:nvSpPr>
        <p:spPr>
          <a:xfrm>
            <a:off x="141288" y="1427163"/>
            <a:ext cx="1098550" cy="366712"/>
          </a:xfrm>
          <a:prstGeom prst="rect">
            <a:avLst/>
          </a:prstGeom>
          <a:noFill/>
          <a:ln w="9525">
            <a:noFill/>
          </a:ln>
        </p:spPr>
        <p:txBody>
          <a:bodyPr wrap="none">
            <a:spAutoFit/>
          </a:bodyPr>
          <a:lstStyle/>
          <a:p>
            <a:pPr>
              <a:spcBef>
                <a:spcPct val="50000"/>
              </a:spcBef>
            </a:pPr>
            <a:r>
              <a:rPr lang="zh-CN" altLang="en-US" b="1" dirty="0">
                <a:solidFill>
                  <a:schemeClr val="accent2"/>
                </a:solidFill>
                <a:latin typeface="Times New Roman" panose="02020603050405020304" pitchFamily="18" charset="0"/>
                <a:ea typeface="楷体_GB2312" panose="02010609030101010101" pitchFamily="49" charset="-122"/>
              </a:rPr>
              <a:t>行选择线</a:t>
            </a:r>
            <a:endParaRPr lang="zh-CN" altLang="en-US" b="1" dirty="0">
              <a:solidFill>
                <a:schemeClr val="accent2"/>
              </a:solidFill>
              <a:latin typeface="Times New Roman" panose="02020603050405020304" pitchFamily="18" charset="0"/>
              <a:ea typeface="楷体_GB2312" panose="02010609030101010101" pitchFamily="49" charset="-122"/>
            </a:endParaRPr>
          </a:p>
        </p:txBody>
      </p:sp>
      <p:grpSp>
        <p:nvGrpSpPr>
          <p:cNvPr id="5" name="Group 113"/>
          <p:cNvGrpSpPr/>
          <p:nvPr/>
        </p:nvGrpSpPr>
        <p:grpSpPr>
          <a:xfrm>
            <a:off x="427038" y="2947988"/>
            <a:ext cx="5130800" cy="366712"/>
            <a:chOff x="422" y="1740"/>
            <a:chExt cx="3232" cy="231"/>
          </a:xfrm>
        </p:grpSpPr>
        <p:sp>
          <p:nvSpPr>
            <p:cNvPr id="15401" name="Text Box 109"/>
            <p:cNvSpPr txBox="1"/>
            <p:nvPr/>
          </p:nvSpPr>
          <p:spPr>
            <a:xfrm>
              <a:off x="422" y="1740"/>
              <a:ext cx="220" cy="231"/>
            </a:xfrm>
            <a:prstGeom prst="rect">
              <a:avLst/>
            </a:prstGeom>
            <a:noFill/>
            <a:ln w="9525">
              <a:noFill/>
            </a:ln>
          </p:spPr>
          <p:txBody>
            <a:bodyPr wrap="none">
              <a:spAutoFit/>
            </a:bodyPr>
            <a:lstStyle/>
            <a:p>
              <a:pPr>
                <a:spcBef>
                  <a:spcPct val="50000"/>
                </a:spcBef>
              </a:pPr>
              <a:r>
                <a:rPr lang="en-US" altLang="zh-CN" b="1">
                  <a:solidFill>
                    <a:schemeClr val="hlink"/>
                  </a:solidFill>
                  <a:latin typeface="Times New Roman" panose="02020603050405020304" pitchFamily="18" charset="0"/>
                  <a:ea typeface="楷体_GB2312" panose="02010609030101010101" pitchFamily="49" charset="-122"/>
                </a:rPr>
                <a:t>C</a:t>
              </a:r>
              <a:endParaRPr lang="en-US" altLang="zh-CN" b="1">
                <a:solidFill>
                  <a:schemeClr val="hlink"/>
                </a:solidFill>
                <a:latin typeface="Times New Roman" panose="02020603050405020304" pitchFamily="18" charset="0"/>
                <a:ea typeface="楷体_GB2312" panose="02010609030101010101" pitchFamily="49" charset="-122"/>
              </a:endParaRPr>
            </a:p>
          </p:txBody>
        </p:sp>
        <p:sp>
          <p:nvSpPr>
            <p:cNvPr id="15402" name="Oval 110"/>
            <p:cNvSpPr/>
            <p:nvPr/>
          </p:nvSpPr>
          <p:spPr>
            <a:xfrm>
              <a:off x="672" y="1812"/>
              <a:ext cx="56" cy="56"/>
            </a:xfrm>
            <a:prstGeom prst="ellipse">
              <a:avLst/>
            </a:prstGeom>
            <a:solidFill>
              <a:schemeClr val="hlink"/>
            </a:solidFill>
            <a:ln w="9525">
              <a:noFill/>
            </a:ln>
          </p:spPr>
          <p:txBody>
            <a:bodyPr wrap="none" anchor="ctr">
              <a:spAutoFit/>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15403" name="Oval 111"/>
            <p:cNvSpPr/>
            <p:nvPr/>
          </p:nvSpPr>
          <p:spPr>
            <a:xfrm>
              <a:off x="3360" y="1812"/>
              <a:ext cx="56" cy="56"/>
            </a:xfrm>
            <a:prstGeom prst="ellipse">
              <a:avLst/>
            </a:prstGeom>
            <a:solidFill>
              <a:schemeClr val="hlink"/>
            </a:solidFill>
            <a:ln w="9525">
              <a:noFill/>
            </a:ln>
          </p:spPr>
          <p:txBody>
            <a:bodyPr wrap="none" anchor="ctr">
              <a:spAutoFit/>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15404" name="Text Box 112"/>
            <p:cNvSpPr txBox="1"/>
            <p:nvPr/>
          </p:nvSpPr>
          <p:spPr>
            <a:xfrm>
              <a:off x="3434" y="1740"/>
              <a:ext cx="220" cy="231"/>
            </a:xfrm>
            <a:prstGeom prst="rect">
              <a:avLst/>
            </a:prstGeom>
            <a:noFill/>
            <a:ln w="9525">
              <a:noFill/>
            </a:ln>
          </p:spPr>
          <p:txBody>
            <a:bodyPr wrap="none">
              <a:spAutoFit/>
            </a:bodyPr>
            <a:lstStyle/>
            <a:p>
              <a:pPr>
                <a:spcBef>
                  <a:spcPct val="50000"/>
                </a:spcBef>
              </a:pPr>
              <a:r>
                <a:rPr lang="en-US" altLang="zh-CN" b="1">
                  <a:solidFill>
                    <a:schemeClr val="hlink"/>
                  </a:solidFill>
                  <a:latin typeface="Times New Roman" panose="02020603050405020304" pitchFamily="18" charset="0"/>
                  <a:ea typeface="楷体_GB2312" panose="02010609030101010101" pitchFamily="49" charset="-122"/>
                </a:rPr>
                <a:t>D</a:t>
              </a:r>
              <a:endParaRPr lang="en-US" altLang="zh-CN" b="1">
                <a:solidFill>
                  <a:schemeClr val="hlink"/>
                </a:solidFill>
                <a:latin typeface="Times New Roman" panose="02020603050405020304" pitchFamily="18" charset="0"/>
                <a:ea typeface="楷体_GB2312" panose="02010609030101010101" pitchFamily="49" charset="-122"/>
              </a:endParaRPr>
            </a:p>
          </p:txBody>
        </p:sp>
      </p:grpSp>
      <p:grpSp>
        <p:nvGrpSpPr>
          <p:cNvPr id="6" name="Group 118"/>
          <p:cNvGrpSpPr/>
          <p:nvPr/>
        </p:nvGrpSpPr>
        <p:grpSpPr>
          <a:xfrm>
            <a:off x="1204913" y="4681538"/>
            <a:ext cx="3562350" cy="685800"/>
            <a:chOff x="912" y="2832"/>
            <a:chExt cx="2244" cy="432"/>
          </a:xfrm>
        </p:grpSpPr>
        <p:sp>
          <p:nvSpPr>
            <p:cNvPr id="15398" name="Line 114"/>
            <p:cNvSpPr/>
            <p:nvPr/>
          </p:nvSpPr>
          <p:spPr>
            <a:xfrm>
              <a:off x="912" y="2868"/>
              <a:ext cx="2244" cy="0"/>
            </a:xfrm>
            <a:prstGeom prst="line">
              <a:avLst/>
            </a:prstGeom>
            <a:ln w="28575" cap="flat" cmpd="sng">
              <a:solidFill>
                <a:schemeClr val="accent2"/>
              </a:solidFill>
              <a:prstDash val="solid"/>
              <a:headEnd type="none" w="med" len="med"/>
              <a:tailEnd type="none" w="med" len="med"/>
            </a:ln>
          </p:spPr>
        </p:sp>
        <p:sp>
          <p:nvSpPr>
            <p:cNvPr id="15399" name="Line 116"/>
            <p:cNvSpPr/>
            <p:nvPr/>
          </p:nvSpPr>
          <p:spPr>
            <a:xfrm>
              <a:off x="1968" y="2868"/>
              <a:ext cx="0" cy="396"/>
            </a:xfrm>
            <a:prstGeom prst="line">
              <a:avLst/>
            </a:prstGeom>
            <a:ln w="28575" cap="flat" cmpd="sng">
              <a:solidFill>
                <a:schemeClr val="accent2"/>
              </a:solidFill>
              <a:prstDash val="solid"/>
              <a:headEnd type="none" w="med" len="med"/>
              <a:tailEnd type="none" w="med" len="med"/>
            </a:ln>
          </p:spPr>
        </p:sp>
        <p:sp>
          <p:nvSpPr>
            <p:cNvPr id="15400" name="Oval 117"/>
            <p:cNvSpPr/>
            <p:nvPr/>
          </p:nvSpPr>
          <p:spPr>
            <a:xfrm>
              <a:off x="1944" y="2832"/>
              <a:ext cx="56" cy="56"/>
            </a:xfrm>
            <a:prstGeom prst="ellipse">
              <a:avLst/>
            </a:prstGeom>
            <a:solidFill>
              <a:schemeClr val="accent2"/>
            </a:solidFill>
            <a:ln w="28575" cap="flat" cmpd="sng">
              <a:solidFill>
                <a:schemeClr val="accent2"/>
              </a:solidFill>
              <a:prstDash val="solid"/>
              <a:headEnd type="none" w="med" len="med"/>
              <a:tailEnd type="none" w="med" len="med"/>
            </a:ln>
          </p:spPr>
          <p:txBody>
            <a:bodyPr wrap="none" anchor="ctr">
              <a:spAutoFit/>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grpSp>
      <p:sp>
        <p:nvSpPr>
          <p:cNvPr id="31863" name="Text Box 119"/>
          <p:cNvSpPr txBox="1"/>
          <p:nvPr/>
        </p:nvSpPr>
        <p:spPr>
          <a:xfrm>
            <a:off x="2960688" y="4951413"/>
            <a:ext cx="1098550" cy="366712"/>
          </a:xfrm>
          <a:prstGeom prst="rect">
            <a:avLst/>
          </a:prstGeom>
          <a:noFill/>
          <a:ln w="9525">
            <a:noFill/>
          </a:ln>
        </p:spPr>
        <p:txBody>
          <a:bodyPr wrap="none">
            <a:spAutoFit/>
          </a:bodyPr>
          <a:lstStyle/>
          <a:p>
            <a:pPr>
              <a:spcBef>
                <a:spcPct val="50000"/>
              </a:spcBef>
            </a:pPr>
            <a:r>
              <a:rPr lang="zh-CN" altLang="en-US" b="1" dirty="0">
                <a:solidFill>
                  <a:schemeClr val="accent2"/>
                </a:solidFill>
                <a:latin typeface="Times New Roman" panose="02020603050405020304" pitchFamily="18" charset="0"/>
                <a:ea typeface="楷体_GB2312" panose="02010609030101010101" pitchFamily="49" charset="-122"/>
              </a:rPr>
              <a:t>列选择线</a:t>
            </a:r>
            <a:endParaRPr lang="zh-CN" altLang="en-US" b="1" dirty="0">
              <a:solidFill>
                <a:schemeClr val="accent2"/>
              </a:solidFill>
              <a:latin typeface="Times New Roman" panose="02020603050405020304" pitchFamily="18" charset="0"/>
              <a:ea typeface="楷体_GB2312" panose="02010609030101010101" pitchFamily="49" charset="-122"/>
            </a:endParaRPr>
          </a:p>
        </p:txBody>
      </p:sp>
      <p:grpSp>
        <p:nvGrpSpPr>
          <p:cNvPr id="7" name="Group 141"/>
          <p:cNvGrpSpPr/>
          <p:nvPr/>
        </p:nvGrpSpPr>
        <p:grpSpPr>
          <a:xfrm>
            <a:off x="862013" y="3100388"/>
            <a:ext cx="4286250" cy="2208212"/>
            <a:chOff x="696" y="1836"/>
            <a:chExt cx="2700" cy="1391"/>
          </a:xfrm>
        </p:grpSpPr>
        <p:grpSp>
          <p:nvGrpSpPr>
            <p:cNvPr id="15385" name="Group 126"/>
            <p:cNvGrpSpPr/>
            <p:nvPr/>
          </p:nvGrpSpPr>
          <p:grpSpPr>
            <a:xfrm>
              <a:off x="696" y="1836"/>
              <a:ext cx="2700" cy="1164"/>
              <a:chOff x="696" y="1836"/>
              <a:chExt cx="2700" cy="1164"/>
            </a:xfrm>
          </p:grpSpPr>
          <p:sp>
            <p:nvSpPr>
              <p:cNvPr id="15388" name="Line 100"/>
              <p:cNvSpPr/>
              <p:nvPr/>
            </p:nvSpPr>
            <p:spPr>
              <a:xfrm>
                <a:off x="696" y="1836"/>
                <a:ext cx="0" cy="996"/>
              </a:xfrm>
              <a:prstGeom prst="line">
                <a:avLst/>
              </a:prstGeom>
              <a:ln w="28575" cap="flat" cmpd="sng">
                <a:solidFill>
                  <a:schemeClr val="tx1"/>
                </a:solidFill>
                <a:prstDash val="solid"/>
                <a:headEnd type="none" w="med" len="med"/>
                <a:tailEnd type="none" w="med" len="med"/>
              </a:ln>
            </p:spPr>
          </p:sp>
          <p:sp>
            <p:nvSpPr>
              <p:cNvPr id="15389" name="Line 101"/>
              <p:cNvSpPr/>
              <p:nvPr/>
            </p:nvSpPr>
            <p:spPr>
              <a:xfrm>
                <a:off x="3396" y="1836"/>
                <a:ext cx="0" cy="996"/>
              </a:xfrm>
              <a:prstGeom prst="line">
                <a:avLst/>
              </a:prstGeom>
              <a:ln w="28575" cap="flat" cmpd="sng">
                <a:solidFill>
                  <a:schemeClr val="tx1"/>
                </a:solidFill>
                <a:prstDash val="solid"/>
                <a:headEnd type="none" w="med" len="med"/>
                <a:tailEnd type="none" w="med" len="med"/>
              </a:ln>
            </p:spPr>
          </p:sp>
          <p:sp>
            <p:nvSpPr>
              <p:cNvPr id="15390" name="Line 102"/>
              <p:cNvSpPr/>
              <p:nvPr/>
            </p:nvSpPr>
            <p:spPr>
              <a:xfrm>
                <a:off x="696" y="2832"/>
                <a:ext cx="132" cy="0"/>
              </a:xfrm>
              <a:prstGeom prst="line">
                <a:avLst/>
              </a:prstGeom>
              <a:ln w="28575" cap="flat" cmpd="sng">
                <a:solidFill>
                  <a:schemeClr val="tx1"/>
                </a:solidFill>
                <a:prstDash val="solid"/>
                <a:headEnd type="none" w="med" len="med"/>
                <a:tailEnd type="none" w="med" len="med"/>
              </a:ln>
            </p:spPr>
          </p:sp>
          <p:sp>
            <p:nvSpPr>
              <p:cNvPr id="15391" name="Line 103"/>
              <p:cNvSpPr/>
              <p:nvPr/>
            </p:nvSpPr>
            <p:spPr>
              <a:xfrm>
                <a:off x="828" y="2760"/>
                <a:ext cx="0" cy="240"/>
              </a:xfrm>
              <a:prstGeom prst="line">
                <a:avLst/>
              </a:prstGeom>
              <a:ln w="28575" cap="flat" cmpd="sng">
                <a:solidFill>
                  <a:schemeClr val="tx1"/>
                </a:solidFill>
                <a:prstDash val="solid"/>
                <a:headEnd type="none" w="med" len="med"/>
                <a:tailEnd type="none" w="med" len="med"/>
              </a:ln>
            </p:spPr>
          </p:sp>
          <p:sp>
            <p:nvSpPr>
              <p:cNvPr id="15392" name="Line 104"/>
              <p:cNvSpPr/>
              <p:nvPr/>
            </p:nvSpPr>
            <p:spPr>
              <a:xfrm>
                <a:off x="912" y="2820"/>
                <a:ext cx="0" cy="96"/>
              </a:xfrm>
              <a:prstGeom prst="line">
                <a:avLst/>
              </a:prstGeom>
              <a:ln w="28575" cap="flat" cmpd="sng">
                <a:solidFill>
                  <a:schemeClr val="tx1"/>
                </a:solidFill>
                <a:prstDash val="solid"/>
                <a:headEnd type="none" w="med" len="med"/>
                <a:tailEnd type="none" w="med" len="med"/>
              </a:ln>
            </p:spPr>
          </p:sp>
          <p:sp>
            <p:nvSpPr>
              <p:cNvPr id="15393" name="Line 105"/>
              <p:cNvSpPr/>
              <p:nvPr/>
            </p:nvSpPr>
            <p:spPr>
              <a:xfrm>
                <a:off x="3156" y="2820"/>
                <a:ext cx="0" cy="96"/>
              </a:xfrm>
              <a:prstGeom prst="line">
                <a:avLst/>
              </a:prstGeom>
              <a:ln w="28575" cap="flat" cmpd="sng">
                <a:solidFill>
                  <a:schemeClr val="tx1"/>
                </a:solidFill>
                <a:prstDash val="solid"/>
                <a:headEnd type="none" w="med" len="med"/>
                <a:tailEnd type="none" w="med" len="med"/>
              </a:ln>
            </p:spPr>
          </p:sp>
          <p:sp>
            <p:nvSpPr>
              <p:cNvPr id="15394" name="Line 106"/>
              <p:cNvSpPr/>
              <p:nvPr/>
            </p:nvSpPr>
            <p:spPr>
              <a:xfrm>
                <a:off x="3252" y="2760"/>
                <a:ext cx="0" cy="240"/>
              </a:xfrm>
              <a:prstGeom prst="line">
                <a:avLst/>
              </a:prstGeom>
              <a:ln w="28575" cap="flat" cmpd="sng">
                <a:solidFill>
                  <a:schemeClr val="tx1"/>
                </a:solidFill>
                <a:prstDash val="solid"/>
                <a:headEnd type="none" w="med" len="med"/>
                <a:tailEnd type="none" w="med" len="med"/>
              </a:ln>
            </p:spPr>
          </p:sp>
          <p:sp>
            <p:nvSpPr>
              <p:cNvPr id="15395" name="Line 108"/>
              <p:cNvSpPr/>
              <p:nvPr/>
            </p:nvSpPr>
            <p:spPr>
              <a:xfrm>
                <a:off x="3264" y="2832"/>
                <a:ext cx="132" cy="0"/>
              </a:xfrm>
              <a:prstGeom prst="line">
                <a:avLst/>
              </a:prstGeom>
              <a:ln w="28575" cap="flat" cmpd="sng">
                <a:solidFill>
                  <a:schemeClr val="tx1"/>
                </a:solidFill>
                <a:prstDash val="solid"/>
                <a:headEnd type="none" w="med" len="med"/>
                <a:tailEnd type="none" w="med" len="med"/>
              </a:ln>
            </p:spPr>
          </p:sp>
          <p:sp>
            <p:nvSpPr>
              <p:cNvPr id="15396" name="Line 120"/>
              <p:cNvSpPr/>
              <p:nvPr/>
            </p:nvSpPr>
            <p:spPr>
              <a:xfrm flipH="1">
                <a:off x="708" y="2940"/>
                <a:ext cx="120" cy="0"/>
              </a:xfrm>
              <a:prstGeom prst="line">
                <a:avLst/>
              </a:prstGeom>
              <a:ln w="28575" cap="flat" cmpd="sng">
                <a:solidFill>
                  <a:schemeClr val="tx1"/>
                </a:solidFill>
                <a:prstDash val="solid"/>
                <a:headEnd type="none" w="med" len="med"/>
                <a:tailEnd type="none" w="med" len="med"/>
              </a:ln>
            </p:spPr>
          </p:sp>
          <p:sp>
            <p:nvSpPr>
              <p:cNvPr id="15397" name="Line 123"/>
              <p:cNvSpPr/>
              <p:nvPr/>
            </p:nvSpPr>
            <p:spPr>
              <a:xfrm flipH="1">
                <a:off x="3252" y="2940"/>
                <a:ext cx="120" cy="0"/>
              </a:xfrm>
              <a:prstGeom prst="line">
                <a:avLst/>
              </a:prstGeom>
              <a:ln w="28575" cap="flat" cmpd="sng">
                <a:solidFill>
                  <a:schemeClr val="tx1"/>
                </a:solidFill>
                <a:prstDash val="solid"/>
                <a:headEnd type="none" w="med" len="med"/>
                <a:tailEnd type="none" w="med" len="med"/>
              </a:ln>
            </p:spPr>
          </p:sp>
        </p:grpSp>
        <p:sp>
          <p:nvSpPr>
            <p:cNvPr id="15386" name="Text Box 127"/>
            <p:cNvSpPr txBox="1"/>
            <p:nvPr/>
          </p:nvSpPr>
          <p:spPr>
            <a:xfrm>
              <a:off x="782" y="3015"/>
              <a:ext cx="265" cy="212"/>
            </a:xfrm>
            <a:prstGeom prst="rect">
              <a:avLst/>
            </a:prstGeom>
            <a:noFill/>
            <a:ln w="9525">
              <a:noFill/>
            </a:ln>
          </p:spPr>
          <p:txBody>
            <a:bodyPr wrap="none">
              <a:spAutoFit/>
            </a:bodyPr>
            <a:lstStyle/>
            <a:p>
              <a:pPr>
                <a:spcBef>
                  <a:spcPct val="50000"/>
                </a:spcBef>
              </a:pPr>
              <a:r>
                <a:rPr lang="en-US" altLang="zh-CN" sz="1600" b="1">
                  <a:latin typeface="Times New Roman" panose="02020603050405020304" pitchFamily="18" charset="0"/>
                  <a:ea typeface="楷体_GB2312" panose="02010609030101010101" pitchFamily="49" charset="-122"/>
                </a:rPr>
                <a:t>T7</a:t>
              </a:r>
              <a:endParaRPr lang="en-US" altLang="zh-CN" sz="1600" b="1">
                <a:latin typeface="Times New Roman" panose="02020603050405020304" pitchFamily="18" charset="0"/>
                <a:ea typeface="楷体_GB2312" panose="02010609030101010101" pitchFamily="49" charset="-122"/>
              </a:endParaRPr>
            </a:p>
          </p:txBody>
        </p:sp>
        <p:sp>
          <p:nvSpPr>
            <p:cNvPr id="15387" name="Text Box 128"/>
            <p:cNvSpPr txBox="1"/>
            <p:nvPr/>
          </p:nvSpPr>
          <p:spPr>
            <a:xfrm>
              <a:off x="3062" y="3015"/>
              <a:ext cx="265" cy="212"/>
            </a:xfrm>
            <a:prstGeom prst="rect">
              <a:avLst/>
            </a:prstGeom>
            <a:noFill/>
            <a:ln w="9525">
              <a:noFill/>
            </a:ln>
          </p:spPr>
          <p:txBody>
            <a:bodyPr wrap="none">
              <a:spAutoFit/>
            </a:bodyPr>
            <a:lstStyle/>
            <a:p>
              <a:pPr>
                <a:spcBef>
                  <a:spcPct val="50000"/>
                </a:spcBef>
              </a:pPr>
              <a:r>
                <a:rPr lang="en-US" altLang="zh-CN" sz="1600" b="1">
                  <a:latin typeface="Times New Roman" panose="02020603050405020304" pitchFamily="18" charset="0"/>
                  <a:ea typeface="楷体_GB2312" panose="02010609030101010101" pitchFamily="49" charset="-122"/>
                </a:rPr>
                <a:t>T8</a:t>
              </a:r>
              <a:endParaRPr lang="en-US" altLang="zh-CN" sz="1600" b="1">
                <a:latin typeface="Times New Roman" panose="02020603050405020304" pitchFamily="18" charset="0"/>
                <a:ea typeface="楷体_GB2312" panose="02010609030101010101" pitchFamily="49" charset="-122"/>
              </a:endParaRPr>
            </a:p>
          </p:txBody>
        </p:sp>
      </p:grpSp>
      <p:grpSp>
        <p:nvGrpSpPr>
          <p:cNvPr id="9" name="Group 142"/>
          <p:cNvGrpSpPr/>
          <p:nvPr/>
        </p:nvGrpSpPr>
        <p:grpSpPr>
          <a:xfrm>
            <a:off x="331788" y="4852988"/>
            <a:ext cx="5356225" cy="950912"/>
            <a:chOff x="362" y="2940"/>
            <a:chExt cx="3374" cy="599"/>
          </a:xfrm>
        </p:grpSpPr>
        <p:sp>
          <p:nvSpPr>
            <p:cNvPr id="15380" name="Line 121"/>
            <p:cNvSpPr/>
            <p:nvPr/>
          </p:nvSpPr>
          <p:spPr>
            <a:xfrm>
              <a:off x="708" y="2940"/>
              <a:ext cx="0" cy="504"/>
            </a:xfrm>
            <a:prstGeom prst="line">
              <a:avLst/>
            </a:prstGeom>
            <a:ln w="28575" cap="flat" cmpd="sng">
              <a:solidFill>
                <a:schemeClr val="hlink"/>
              </a:solidFill>
              <a:prstDash val="solid"/>
              <a:headEnd type="none" w="med" len="med"/>
              <a:tailEnd type="triangle" w="med" len="med"/>
            </a:ln>
          </p:spPr>
        </p:sp>
        <p:sp>
          <p:nvSpPr>
            <p:cNvPr id="15381" name="Line 124"/>
            <p:cNvSpPr/>
            <p:nvPr/>
          </p:nvSpPr>
          <p:spPr>
            <a:xfrm>
              <a:off x="3384" y="2940"/>
              <a:ext cx="0" cy="516"/>
            </a:xfrm>
            <a:prstGeom prst="line">
              <a:avLst/>
            </a:prstGeom>
            <a:ln w="28575" cap="flat" cmpd="sng">
              <a:solidFill>
                <a:schemeClr val="hlink"/>
              </a:solidFill>
              <a:prstDash val="solid"/>
              <a:headEnd type="none" w="med" len="med"/>
              <a:tailEnd type="triangle" w="med" len="med"/>
            </a:ln>
          </p:spPr>
        </p:sp>
        <p:sp>
          <p:nvSpPr>
            <p:cNvPr id="15382" name="Text Box 131"/>
            <p:cNvSpPr txBox="1"/>
            <p:nvPr/>
          </p:nvSpPr>
          <p:spPr>
            <a:xfrm>
              <a:off x="362" y="3327"/>
              <a:ext cx="302" cy="212"/>
            </a:xfrm>
            <a:prstGeom prst="rect">
              <a:avLst/>
            </a:prstGeom>
            <a:noFill/>
            <a:ln w="9525">
              <a:noFill/>
            </a:ln>
          </p:spPr>
          <p:txBody>
            <a:bodyPr wrap="none">
              <a:spAutoFit/>
            </a:bodyPr>
            <a:lstStyle/>
            <a:p>
              <a:pPr>
                <a:spcBef>
                  <a:spcPct val="50000"/>
                </a:spcBef>
              </a:pPr>
              <a:r>
                <a:rPr lang="en-US" altLang="zh-CN" sz="1600" b="1">
                  <a:solidFill>
                    <a:schemeClr val="hlink"/>
                  </a:solidFill>
                  <a:latin typeface="Times New Roman" panose="02020603050405020304" pitchFamily="18" charset="0"/>
                  <a:ea typeface="楷体_GB2312" panose="02010609030101010101" pitchFamily="49" charset="-122"/>
                </a:rPr>
                <a:t>I/O</a:t>
              </a:r>
              <a:endParaRPr lang="en-US" altLang="zh-CN" sz="1600" b="1">
                <a:solidFill>
                  <a:schemeClr val="hlink"/>
                </a:solidFill>
                <a:latin typeface="Times New Roman" panose="02020603050405020304" pitchFamily="18" charset="0"/>
                <a:ea typeface="楷体_GB2312" panose="02010609030101010101" pitchFamily="49" charset="-122"/>
              </a:endParaRPr>
            </a:p>
          </p:txBody>
        </p:sp>
        <p:sp>
          <p:nvSpPr>
            <p:cNvPr id="15383" name="Text Box 132"/>
            <p:cNvSpPr txBox="1"/>
            <p:nvPr/>
          </p:nvSpPr>
          <p:spPr>
            <a:xfrm>
              <a:off x="3434" y="3327"/>
              <a:ext cx="302" cy="212"/>
            </a:xfrm>
            <a:prstGeom prst="rect">
              <a:avLst/>
            </a:prstGeom>
            <a:noFill/>
            <a:ln w="9525">
              <a:noFill/>
            </a:ln>
          </p:spPr>
          <p:txBody>
            <a:bodyPr wrap="none">
              <a:spAutoFit/>
            </a:bodyPr>
            <a:lstStyle/>
            <a:p>
              <a:pPr>
                <a:spcBef>
                  <a:spcPct val="50000"/>
                </a:spcBef>
              </a:pPr>
              <a:r>
                <a:rPr lang="en-US" altLang="zh-CN" sz="1600" b="1">
                  <a:solidFill>
                    <a:schemeClr val="hlink"/>
                  </a:solidFill>
                  <a:latin typeface="Times New Roman" panose="02020603050405020304" pitchFamily="18" charset="0"/>
                  <a:ea typeface="楷体_GB2312" panose="02010609030101010101" pitchFamily="49" charset="-122"/>
                </a:rPr>
                <a:t>I/O</a:t>
              </a:r>
              <a:endParaRPr lang="en-US" altLang="zh-CN" sz="1600" b="1">
                <a:solidFill>
                  <a:schemeClr val="hlink"/>
                </a:solidFill>
                <a:latin typeface="Times New Roman" panose="02020603050405020304" pitchFamily="18" charset="0"/>
                <a:ea typeface="楷体_GB2312" panose="02010609030101010101" pitchFamily="49" charset="-122"/>
              </a:endParaRPr>
            </a:p>
          </p:txBody>
        </p:sp>
        <p:sp>
          <p:nvSpPr>
            <p:cNvPr id="15384" name="Line 133"/>
            <p:cNvSpPr/>
            <p:nvPr/>
          </p:nvSpPr>
          <p:spPr>
            <a:xfrm>
              <a:off x="3480" y="3336"/>
              <a:ext cx="180" cy="0"/>
            </a:xfrm>
            <a:prstGeom prst="line">
              <a:avLst/>
            </a:prstGeom>
            <a:ln w="9525" cap="flat" cmpd="sng">
              <a:solidFill>
                <a:schemeClr val="hlink"/>
              </a:solidFill>
              <a:prstDash val="solid"/>
              <a:headEnd type="none" w="med" len="med"/>
              <a:tailEnd type="none" w="med" len="med"/>
            </a:ln>
          </p:spPr>
        </p:sp>
      </p:grpSp>
      <p:sp>
        <p:nvSpPr>
          <p:cNvPr id="31881" name="Text Box 137"/>
          <p:cNvSpPr txBox="1"/>
          <p:nvPr/>
        </p:nvSpPr>
        <p:spPr>
          <a:xfrm>
            <a:off x="5738813" y="4838700"/>
            <a:ext cx="3405187" cy="1446213"/>
          </a:xfrm>
          <a:prstGeom prst="rect">
            <a:avLst/>
          </a:prstGeom>
          <a:noFill/>
          <a:ln w="9525">
            <a:noFill/>
          </a:ln>
        </p:spPr>
        <p:txBody>
          <a:bodyPr>
            <a:spAutoFit/>
          </a:bodyPr>
          <a:lstStyle/>
          <a:p>
            <a:pPr marL="262255" indent="-262255">
              <a:spcBef>
                <a:spcPct val="50000"/>
              </a:spcBef>
              <a:buAutoNum type="arabicPeriod" startAt="4"/>
            </a:pPr>
            <a:r>
              <a:rPr lang="zh-CN" altLang="en-US" sz="2200" b="1" dirty="0">
                <a:latin typeface="Times New Roman" panose="02020603050405020304" pitchFamily="18" charset="0"/>
                <a:ea typeface="楷体_GB2312" panose="02010609030101010101" pitchFamily="49" charset="-122"/>
              </a:rPr>
              <a:t>列选择线有效（高电 平）时，</a:t>
            </a:r>
            <a:r>
              <a:rPr lang="en-US" altLang="zh-CN" sz="2200" b="1">
                <a:latin typeface="Times New Roman" panose="02020603050405020304" pitchFamily="18" charset="0"/>
                <a:ea typeface="楷体_GB2312" panose="02010609030101010101" pitchFamily="49" charset="-122"/>
              </a:rPr>
              <a:t>C </a:t>
            </a:r>
            <a:r>
              <a:rPr lang="zh-CN" altLang="en-US" sz="2200" b="1" dirty="0">
                <a:latin typeface="Times New Roman" panose="02020603050405020304" pitchFamily="18" charset="0"/>
                <a:ea typeface="楷体_GB2312" panose="02010609030101010101" pitchFamily="49" charset="-122"/>
              </a:rPr>
              <a:t>、</a:t>
            </a:r>
            <a:r>
              <a:rPr lang="en-US" altLang="zh-CN" sz="2200" b="1">
                <a:latin typeface="Times New Roman" panose="02020603050405020304" pitchFamily="18" charset="0"/>
                <a:ea typeface="楷体_GB2312" panose="02010609030101010101" pitchFamily="49" charset="-122"/>
              </a:rPr>
              <a:t>D</a:t>
            </a:r>
            <a:r>
              <a:rPr lang="zh-CN" altLang="en-US" sz="2200" b="1" dirty="0">
                <a:latin typeface="Times New Roman" panose="02020603050405020304" pitchFamily="18" charset="0"/>
                <a:ea typeface="楷体_GB2312" panose="02010609030101010101" pitchFamily="49" charset="-122"/>
              </a:rPr>
              <a:t>处的数据信息通过门控管</a:t>
            </a:r>
            <a:r>
              <a:rPr lang="en-US" altLang="zh-CN" sz="2200" b="1">
                <a:latin typeface="Times New Roman" panose="02020603050405020304" pitchFamily="18" charset="0"/>
                <a:ea typeface="楷体_GB2312" panose="02010609030101010101" pitchFamily="49" charset="-122"/>
              </a:rPr>
              <a:t>T7</a:t>
            </a:r>
            <a:r>
              <a:rPr lang="zh-CN" altLang="en-US" sz="2200" b="1" dirty="0">
                <a:latin typeface="Times New Roman" panose="02020603050405020304" pitchFamily="18" charset="0"/>
                <a:ea typeface="楷体_GB2312" panose="02010609030101010101" pitchFamily="49" charset="-122"/>
              </a:rPr>
              <a:t>和</a:t>
            </a:r>
            <a:r>
              <a:rPr lang="en-US" altLang="zh-CN" sz="2200" b="1">
                <a:latin typeface="Times New Roman" panose="02020603050405020304" pitchFamily="18" charset="0"/>
                <a:ea typeface="楷体_GB2312" panose="02010609030101010101" pitchFamily="49" charset="-122"/>
              </a:rPr>
              <a:t>T8</a:t>
            </a:r>
            <a:r>
              <a:rPr lang="zh-CN" altLang="en-US" sz="2200" b="1" dirty="0">
                <a:latin typeface="Times New Roman" panose="02020603050405020304" pitchFamily="18" charset="0"/>
                <a:ea typeface="楷体_GB2312" panose="02010609030101010101" pitchFamily="49" charset="-122"/>
              </a:rPr>
              <a:t>送至芯片的数据引脚</a:t>
            </a:r>
            <a:r>
              <a:rPr lang="en-US" altLang="zh-CN" sz="2200" b="1">
                <a:latin typeface="Times New Roman" panose="02020603050405020304" pitchFamily="18" charset="0"/>
                <a:ea typeface="楷体_GB2312" panose="02010609030101010101" pitchFamily="49" charset="-122"/>
              </a:rPr>
              <a:t>I/O</a:t>
            </a:r>
            <a:r>
              <a:rPr lang="zh-CN" altLang="en-US" sz="2200" b="1" dirty="0">
                <a:latin typeface="Times New Roman" panose="02020603050405020304" pitchFamily="18" charset="0"/>
                <a:ea typeface="楷体_GB2312" panose="02010609030101010101" pitchFamily="49" charset="-122"/>
              </a:rPr>
              <a:t>。</a:t>
            </a:r>
            <a:endParaRPr lang="zh-CN" altLang="en-US" sz="2200" b="1" dirty="0">
              <a:latin typeface="Times New Roman" panose="02020603050405020304" pitchFamily="18" charset="0"/>
              <a:ea typeface="楷体_GB2312" panose="02010609030101010101" pitchFamily="49" charset="-122"/>
            </a:endParaRPr>
          </a:p>
        </p:txBody>
      </p:sp>
      <p:sp>
        <p:nvSpPr>
          <p:cNvPr id="31889" name="Rectangle 145"/>
          <p:cNvSpPr/>
          <p:nvPr/>
        </p:nvSpPr>
        <p:spPr>
          <a:xfrm>
            <a:off x="747713" y="1824038"/>
            <a:ext cx="4514850" cy="2457450"/>
          </a:xfrm>
          <a:prstGeom prst="rect">
            <a:avLst/>
          </a:prstGeom>
          <a:noFill/>
          <a:ln w="38100" cap="flat" cmpd="sng">
            <a:solidFill>
              <a:srgbClr val="FF0000"/>
            </a:solidFill>
            <a:prstDash val="dash"/>
            <a:miter/>
            <a:headEnd type="none" w="med" len="med"/>
            <a:tailEnd type="none" w="med" len="med"/>
          </a:ln>
        </p:spPr>
        <p:txBody>
          <a:bodyPr anchor="ctr">
            <a:spAutoFit/>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109" name="日期占位符 3"/>
          <p:cNvSpPr txBox="1">
            <a:spLocks noGrp="1"/>
          </p:cNvSpPr>
          <p:nvPr>
            <p:ph type="dt" sz="half" idx="12"/>
          </p:nvPr>
        </p:nvSpPr>
        <p:spPr bwMode="auto"/>
        <p:txBody>
          <a:bodyPr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110" name="灯片编号占位符 4"/>
          <p:cNvSpPr txBox="1">
            <a:spLocks noGrp="1"/>
          </p:cNvSpPr>
          <p:nvPr>
            <p:ph type="sldNum" sz="quarter" idx="13"/>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111" name="页脚占位符 5"/>
          <p:cNvSpPr txBox="1">
            <a:spLocks noGrp="1"/>
          </p:cNvSpPr>
          <p:nvPr>
            <p:ph type="ftr" sz="quarter" idx="14"/>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1777"/>
                                        </p:tgtEl>
                                        <p:attrNameLst>
                                          <p:attrName>style.visibility</p:attrName>
                                        </p:attrNameLst>
                                      </p:cBhvr>
                                      <p:to>
                                        <p:strVal val="visible"/>
                                      </p:to>
                                    </p:set>
                                    <p:animEffect transition="in" filter="dissolve">
                                      <p:cBhvr>
                                        <p:cTn id="12" dur="500"/>
                                        <p:tgtEl>
                                          <p:spTgt spid="3177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ppt_x</p:attrName>
                                        </p:attrNameLst>
                                      </p:cBhvr>
                                      <p:tavLst>
                                        <p:tav tm="0">
                                          <p:val>
                                            <p:strVal val="#ppt_x"/>
                                          </p:val>
                                        </p:tav>
                                        <p:tav tm="100000">
                                          <p:val>
                                            <p:strVal val="#ppt_x"/>
                                          </p:val>
                                        </p:tav>
                                      </p:tavLst>
                                    </p:anim>
                                    <p:anim calcmode="lin" valueType="num">
                                      <p:cBhvr>
                                        <p:cTn id="23" dur="500" fill="hold"/>
                                        <p:tgtEl>
                                          <p:spTgt spid="4"/>
                                        </p:tgtEl>
                                        <p:attrNameLst>
                                          <p:attrName>ppt_y</p:attrName>
                                        </p:attrNameLst>
                                      </p:cBhvr>
                                      <p:tavLst>
                                        <p:tav tm="0">
                                          <p:val>
                                            <p:strVal val="#ppt_y-#ppt_h/2"/>
                                          </p:val>
                                        </p:tav>
                                        <p:tav tm="100000">
                                          <p:val>
                                            <p:strVal val="#ppt_y"/>
                                          </p:val>
                                        </p:tav>
                                      </p:tavLst>
                                    </p:anim>
                                    <p:anim calcmode="lin" valueType="num">
                                      <p:cBhvr>
                                        <p:cTn id="24" dur="500" fill="hold"/>
                                        <p:tgtEl>
                                          <p:spTgt spid="4"/>
                                        </p:tgtEl>
                                        <p:attrNameLst>
                                          <p:attrName>ppt_w</p:attrName>
                                        </p:attrNameLst>
                                      </p:cBhvr>
                                      <p:tavLst>
                                        <p:tav tm="0">
                                          <p:val>
                                            <p:strVal val="#ppt_w"/>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1841"/>
                                        </p:tgtEl>
                                        <p:attrNameLst>
                                          <p:attrName>style.visibility</p:attrName>
                                        </p:attrNameLst>
                                      </p:cBhvr>
                                      <p:to>
                                        <p:strVal val="visible"/>
                                      </p:to>
                                    </p:set>
                                    <p:animEffect transition="in" filter="dissolve">
                                      <p:cBhvr>
                                        <p:cTn id="30" dur="500"/>
                                        <p:tgtEl>
                                          <p:spTgt spid="31841"/>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1827"/>
                                        </p:tgtEl>
                                        <p:attrNameLst>
                                          <p:attrName>style.visibility</p:attrName>
                                        </p:attrNameLst>
                                      </p:cBhvr>
                                      <p:to>
                                        <p:strVal val="visible"/>
                                      </p:to>
                                    </p:set>
                                    <p:animEffect transition="in" filter="dissolve">
                                      <p:cBhvr>
                                        <p:cTn id="39" dur="500"/>
                                        <p:tgtEl>
                                          <p:spTgt spid="31827"/>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dissolv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slide(fromBottom)">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31863"/>
                                        </p:tgtEl>
                                        <p:attrNameLst>
                                          <p:attrName>style.visibility</p:attrName>
                                        </p:attrNameLst>
                                      </p:cBhvr>
                                      <p:to>
                                        <p:strVal val="visible"/>
                                      </p:to>
                                    </p:set>
                                    <p:animEffect transition="in" filter="dissolve">
                                      <p:cBhvr>
                                        <p:cTn id="54" dur="500"/>
                                        <p:tgtEl>
                                          <p:spTgt spid="31863"/>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1"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slide(fromTop)">
                                      <p:cBhvr>
                                        <p:cTn id="59" dur="500"/>
                                        <p:tgtEl>
                                          <p:spTgt spid="9"/>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31881"/>
                                        </p:tgtEl>
                                        <p:attrNameLst>
                                          <p:attrName>style.visibility</p:attrName>
                                        </p:attrNameLst>
                                      </p:cBhvr>
                                      <p:to>
                                        <p:strVal val="visible"/>
                                      </p:to>
                                    </p:set>
                                    <p:animEffect transition="in" filter="dissolve">
                                      <p:cBhvr>
                                        <p:cTn id="64" dur="500"/>
                                        <p:tgtEl>
                                          <p:spTgt spid="31881"/>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499"/>
                                          </p:stCondLst>
                                        </p:cTn>
                                        <p:tgtEl>
                                          <p:spTgt spid="3188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31747">
                                            <p:txEl>
                                              <p:pRg st="0" end="0"/>
                                            </p:txEl>
                                          </p:spTgt>
                                        </p:tgtEl>
                                        <p:attrNameLst>
                                          <p:attrName>style.visibility</p:attrName>
                                        </p:attrNameLst>
                                      </p:cBhvr>
                                      <p:to>
                                        <p:strVal val="visible"/>
                                      </p:to>
                                    </p:set>
                                    <p:animEffect transition="in" filter="dissolve">
                                      <p:cBhvr>
                                        <p:cTn id="73" dur="500"/>
                                        <p:tgtEl>
                                          <p:spTgt spid="317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P spid="31777" grpId="0"/>
      <p:bldP spid="31827" grpId="0"/>
      <p:bldP spid="31841" grpId="0"/>
      <p:bldP spid="31863" grpId="0"/>
      <p:bldP spid="31881" grpId="0"/>
      <p:bldP spid="3188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p:cNvSpPr>
          <p:nvPr>
            <p:ph type="title"/>
          </p:nvPr>
        </p:nvSpPr>
        <p:spPr>
          <a:xfrm>
            <a:off x="395288" y="0"/>
            <a:ext cx="8569325" cy="939800"/>
          </a:xfrm>
        </p:spPr>
        <p:txBody>
          <a:bodyPr vert="horz" wrap="square" lIns="91440" tIns="45720" rIns="91440" bIns="45720" anchor="ctr"/>
          <a:lstStyle/>
          <a:p>
            <a:pPr eaLnBrk="1" hangingPunct="1"/>
            <a:r>
              <a:rPr lang="zh-CN" altLang="en-US" sz="3200" dirty="0">
                <a:latin typeface="Comic Sans MS" panose="030F0702030302020204" pitchFamily="66" charset="0"/>
                <a:ea typeface="隶书" panose="02010509060101010101" pitchFamily="49" charset="-122"/>
              </a:rPr>
              <a:t>动态</a:t>
            </a:r>
            <a:r>
              <a:rPr lang="en-US" altLang="zh-CN" sz="3200">
                <a:latin typeface="Comic Sans MS" panose="030F0702030302020204" pitchFamily="66" charset="0"/>
                <a:ea typeface="隶书" panose="02010509060101010101" pitchFamily="49" charset="-122"/>
              </a:rPr>
              <a:t>RAM</a:t>
            </a:r>
            <a:r>
              <a:rPr lang="zh-CN" altLang="en-US" sz="3200" dirty="0">
                <a:latin typeface="Comic Sans MS" panose="030F0702030302020204" pitchFamily="66" charset="0"/>
                <a:ea typeface="隶书" panose="02010509060101010101" pitchFamily="49" charset="-122"/>
              </a:rPr>
              <a:t>的单管基本存储单元</a:t>
            </a:r>
            <a:endParaRPr lang="zh-CN" altLang="en-US" sz="3200" dirty="0">
              <a:latin typeface="Comic Sans MS" panose="030F0702030302020204" pitchFamily="66" charset="0"/>
              <a:ea typeface="隶书" panose="02010509060101010101" pitchFamily="49" charset="-122"/>
            </a:endParaRPr>
          </a:p>
        </p:txBody>
      </p:sp>
      <p:sp>
        <p:nvSpPr>
          <p:cNvPr id="30723" name="Rectangle 3"/>
          <p:cNvSpPr>
            <a:spLocks noGrp="1"/>
          </p:cNvSpPr>
          <p:nvPr>
            <p:ph type="body"/>
          </p:nvPr>
        </p:nvSpPr>
        <p:spPr>
          <a:xfrm>
            <a:off x="392113" y="5481638"/>
            <a:ext cx="4067175" cy="911225"/>
          </a:xfrm>
        </p:spPr>
        <p:txBody>
          <a:bodyPr vert="horz" wrap="square" lIns="0" tIns="0" rIns="0" bIns="0" anchor="t"/>
          <a:lstStyle/>
          <a:p>
            <a:pPr marL="0" indent="363855" eaLnBrk="1" hangingPunct="1">
              <a:buFont typeface="隶书" panose="02010509060101010101" pitchFamily="49" charset="-122"/>
              <a:buNone/>
            </a:pPr>
            <a:r>
              <a:rPr lang="zh-CN" altLang="en-US" sz="2400" dirty="0">
                <a:solidFill>
                  <a:srgbClr val="FF0000"/>
                </a:solidFill>
              </a:rPr>
              <a:t>集成度高，但速度较慢，价格低，一般用作主存。</a:t>
            </a:r>
            <a:endParaRPr lang="zh-CN" altLang="en-US" sz="2400" dirty="0">
              <a:solidFill>
                <a:srgbClr val="FF0000"/>
              </a:solidFill>
            </a:endParaRPr>
          </a:p>
        </p:txBody>
      </p:sp>
      <p:grpSp>
        <p:nvGrpSpPr>
          <p:cNvPr id="2" name="Group 43"/>
          <p:cNvGrpSpPr/>
          <p:nvPr/>
        </p:nvGrpSpPr>
        <p:grpSpPr>
          <a:xfrm>
            <a:off x="1217613" y="1498600"/>
            <a:ext cx="2168525" cy="2644775"/>
            <a:chOff x="758" y="782"/>
            <a:chExt cx="1366" cy="1666"/>
          </a:xfrm>
        </p:grpSpPr>
        <p:sp>
          <p:nvSpPr>
            <p:cNvPr id="16418" name="Line 5"/>
            <p:cNvSpPr/>
            <p:nvPr/>
          </p:nvSpPr>
          <p:spPr>
            <a:xfrm>
              <a:off x="1620" y="1272"/>
              <a:ext cx="204" cy="0"/>
            </a:xfrm>
            <a:prstGeom prst="line">
              <a:avLst/>
            </a:prstGeom>
            <a:ln w="28575" cap="flat" cmpd="sng">
              <a:solidFill>
                <a:schemeClr val="tx1"/>
              </a:solidFill>
              <a:prstDash val="solid"/>
              <a:headEnd type="none" w="med" len="med"/>
              <a:tailEnd type="none" w="med" len="med"/>
            </a:ln>
          </p:spPr>
        </p:sp>
        <p:sp>
          <p:nvSpPr>
            <p:cNvPr id="16419" name="Line 6"/>
            <p:cNvSpPr/>
            <p:nvPr/>
          </p:nvSpPr>
          <p:spPr>
            <a:xfrm>
              <a:off x="1548" y="1404"/>
              <a:ext cx="336" cy="0"/>
            </a:xfrm>
            <a:prstGeom prst="line">
              <a:avLst/>
            </a:prstGeom>
            <a:ln w="28575" cap="flat" cmpd="sng">
              <a:solidFill>
                <a:schemeClr val="tx1"/>
              </a:solidFill>
              <a:prstDash val="solid"/>
              <a:headEnd type="none" w="med" len="med"/>
              <a:tailEnd type="none" w="med" len="med"/>
            </a:ln>
          </p:spPr>
        </p:sp>
        <p:sp>
          <p:nvSpPr>
            <p:cNvPr id="16420" name="Line 7"/>
            <p:cNvSpPr/>
            <p:nvPr/>
          </p:nvSpPr>
          <p:spPr>
            <a:xfrm>
              <a:off x="1620" y="1404"/>
              <a:ext cx="0" cy="96"/>
            </a:xfrm>
            <a:prstGeom prst="line">
              <a:avLst/>
            </a:prstGeom>
            <a:ln w="28575" cap="flat" cmpd="sng">
              <a:solidFill>
                <a:schemeClr val="tx1"/>
              </a:solidFill>
              <a:prstDash val="solid"/>
              <a:headEnd type="none" w="med" len="med"/>
              <a:tailEnd type="none" w="med" len="med"/>
            </a:ln>
          </p:spPr>
        </p:sp>
        <p:sp>
          <p:nvSpPr>
            <p:cNvPr id="16421" name="Line 8"/>
            <p:cNvSpPr/>
            <p:nvPr/>
          </p:nvSpPr>
          <p:spPr>
            <a:xfrm flipH="1">
              <a:off x="948" y="1500"/>
              <a:ext cx="672" cy="0"/>
            </a:xfrm>
            <a:prstGeom prst="line">
              <a:avLst/>
            </a:prstGeom>
            <a:ln w="28575" cap="flat" cmpd="sng">
              <a:solidFill>
                <a:schemeClr val="tx1"/>
              </a:solidFill>
              <a:prstDash val="solid"/>
              <a:headEnd type="none" w="med" len="med"/>
              <a:tailEnd type="none" w="med" len="med"/>
            </a:ln>
          </p:spPr>
        </p:sp>
        <p:sp>
          <p:nvSpPr>
            <p:cNvPr id="16422" name="Line 9"/>
            <p:cNvSpPr/>
            <p:nvPr/>
          </p:nvSpPr>
          <p:spPr>
            <a:xfrm>
              <a:off x="948" y="1500"/>
              <a:ext cx="0" cy="948"/>
            </a:xfrm>
            <a:prstGeom prst="line">
              <a:avLst/>
            </a:prstGeom>
            <a:ln w="28575" cap="flat" cmpd="sng">
              <a:solidFill>
                <a:schemeClr val="tx1"/>
              </a:solidFill>
              <a:prstDash val="solid"/>
              <a:headEnd type="none" w="med" len="med"/>
              <a:tailEnd type="none" w="med" len="med"/>
            </a:ln>
          </p:spPr>
        </p:sp>
        <p:sp>
          <p:nvSpPr>
            <p:cNvPr id="16423" name="Line 10"/>
            <p:cNvSpPr/>
            <p:nvPr/>
          </p:nvSpPr>
          <p:spPr>
            <a:xfrm>
              <a:off x="1788" y="1428"/>
              <a:ext cx="0" cy="96"/>
            </a:xfrm>
            <a:prstGeom prst="line">
              <a:avLst/>
            </a:prstGeom>
            <a:ln w="28575" cap="flat" cmpd="sng">
              <a:solidFill>
                <a:schemeClr val="tx1"/>
              </a:solidFill>
              <a:prstDash val="solid"/>
              <a:headEnd type="none" w="med" len="med"/>
              <a:tailEnd type="none" w="med" len="med"/>
            </a:ln>
          </p:spPr>
        </p:sp>
        <p:sp>
          <p:nvSpPr>
            <p:cNvPr id="16424" name="Line 11"/>
            <p:cNvSpPr/>
            <p:nvPr/>
          </p:nvSpPr>
          <p:spPr>
            <a:xfrm flipH="1">
              <a:off x="1788" y="1500"/>
              <a:ext cx="336" cy="0"/>
            </a:xfrm>
            <a:prstGeom prst="line">
              <a:avLst/>
            </a:prstGeom>
            <a:ln w="28575" cap="flat" cmpd="sng">
              <a:solidFill>
                <a:schemeClr val="tx1"/>
              </a:solidFill>
              <a:prstDash val="solid"/>
              <a:headEnd type="none" w="med" len="med"/>
              <a:tailEnd type="none" w="med" len="med"/>
            </a:ln>
          </p:spPr>
        </p:sp>
        <p:sp>
          <p:nvSpPr>
            <p:cNvPr id="16425" name="Line 28"/>
            <p:cNvSpPr/>
            <p:nvPr/>
          </p:nvSpPr>
          <p:spPr>
            <a:xfrm flipV="1">
              <a:off x="1716" y="948"/>
              <a:ext cx="0" cy="324"/>
            </a:xfrm>
            <a:prstGeom prst="line">
              <a:avLst/>
            </a:prstGeom>
            <a:ln w="9525" cap="flat" cmpd="sng">
              <a:solidFill>
                <a:schemeClr val="accent2"/>
              </a:solidFill>
              <a:prstDash val="solid"/>
              <a:headEnd type="none" w="med" len="med"/>
              <a:tailEnd type="none" w="med" len="med"/>
            </a:ln>
          </p:spPr>
        </p:sp>
        <p:sp>
          <p:nvSpPr>
            <p:cNvPr id="16426" name="Text Box 29"/>
            <p:cNvSpPr txBox="1"/>
            <p:nvPr/>
          </p:nvSpPr>
          <p:spPr>
            <a:xfrm>
              <a:off x="950" y="782"/>
              <a:ext cx="692" cy="231"/>
            </a:xfrm>
            <a:prstGeom prst="rect">
              <a:avLst/>
            </a:prstGeom>
            <a:noFill/>
            <a:ln w="9525">
              <a:noFill/>
            </a:ln>
          </p:spPr>
          <p:txBody>
            <a:bodyPr wrap="none">
              <a:spAutoFit/>
            </a:bodyPr>
            <a:lstStyle/>
            <a:p>
              <a:pPr>
                <a:spcBef>
                  <a:spcPct val="50000"/>
                </a:spcBef>
              </a:pPr>
              <a:r>
                <a:rPr lang="zh-CN" altLang="en-US" b="1" dirty="0">
                  <a:solidFill>
                    <a:schemeClr val="accent2"/>
                  </a:solidFill>
                  <a:latin typeface="Times New Roman" panose="02020603050405020304" pitchFamily="18" charset="0"/>
                  <a:ea typeface="楷体_GB2312" panose="02010609030101010101" pitchFamily="49" charset="-122"/>
                </a:rPr>
                <a:t>行选择线</a:t>
              </a:r>
              <a:endParaRPr lang="zh-CN" altLang="en-US" b="1" dirty="0">
                <a:solidFill>
                  <a:schemeClr val="accent2"/>
                </a:solidFill>
                <a:latin typeface="Times New Roman" panose="02020603050405020304" pitchFamily="18" charset="0"/>
                <a:ea typeface="楷体_GB2312" panose="02010609030101010101" pitchFamily="49" charset="-122"/>
              </a:endParaRPr>
            </a:p>
          </p:txBody>
        </p:sp>
        <p:sp>
          <p:nvSpPr>
            <p:cNvPr id="16427" name="Text Box 32"/>
            <p:cNvSpPr txBox="1"/>
            <p:nvPr/>
          </p:nvSpPr>
          <p:spPr>
            <a:xfrm>
              <a:off x="1802" y="1128"/>
              <a:ext cx="284" cy="231"/>
            </a:xfrm>
            <a:prstGeom prst="rect">
              <a:avLst/>
            </a:prstGeom>
            <a:noFill/>
            <a:ln w="9525">
              <a:noFill/>
            </a:ln>
          </p:spPr>
          <p:txBody>
            <a:bodyPr wrap="none">
              <a:spAutoFit/>
            </a:bodyPr>
            <a:lstStyle/>
            <a:p>
              <a:pPr>
                <a:spcBef>
                  <a:spcPct val="50000"/>
                </a:spcBef>
              </a:pPr>
              <a:r>
                <a:rPr lang="en-US" altLang="zh-CN" b="1">
                  <a:latin typeface="Times New Roman" panose="02020603050405020304" pitchFamily="18" charset="0"/>
                  <a:ea typeface="楷体_GB2312" panose="02010609030101010101" pitchFamily="49" charset="-122"/>
                </a:rPr>
                <a:t>T1</a:t>
              </a:r>
              <a:endParaRPr lang="en-US" altLang="zh-CN" b="1">
                <a:latin typeface="Times New Roman" panose="02020603050405020304" pitchFamily="18" charset="0"/>
                <a:ea typeface="楷体_GB2312" panose="02010609030101010101" pitchFamily="49" charset="-122"/>
              </a:endParaRPr>
            </a:p>
          </p:txBody>
        </p:sp>
        <p:sp>
          <p:nvSpPr>
            <p:cNvPr id="16428" name="Oval 35"/>
            <p:cNvSpPr/>
            <p:nvPr/>
          </p:nvSpPr>
          <p:spPr>
            <a:xfrm>
              <a:off x="924" y="1476"/>
              <a:ext cx="56" cy="56"/>
            </a:xfrm>
            <a:prstGeom prst="ellipse">
              <a:avLst/>
            </a:prstGeom>
            <a:solidFill>
              <a:schemeClr val="hlink"/>
            </a:solidFill>
            <a:ln w="9525">
              <a:noFill/>
            </a:ln>
          </p:spPr>
          <p:txBody>
            <a:bodyPr wrap="none" anchor="ctr">
              <a:spAutoFit/>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16429" name="Text Box 36"/>
            <p:cNvSpPr txBox="1"/>
            <p:nvPr/>
          </p:nvSpPr>
          <p:spPr>
            <a:xfrm>
              <a:off x="758" y="1272"/>
              <a:ext cx="212" cy="231"/>
            </a:xfrm>
            <a:prstGeom prst="rect">
              <a:avLst/>
            </a:prstGeom>
            <a:noFill/>
            <a:ln w="9525">
              <a:noFill/>
            </a:ln>
          </p:spPr>
          <p:txBody>
            <a:bodyPr wrap="none">
              <a:spAutoFit/>
            </a:bodyPr>
            <a:lstStyle/>
            <a:p>
              <a:pPr>
                <a:spcBef>
                  <a:spcPct val="50000"/>
                </a:spcBef>
              </a:pPr>
              <a:r>
                <a:rPr lang="en-US" altLang="zh-CN" b="1">
                  <a:solidFill>
                    <a:schemeClr val="hlink"/>
                  </a:solidFill>
                  <a:latin typeface="Times New Roman" panose="02020603050405020304" pitchFamily="18" charset="0"/>
                  <a:ea typeface="楷体_GB2312" panose="02010609030101010101" pitchFamily="49" charset="-122"/>
                </a:rPr>
                <a:t>B</a:t>
              </a:r>
              <a:endParaRPr lang="en-US" altLang="zh-CN" b="1">
                <a:solidFill>
                  <a:schemeClr val="hlink"/>
                </a:solidFill>
                <a:latin typeface="Times New Roman" panose="02020603050405020304" pitchFamily="18" charset="0"/>
                <a:ea typeface="楷体_GB2312" panose="02010609030101010101" pitchFamily="49" charset="-122"/>
              </a:endParaRPr>
            </a:p>
          </p:txBody>
        </p:sp>
      </p:grpSp>
      <p:grpSp>
        <p:nvGrpSpPr>
          <p:cNvPr id="3" name="Group 45"/>
          <p:cNvGrpSpPr/>
          <p:nvPr/>
        </p:nvGrpSpPr>
        <p:grpSpPr>
          <a:xfrm>
            <a:off x="3195638" y="2276475"/>
            <a:ext cx="1042987" cy="1282700"/>
            <a:chOff x="2013" y="1470"/>
            <a:chExt cx="657" cy="808"/>
          </a:xfrm>
        </p:grpSpPr>
        <p:sp>
          <p:nvSpPr>
            <p:cNvPr id="16408" name="Line 12"/>
            <p:cNvSpPr/>
            <p:nvPr/>
          </p:nvSpPr>
          <p:spPr>
            <a:xfrm>
              <a:off x="2121" y="1698"/>
              <a:ext cx="0" cy="204"/>
            </a:xfrm>
            <a:prstGeom prst="line">
              <a:avLst/>
            </a:prstGeom>
            <a:ln w="28575" cap="flat" cmpd="sng">
              <a:solidFill>
                <a:schemeClr val="tx1"/>
              </a:solidFill>
              <a:prstDash val="solid"/>
              <a:headEnd type="none" w="med" len="med"/>
              <a:tailEnd type="none" w="med" len="med"/>
            </a:ln>
          </p:spPr>
        </p:sp>
        <p:sp>
          <p:nvSpPr>
            <p:cNvPr id="16409" name="Line 13"/>
            <p:cNvSpPr/>
            <p:nvPr/>
          </p:nvSpPr>
          <p:spPr>
            <a:xfrm>
              <a:off x="2013" y="1914"/>
              <a:ext cx="240" cy="0"/>
            </a:xfrm>
            <a:prstGeom prst="line">
              <a:avLst/>
            </a:prstGeom>
            <a:ln w="28575" cap="flat" cmpd="sng">
              <a:solidFill>
                <a:schemeClr val="tx1"/>
              </a:solidFill>
              <a:prstDash val="solid"/>
              <a:headEnd type="none" w="med" len="med"/>
              <a:tailEnd type="none" w="med" len="med"/>
            </a:ln>
          </p:spPr>
        </p:sp>
        <p:sp>
          <p:nvSpPr>
            <p:cNvPr id="16410" name="Line 14"/>
            <p:cNvSpPr/>
            <p:nvPr/>
          </p:nvSpPr>
          <p:spPr>
            <a:xfrm>
              <a:off x="2013" y="2010"/>
              <a:ext cx="240" cy="0"/>
            </a:xfrm>
            <a:prstGeom prst="line">
              <a:avLst/>
            </a:prstGeom>
            <a:ln w="28575" cap="flat" cmpd="sng">
              <a:solidFill>
                <a:schemeClr val="tx1"/>
              </a:solidFill>
              <a:prstDash val="solid"/>
              <a:headEnd type="none" w="med" len="med"/>
              <a:tailEnd type="none" w="med" len="med"/>
            </a:ln>
          </p:spPr>
        </p:sp>
        <p:sp>
          <p:nvSpPr>
            <p:cNvPr id="16411" name="Line 15"/>
            <p:cNvSpPr/>
            <p:nvPr/>
          </p:nvSpPr>
          <p:spPr>
            <a:xfrm>
              <a:off x="2121" y="2010"/>
              <a:ext cx="0" cy="108"/>
            </a:xfrm>
            <a:prstGeom prst="line">
              <a:avLst/>
            </a:prstGeom>
            <a:ln w="28575" cap="flat" cmpd="sng">
              <a:solidFill>
                <a:schemeClr val="tx1"/>
              </a:solidFill>
              <a:prstDash val="solid"/>
              <a:headEnd type="none" w="med" len="med"/>
              <a:tailEnd type="none" w="med" len="med"/>
            </a:ln>
          </p:spPr>
        </p:sp>
        <p:sp>
          <p:nvSpPr>
            <p:cNvPr id="16412" name="Line 16"/>
            <p:cNvSpPr/>
            <p:nvPr/>
          </p:nvSpPr>
          <p:spPr>
            <a:xfrm>
              <a:off x="2073" y="2166"/>
              <a:ext cx="120" cy="0"/>
            </a:xfrm>
            <a:prstGeom prst="line">
              <a:avLst/>
            </a:prstGeom>
            <a:ln w="19050" cap="flat" cmpd="sng">
              <a:solidFill>
                <a:schemeClr val="tx1"/>
              </a:solidFill>
              <a:prstDash val="solid"/>
              <a:headEnd type="none" w="med" len="med"/>
              <a:tailEnd type="none" w="med" len="med"/>
            </a:ln>
          </p:spPr>
        </p:sp>
        <p:sp>
          <p:nvSpPr>
            <p:cNvPr id="16413" name="Line 17"/>
            <p:cNvSpPr/>
            <p:nvPr/>
          </p:nvSpPr>
          <p:spPr>
            <a:xfrm>
              <a:off x="2097" y="2214"/>
              <a:ext cx="72" cy="0"/>
            </a:xfrm>
            <a:prstGeom prst="line">
              <a:avLst/>
            </a:prstGeom>
            <a:ln w="19050" cap="flat" cmpd="sng">
              <a:solidFill>
                <a:schemeClr val="tx1"/>
              </a:solidFill>
              <a:prstDash val="solid"/>
              <a:headEnd type="none" w="med" len="med"/>
              <a:tailEnd type="none" w="med" len="med"/>
            </a:ln>
          </p:spPr>
        </p:sp>
        <p:sp>
          <p:nvSpPr>
            <p:cNvPr id="16414" name="Line 18"/>
            <p:cNvSpPr/>
            <p:nvPr/>
          </p:nvSpPr>
          <p:spPr>
            <a:xfrm>
              <a:off x="2049" y="2118"/>
              <a:ext cx="168" cy="0"/>
            </a:xfrm>
            <a:prstGeom prst="line">
              <a:avLst/>
            </a:prstGeom>
            <a:ln w="19050" cap="flat" cmpd="sng">
              <a:solidFill>
                <a:schemeClr val="tx1"/>
              </a:solidFill>
              <a:prstDash val="solid"/>
              <a:headEnd type="none" w="med" len="med"/>
              <a:tailEnd type="none" w="med" len="med"/>
            </a:ln>
          </p:spPr>
        </p:sp>
        <p:sp>
          <p:nvSpPr>
            <p:cNvPr id="16415" name="Text Box 31"/>
            <p:cNvSpPr txBox="1"/>
            <p:nvPr/>
          </p:nvSpPr>
          <p:spPr>
            <a:xfrm>
              <a:off x="2258" y="1701"/>
              <a:ext cx="412" cy="577"/>
            </a:xfrm>
            <a:prstGeom prst="rect">
              <a:avLst/>
            </a:prstGeom>
            <a:noFill/>
            <a:ln w="9525">
              <a:noFill/>
            </a:ln>
          </p:spPr>
          <p:txBody>
            <a:bodyPr>
              <a:spAutoFit/>
            </a:bodyPr>
            <a:lstStyle/>
            <a:p>
              <a:pPr algn="ctr">
                <a:spcBef>
                  <a:spcPct val="50000"/>
                </a:spcBef>
              </a:pPr>
              <a:r>
                <a:rPr lang="zh-CN" altLang="en-US" b="1" dirty="0">
                  <a:latin typeface="Times New Roman" panose="02020603050405020304" pitchFamily="18" charset="0"/>
                  <a:ea typeface="楷体_GB2312" panose="02010609030101010101" pitchFamily="49" charset="-122"/>
                </a:rPr>
                <a:t>存储电容</a:t>
              </a:r>
              <a:r>
                <a:rPr lang="en-US" altLang="zh-CN" b="1">
                  <a:latin typeface="Times New Roman" panose="02020603050405020304" pitchFamily="18" charset="0"/>
                  <a:ea typeface="楷体_GB2312" panose="02010609030101010101" pitchFamily="49" charset="-122"/>
                </a:rPr>
                <a:t>C</a:t>
              </a:r>
              <a:endParaRPr lang="en-US" altLang="zh-CN" b="1">
                <a:latin typeface="Times New Roman" panose="02020603050405020304" pitchFamily="18" charset="0"/>
                <a:ea typeface="楷体_GB2312" panose="02010609030101010101" pitchFamily="49" charset="-122"/>
              </a:endParaRPr>
            </a:p>
          </p:txBody>
        </p:sp>
        <p:sp>
          <p:nvSpPr>
            <p:cNvPr id="16416" name="Oval 37"/>
            <p:cNvSpPr/>
            <p:nvPr/>
          </p:nvSpPr>
          <p:spPr>
            <a:xfrm>
              <a:off x="2097" y="1686"/>
              <a:ext cx="56" cy="56"/>
            </a:xfrm>
            <a:prstGeom prst="ellipse">
              <a:avLst/>
            </a:prstGeom>
            <a:solidFill>
              <a:schemeClr val="hlink"/>
            </a:solidFill>
            <a:ln w="9525">
              <a:noFill/>
            </a:ln>
          </p:spPr>
          <p:txBody>
            <a:bodyPr wrap="none" anchor="ctr">
              <a:spAutoFit/>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16417" name="Text Box 38"/>
            <p:cNvSpPr txBox="1"/>
            <p:nvPr/>
          </p:nvSpPr>
          <p:spPr>
            <a:xfrm>
              <a:off x="2111" y="1470"/>
              <a:ext cx="220" cy="231"/>
            </a:xfrm>
            <a:prstGeom prst="rect">
              <a:avLst/>
            </a:prstGeom>
            <a:noFill/>
            <a:ln w="9525">
              <a:noFill/>
            </a:ln>
          </p:spPr>
          <p:txBody>
            <a:bodyPr wrap="none">
              <a:spAutoFit/>
            </a:bodyPr>
            <a:lstStyle/>
            <a:p>
              <a:pPr>
                <a:spcBef>
                  <a:spcPct val="50000"/>
                </a:spcBef>
              </a:pPr>
              <a:r>
                <a:rPr lang="en-US" altLang="zh-CN" b="1">
                  <a:solidFill>
                    <a:schemeClr val="hlink"/>
                  </a:solidFill>
                  <a:latin typeface="Times New Roman" panose="02020603050405020304" pitchFamily="18" charset="0"/>
                  <a:ea typeface="楷体_GB2312" panose="02010609030101010101" pitchFamily="49" charset="-122"/>
                </a:rPr>
                <a:t>A</a:t>
              </a:r>
              <a:endParaRPr lang="en-US" altLang="zh-CN" b="1">
                <a:solidFill>
                  <a:schemeClr val="hlink"/>
                </a:solidFill>
                <a:latin typeface="Times New Roman" panose="02020603050405020304" pitchFamily="18" charset="0"/>
                <a:ea typeface="楷体_GB2312" panose="02010609030101010101" pitchFamily="49" charset="-122"/>
              </a:endParaRPr>
            </a:p>
          </p:txBody>
        </p:sp>
      </p:grpSp>
      <p:grpSp>
        <p:nvGrpSpPr>
          <p:cNvPr id="4" name="Group 46"/>
          <p:cNvGrpSpPr/>
          <p:nvPr/>
        </p:nvGrpSpPr>
        <p:grpSpPr>
          <a:xfrm>
            <a:off x="447675" y="4105275"/>
            <a:ext cx="3322638" cy="1128713"/>
            <a:chOff x="282" y="2622"/>
            <a:chExt cx="2093" cy="711"/>
          </a:xfrm>
        </p:grpSpPr>
        <p:sp>
          <p:nvSpPr>
            <p:cNvPr id="16397" name="Line 20"/>
            <p:cNvSpPr/>
            <p:nvPr/>
          </p:nvSpPr>
          <p:spPr>
            <a:xfrm>
              <a:off x="957" y="2622"/>
              <a:ext cx="0" cy="216"/>
            </a:xfrm>
            <a:prstGeom prst="line">
              <a:avLst/>
            </a:prstGeom>
            <a:ln w="28575" cap="flat" cmpd="sng">
              <a:solidFill>
                <a:schemeClr val="tx1"/>
              </a:solidFill>
              <a:prstDash val="solid"/>
              <a:headEnd type="none" w="med" len="med"/>
              <a:tailEnd type="none" w="med" len="med"/>
            </a:ln>
          </p:spPr>
        </p:sp>
        <p:sp>
          <p:nvSpPr>
            <p:cNvPr id="16398" name="Line 21"/>
            <p:cNvSpPr/>
            <p:nvPr/>
          </p:nvSpPr>
          <p:spPr>
            <a:xfrm flipH="1">
              <a:off x="885" y="2838"/>
              <a:ext cx="72" cy="0"/>
            </a:xfrm>
            <a:prstGeom prst="line">
              <a:avLst/>
            </a:prstGeom>
            <a:ln w="28575" cap="flat" cmpd="sng">
              <a:solidFill>
                <a:schemeClr val="tx1"/>
              </a:solidFill>
              <a:prstDash val="solid"/>
              <a:headEnd type="none" w="med" len="med"/>
              <a:tailEnd type="none" w="med" len="med"/>
            </a:ln>
          </p:spPr>
        </p:sp>
        <p:sp>
          <p:nvSpPr>
            <p:cNvPr id="16399" name="Line 22"/>
            <p:cNvSpPr/>
            <p:nvPr/>
          </p:nvSpPr>
          <p:spPr>
            <a:xfrm flipH="1">
              <a:off x="885" y="2982"/>
              <a:ext cx="72" cy="0"/>
            </a:xfrm>
            <a:prstGeom prst="line">
              <a:avLst/>
            </a:prstGeom>
            <a:ln w="28575" cap="flat" cmpd="sng">
              <a:solidFill>
                <a:schemeClr val="tx1"/>
              </a:solidFill>
              <a:prstDash val="solid"/>
              <a:headEnd type="none" w="med" len="med"/>
              <a:tailEnd type="none" w="med" len="med"/>
            </a:ln>
          </p:spPr>
        </p:sp>
        <p:sp>
          <p:nvSpPr>
            <p:cNvPr id="16400" name="Line 23"/>
            <p:cNvSpPr/>
            <p:nvPr/>
          </p:nvSpPr>
          <p:spPr>
            <a:xfrm>
              <a:off x="861" y="2766"/>
              <a:ext cx="0" cy="300"/>
            </a:xfrm>
            <a:prstGeom prst="line">
              <a:avLst/>
            </a:prstGeom>
            <a:ln w="28575" cap="flat" cmpd="sng">
              <a:solidFill>
                <a:schemeClr val="tx1"/>
              </a:solidFill>
              <a:prstDash val="solid"/>
              <a:headEnd type="none" w="med" len="med"/>
              <a:tailEnd type="none" w="med" len="med"/>
            </a:ln>
          </p:spPr>
        </p:sp>
        <p:sp>
          <p:nvSpPr>
            <p:cNvPr id="16401" name="Line 24"/>
            <p:cNvSpPr/>
            <p:nvPr/>
          </p:nvSpPr>
          <p:spPr>
            <a:xfrm>
              <a:off x="729" y="2814"/>
              <a:ext cx="0" cy="192"/>
            </a:xfrm>
            <a:prstGeom prst="line">
              <a:avLst/>
            </a:prstGeom>
            <a:ln w="28575" cap="flat" cmpd="sng">
              <a:solidFill>
                <a:schemeClr val="tx1"/>
              </a:solidFill>
              <a:prstDash val="solid"/>
              <a:headEnd type="none" w="med" len="med"/>
              <a:tailEnd type="none" w="med" len="med"/>
            </a:ln>
          </p:spPr>
        </p:sp>
        <p:sp>
          <p:nvSpPr>
            <p:cNvPr id="16402" name="Line 25"/>
            <p:cNvSpPr/>
            <p:nvPr/>
          </p:nvSpPr>
          <p:spPr>
            <a:xfrm flipH="1">
              <a:off x="477" y="2910"/>
              <a:ext cx="252" cy="0"/>
            </a:xfrm>
            <a:prstGeom prst="line">
              <a:avLst/>
            </a:prstGeom>
            <a:ln w="28575" cap="flat" cmpd="sng">
              <a:solidFill>
                <a:schemeClr val="accent2"/>
              </a:solidFill>
              <a:prstDash val="solid"/>
              <a:headEnd type="none" w="med" len="med"/>
              <a:tailEnd type="none" w="med" len="med"/>
            </a:ln>
          </p:spPr>
        </p:sp>
        <p:sp>
          <p:nvSpPr>
            <p:cNvPr id="16403" name="Line 26"/>
            <p:cNvSpPr/>
            <p:nvPr/>
          </p:nvSpPr>
          <p:spPr>
            <a:xfrm>
              <a:off x="957" y="2994"/>
              <a:ext cx="0" cy="216"/>
            </a:xfrm>
            <a:prstGeom prst="line">
              <a:avLst/>
            </a:prstGeom>
            <a:ln w="28575" cap="flat" cmpd="sng">
              <a:solidFill>
                <a:schemeClr val="tx1"/>
              </a:solidFill>
              <a:prstDash val="solid"/>
              <a:headEnd type="none" w="med" len="med"/>
              <a:tailEnd type="none" w="med" len="med"/>
            </a:ln>
          </p:spPr>
        </p:sp>
        <p:sp>
          <p:nvSpPr>
            <p:cNvPr id="16404" name="Line 27"/>
            <p:cNvSpPr/>
            <p:nvPr/>
          </p:nvSpPr>
          <p:spPr>
            <a:xfrm>
              <a:off x="957" y="3198"/>
              <a:ext cx="1056" cy="0"/>
            </a:xfrm>
            <a:prstGeom prst="line">
              <a:avLst/>
            </a:prstGeom>
            <a:ln w="9525" cap="flat" cmpd="sng">
              <a:solidFill>
                <a:schemeClr val="hlink"/>
              </a:solidFill>
              <a:prstDash val="solid"/>
              <a:headEnd type="none" w="med" len="med"/>
              <a:tailEnd type="triangle" w="med" len="med"/>
            </a:ln>
          </p:spPr>
        </p:sp>
        <p:sp>
          <p:nvSpPr>
            <p:cNvPr id="16405" name="Text Box 30"/>
            <p:cNvSpPr txBox="1"/>
            <p:nvPr/>
          </p:nvSpPr>
          <p:spPr>
            <a:xfrm>
              <a:off x="282" y="2921"/>
              <a:ext cx="500" cy="404"/>
            </a:xfrm>
            <a:prstGeom prst="rect">
              <a:avLst/>
            </a:prstGeom>
            <a:noFill/>
            <a:ln w="9525">
              <a:noFill/>
            </a:ln>
          </p:spPr>
          <p:txBody>
            <a:bodyPr>
              <a:spAutoFit/>
            </a:bodyPr>
            <a:lstStyle/>
            <a:p>
              <a:pPr>
                <a:spcBef>
                  <a:spcPct val="50000"/>
                </a:spcBef>
              </a:pPr>
              <a:r>
                <a:rPr lang="zh-CN" altLang="en-US" b="1" dirty="0">
                  <a:solidFill>
                    <a:schemeClr val="accent2"/>
                  </a:solidFill>
                  <a:latin typeface="Times New Roman" panose="02020603050405020304" pitchFamily="18" charset="0"/>
                  <a:ea typeface="楷体_GB2312" panose="02010609030101010101" pitchFamily="49" charset="-122"/>
                </a:rPr>
                <a:t>列选择线</a:t>
              </a:r>
              <a:endParaRPr lang="zh-CN" altLang="en-US" b="1" dirty="0">
                <a:solidFill>
                  <a:schemeClr val="accent2"/>
                </a:solidFill>
                <a:latin typeface="Times New Roman" panose="02020603050405020304" pitchFamily="18" charset="0"/>
                <a:ea typeface="楷体_GB2312" panose="02010609030101010101" pitchFamily="49" charset="-122"/>
              </a:endParaRPr>
            </a:p>
          </p:txBody>
        </p:sp>
        <p:sp>
          <p:nvSpPr>
            <p:cNvPr id="16406" name="Text Box 33"/>
            <p:cNvSpPr txBox="1"/>
            <p:nvPr/>
          </p:nvSpPr>
          <p:spPr>
            <a:xfrm>
              <a:off x="983" y="2814"/>
              <a:ext cx="284" cy="231"/>
            </a:xfrm>
            <a:prstGeom prst="rect">
              <a:avLst/>
            </a:prstGeom>
            <a:noFill/>
            <a:ln w="9525">
              <a:noFill/>
            </a:ln>
          </p:spPr>
          <p:txBody>
            <a:bodyPr wrap="none">
              <a:spAutoFit/>
            </a:bodyPr>
            <a:lstStyle/>
            <a:p>
              <a:pPr>
                <a:spcBef>
                  <a:spcPct val="50000"/>
                </a:spcBef>
              </a:pPr>
              <a:r>
                <a:rPr lang="en-US" altLang="zh-CN" b="1">
                  <a:latin typeface="Times New Roman" panose="02020603050405020304" pitchFamily="18" charset="0"/>
                  <a:ea typeface="楷体_GB2312" panose="02010609030101010101" pitchFamily="49" charset="-122"/>
                </a:rPr>
                <a:t>T2</a:t>
              </a:r>
              <a:endParaRPr lang="en-US" altLang="zh-CN" b="1">
                <a:latin typeface="Times New Roman" panose="02020603050405020304" pitchFamily="18" charset="0"/>
                <a:ea typeface="楷体_GB2312" panose="02010609030101010101" pitchFamily="49" charset="-122"/>
              </a:endParaRPr>
            </a:p>
          </p:txBody>
        </p:sp>
        <p:sp>
          <p:nvSpPr>
            <p:cNvPr id="16407" name="Text Box 39"/>
            <p:cNvSpPr txBox="1"/>
            <p:nvPr/>
          </p:nvSpPr>
          <p:spPr>
            <a:xfrm>
              <a:off x="2051" y="3102"/>
              <a:ext cx="324" cy="231"/>
            </a:xfrm>
            <a:prstGeom prst="rect">
              <a:avLst/>
            </a:prstGeom>
            <a:noFill/>
            <a:ln w="9525">
              <a:noFill/>
            </a:ln>
          </p:spPr>
          <p:txBody>
            <a:bodyPr wrap="none">
              <a:spAutoFit/>
            </a:bodyPr>
            <a:lstStyle/>
            <a:p>
              <a:pPr>
                <a:spcBef>
                  <a:spcPct val="50000"/>
                </a:spcBef>
              </a:pPr>
              <a:r>
                <a:rPr lang="en-US" altLang="zh-CN" b="1">
                  <a:solidFill>
                    <a:schemeClr val="hlink"/>
                  </a:solidFill>
                  <a:latin typeface="Times New Roman" panose="02020603050405020304" pitchFamily="18" charset="0"/>
                  <a:ea typeface="楷体_GB2312" panose="02010609030101010101" pitchFamily="49" charset="-122"/>
                </a:rPr>
                <a:t>I/O</a:t>
              </a:r>
              <a:endParaRPr lang="en-US" altLang="zh-CN" b="1">
                <a:solidFill>
                  <a:schemeClr val="hlink"/>
                </a:solidFill>
                <a:latin typeface="Times New Roman" panose="02020603050405020304" pitchFamily="18" charset="0"/>
                <a:ea typeface="楷体_GB2312" panose="02010609030101010101" pitchFamily="49" charset="-122"/>
              </a:endParaRPr>
            </a:p>
          </p:txBody>
        </p:sp>
      </p:grpSp>
      <p:sp>
        <p:nvSpPr>
          <p:cNvPr id="30760" name="Rectangle 40"/>
          <p:cNvSpPr/>
          <p:nvPr/>
        </p:nvSpPr>
        <p:spPr>
          <a:xfrm>
            <a:off x="1233488" y="2028825"/>
            <a:ext cx="2457450" cy="1562100"/>
          </a:xfrm>
          <a:prstGeom prst="rect">
            <a:avLst/>
          </a:prstGeom>
          <a:noFill/>
          <a:ln w="38100" cap="flat" cmpd="sng">
            <a:solidFill>
              <a:srgbClr val="FF0000"/>
            </a:solidFill>
            <a:prstDash val="sysDot"/>
            <a:miter/>
            <a:headEnd type="none" w="med" len="med"/>
            <a:tailEnd type="none" w="med" len="med"/>
          </a:ln>
        </p:spPr>
        <p:txBody>
          <a:bodyPr anchor="ctr">
            <a:spAutoFit/>
          </a:bodyPr>
          <a:lstStyle/>
          <a:p>
            <a:pPr algn="ctr"/>
            <a:endParaRPr lang="zh-CN" altLang="en-US" sz="1600" dirty="0">
              <a:solidFill>
                <a:schemeClr val="accent2"/>
              </a:solidFill>
              <a:latin typeface="Times New Roman" panose="02020603050405020304" pitchFamily="18" charset="0"/>
              <a:ea typeface="楷体_GB2312" panose="02010609030101010101" pitchFamily="49" charset="-122"/>
            </a:endParaRPr>
          </a:p>
        </p:txBody>
      </p:sp>
      <p:sp>
        <p:nvSpPr>
          <p:cNvPr id="30761" name="Text Box 41"/>
          <p:cNvSpPr txBox="1"/>
          <p:nvPr/>
        </p:nvSpPr>
        <p:spPr>
          <a:xfrm>
            <a:off x="4516438" y="1285875"/>
            <a:ext cx="4646612" cy="4894263"/>
          </a:xfrm>
          <a:prstGeom prst="rect">
            <a:avLst/>
          </a:prstGeom>
          <a:noFill/>
          <a:ln w="9525">
            <a:noFill/>
          </a:ln>
        </p:spPr>
        <p:txBody>
          <a:bodyPr>
            <a:spAutoFit/>
          </a:bodyPr>
          <a:lstStyle/>
          <a:p>
            <a:pPr marL="457200" indent="-457200">
              <a:spcBef>
                <a:spcPct val="50000"/>
              </a:spcBef>
              <a:buAutoNum type="arabicPeriod"/>
            </a:pPr>
            <a:r>
              <a:rPr lang="zh-CN" altLang="en-US" sz="2400" b="1" dirty="0">
                <a:latin typeface="Times New Roman" panose="02020603050405020304" pitchFamily="18" charset="0"/>
                <a:ea typeface="楷体_GB2312" panose="02010609030101010101" pitchFamily="49" charset="-122"/>
              </a:rPr>
              <a:t>电容上存有电荷时，表示存储数据</a:t>
            </a:r>
            <a:r>
              <a:rPr lang="en-US" altLang="zh-CN" sz="2400" b="1">
                <a:latin typeface="Times New Roman" panose="02020603050405020304" pitchFamily="18" charset="0"/>
                <a:ea typeface="楷体_GB2312" panose="02010609030101010101" pitchFamily="49" charset="-122"/>
              </a:rPr>
              <a:t>A</a:t>
            </a:r>
            <a:r>
              <a:rPr lang="zh-CN" altLang="en-US" sz="2400" b="1" dirty="0">
                <a:latin typeface="Times New Roman" panose="02020603050405020304" pitchFamily="18" charset="0"/>
                <a:ea typeface="楷体_GB2312" panose="02010609030101010101" pitchFamily="49" charset="-122"/>
              </a:rPr>
              <a:t>为逻辑</a:t>
            </a:r>
            <a:r>
              <a:rPr lang="en-US" altLang="zh-CN" sz="2400" b="1">
                <a:latin typeface="Times New Roman" panose="02020603050405020304" pitchFamily="18" charset="0"/>
                <a:ea typeface="楷体_GB2312" panose="02010609030101010101" pitchFamily="49" charset="-122"/>
              </a:rPr>
              <a:t>1</a:t>
            </a:r>
            <a:r>
              <a:rPr lang="zh-CN" altLang="en-US" sz="2400" b="1" dirty="0">
                <a:latin typeface="Times New Roman" panose="02020603050405020304" pitchFamily="18" charset="0"/>
                <a:ea typeface="楷体_GB2312" panose="02010609030101010101" pitchFamily="49" charset="-122"/>
              </a:rPr>
              <a:t>；</a:t>
            </a:r>
            <a:endParaRPr lang="zh-CN" altLang="en-US" sz="2400" b="1" dirty="0">
              <a:latin typeface="Times New Roman" panose="02020603050405020304" pitchFamily="18" charset="0"/>
              <a:ea typeface="楷体_GB2312" panose="02010609030101010101" pitchFamily="49" charset="-122"/>
            </a:endParaRPr>
          </a:p>
          <a:p>
            <a:pPr marL="457200" indent="-457200">
              <a:spcBef>
                <a:spcPct val="50000"/>
              </a:spcBef>
              <a:buAutoNum type="arabicPeriod"/>
            </a:pPr>
            <a:r>
              <a:rPr lang="zh-CN" altLang="en-US" sz="2400" b="1" dirty="0">
                <a:latin typeface="Times New Roman" panose="02020603050405020304" pitchFamily="18" charset="0"/>
                <a:ea typeface="楷体_GB2312" panose="02010609030101010101" pitchFamily="49" charset="-122"/>
              </a:rPr>
              <a:t>行选择线有效时，数据通过</a:t>
            </a:r>
            <a:r>
              <a:rPr lang="en-US" altLang="zh-CN" sz="2400" b="1">
                <a:latin typeface="Times New Roman" panose="02020603050405020304" pitchFamily="18" charset="0"/>
                <a:ea typeface="楷体_GB2312" panose="02010609030101010101" pitchFamily="49" charset="-122"/>
              </a:rPr>
              <a:t>T1</a:t>
            </a:r>
            <a:r>
              <a:rPr lang="zh-CN" altLang="en-US" sz="2400" b="1" dirty="0">
                <a:latin typeface="Times New Roman" panose="02020603050405020304" pitchFamily="18" charset="0"/>
                <a:ea typeface="楷体_GB2312" panose="02010609030101010101" pitchFamily="49" charset="-122"/>
              </a:rPr>
              <a:t>送至</a:t>
            </a:r>
            <a:r>
              <a:rPr lang="en-US" altLang="zh-CN" sz="2400" b="1">
                <a:latin typeface="Times New Roman" panose="02020603050405020304" pitchFamily="18" charset="0"/>
                <a:ea typeface="楷体_GB2312" panose="02010609030101010101" pitchFamily="49" charset="-122"/>
              </a:rPr>
              <a:t>B</a:t>
            </a:r>
            <a:r>
              <a:rPr lang="zh-CN" altLang="en-US" sz="2400" b="1" dirty="0">
                <a:latin typeface="Times New Roman" panose="02020603050405020304" pitchFamily="18" charset="0"/>
                <a:ea typeface="楷体_GB2312" panose="02010609030101010101" pitchFamily="49" charset="-122"/>
              </a:rPr>
              <a:t>处；</a:t>
            </a:r>
            <a:endParaRPr lang="zh-CN" altLang="en-US" sz="2400" b="1" dirty="0">
              <a:latin typeface="Times New Roman" panose="02020603050405020304" pitchFamily="18" charset="0"/>
              <a:ea typeface="楷体_GB2312" panose="02010609030101010101" pitchFamily="49" charset="-122"/>
            </a:endParaRPr>
          </a:p>
          <a:p>
            <a:pPr marL="457200" indent="-457200">
              <a:spcBef>
                <a:spcPct val="50000"/>
              </a:spcBef>
              <a:buAutoNum type="arabicPeriod"/>
            </a:pPr>
            <a:r>
              <a:rPr lang="zh-CN" altLang="en-US" sz="2400" b="1" dirty="0">
                <a:latin typeface="Times New Roman" panose="02020603050405020304" pitchFamily="18" charset="0"/>
                <a:ea typeface="楷体_GB2312" panose="02010609030101010101" pitchFamily="49" charset="-122"/>
              </a:rPr>
              <a:t>列选择线有效时，数据通过</a:t>
            </a:r>
            <a:r>
              <a:rPr lang="en-US" altLang="zh-CN" sz="2400" b="1">
                <a:latin typeface="Times New Roman" panose="02020603050405020304" pitchFamily="18" charset="0"/>
                <a:ea typeface="楷体_GB2312" panose="02010609030101010101" pitchFamily="49" charset="-122"/>
              </a:rPr>
              <a:t>T2</a:t>
            </a:r>
            <a:r>
              <a:rPr lang="zh-CN" altLang="en-US" sz="2400" b="1" dirty="0">
                <a:latin typeface="Times New Roman" panose="02020603050405020304" pitchFamily="18" charset="0"/>
                <a:ea typeface="楷体_GB2312" panose="02010609030101010101" pitchFamily="49" charset="-122"/>
              </a:rPr>
              <a:t>送至芯片的数据引脚</a:t>
            </a:r>
            <a:r>
              <a:rPr lang="en-US" altLang="zh-CN" sz="2400" b="1">
                <a:latin typeface="Times New Roman" panose="02020603050405020304" pitchFamily="18" charset="0"/>
                <a:ea typeface="楷体_GB2312" panose="02010609030101010101" pitchFamily="49" charset="-122"/>
              </a:rPr>
              <a:t>I/O</a:t>
            </a:r>
            <a:r>
              <a:rPr lang="zh-CN" altLang="en-US" sz="2400" b="1" dirty="0">
                <a:latin typeface="Times New Roman" panose="02020603050405020304" pitchFamily="18" charset="0"/>
                <a:ea typeface="楷体_GB2312" panose="02010609030101010101" pitchFamily="49" charset="-122"/>
              </a:rPr>
              <a:t>；</a:t>
            </a:r>
            <a:endParaRPr lang="zh-CN" altLang="en-US" sz="2400" b="1" dirty="0">
              <a:latin typeface="Times New Roman" panose="02020603050405020304" pitchFamily="18" charset="0"/>
              <a:ea typeface="楷体_GB2312" panose="02010609030101010101" pitchFamily="49" charset="-122"/>
            </a:endParaRPr>
          </a:p>
          <a:p>
            <a:pPr marL="457200" indent="-457200">
              <a:spcBef>
                <a:spcPct val="50000"/>
              </a:spcBef>
              <a:buAutoNum type="arabicPeriod"/>
            </a:pPr>
            <a:r>
              <a:rPr lang="zh-CN" altLang="en-US" sz="2400" b="1" dirty="0">
                <a:latin typeface="Times New Roman" panose="02020603050405020304" pitchFamily="18" charset="0"/>
                <a:ea typeface="楷体_GB2312" panose="02010609030101010101" pitchFamily="49" charset="-122"/>
              </a:rPr>
              <a:t>为防止存储电容</a:t>
            </a:r>
            <a:r>
              <a:rPr lang="en-US" altLang="zh-CN" sz="2400" b="1">
                <a:latin typeface="Times New Roman" panose="02020603050405020304" pitchFamily="18" charset="0"/>
                <a:ea typeface="楷体_GB2312" panose="02010609030101010101" pitchFamily="49" charset="-122"/>
              </a:rPr>
              <a:t>C</a:t>
            </a:r>
            <a:r>
              <a:rPr lang="zh-CN" altLang="en-US" sz="2400" b="1" dirty="0">
                <a:latin typeface="Times New Roman" panose="02020603050405020304" pitchFamily="18" charset="0"/>
                <a:ea typeface="楷体_GB2312" panose="02010609030101010101" pitchFamily="49" charset="-122"/>
              </a:rPr>
              <a:t>放电导致数据丢失，必须定时进行刷新；</a:t>
            </a:r>
            <a:endParaRPr lang="zh-CN" altLang="en-US" sz="2400" b="1" dirty="0">
              <a:latin typeface="Times New Roman" panose="02020603050405020304" pitchFamily="18" charset="0"/>
              <a:ea typeface="楷体_GB2312" panose="02010609030101010101" pitchFamily="49" charset="-122"/>
            </a:endParaRPr>
          </a:p>
          <a:p>
            <a:pPr marL="457200" indent="-457200">
              <a:spcBef>
                <a:spcPct val="50000"/>
              </a:spcBef>
              <a:buAutoNum type="arabicPeriod"/>
            </a:pPr>
            <a:r>
              <a:rPr lang="zh-CN" altLang="en-US" sz="2400" b="1" dirty="0">
                <a:latin typeface="Times New Roman" panose="02020603050405020304" pitchFamily="18" charset="0"/>
                <a:ea typeface="楷体_GB2312" panose="02010609030101010101" pitchFamily="49" charset="-122"/>
              </a:rPr>
              <a:t>动态刷新时行选择线有效，而列选择线无效。（刷新是逐行进行的。）</a:t>
            </a:r>
            <a:endParaRPr lang="zh-CN" altLang="en-US" sz="2400" b="1" dirty="0">
              <a:latin typeface="Times New Roman" panose="02020603050405020304" pitchFamily="18" charset="0"/>
              <a:ea typeface="楷体_GB2312" panose="02010609030101010101" pitchFamily="49" charset="-122"/>
            </a:endParaRPr>
          </a:p>
        </p:txBody>
      </p:sp>
      <p:sp>
        <p:nvSpPr>
          <p:cNvPr id="30739" name="Text Box 19"/>
          <p:cNvSpPr txBox="1"/>
          <p:nvPr/>
        </p:nvSpPr>
        <p:spPr>
          <a:xfrm>
            <a:off x="874713" y="3708400"/>
            <a:ext cx="1363662" cy="395288"/>
          </a:xfrm>
          <a:prstGeom prst="rect">
            <a:avLst/>
          </a:prstGeom>
          <a:solidFill>
            <a:srgbClr val="64A05A"/>
          </a:solidFill>
          <a:ln w="28575" cap="flat" cmpd="sng">
            <a:solidFill>
              <a:schemeClr val="tx1"/>
            </a:solidFill>
            <a:prstDash val="solid"/>
            <a:miter/>
            <a:headEnd type="none" w="med" len="med"/>
            <a:tailEnd type="none" w="med" len="med"/>
          </a:ln>
        </p:spPr>
        <p:txBody>
          <a:bodyPr wrap="none">
            <a:spAutoFit/>
          </a:bodyPr>
          <a:lstStyle/>
          <a:p>
            <a:pPr>
              <a:spcBef>
                <a:spcPct val="50000"/>
              </a:spcBef>
            </a:pPr>
            <a:r>
              <a:rPr lang="zh-CN" altLang="en-US" b="1" dirty="0">
                <a:latin typeface="Times New Roman" panose="02020603050405020304" pitchFamily="18" charset="0"/>
                <a:ea typeface="楷体_GB2312" panose="02010609030101010101" pitchFamily="49" charset="-122"/>
              </a:rPr>
              <a:t>刷新放大器</a:t>
            </a:r>
            <a:endParaRPr lang="zh-CN" altLang="en-US" b="1" dirty="0">
              <a:latin typeface="Times New Roman" panose="02020603050405020304" pitchFamily="18" charset="0"/>
              <a:ea typeface="楷体_GB2312" panose="02010609030101010101" pitchFamily="49" charset="-122"/>
            </a:endParaRPr>
          </a:p>
        </p:txBody>
      </p:sp>
      <p:sp>
        <p:nvSpPr>
          <p:cNvPr id="46" name="日期占位符 3"/>
          <p:cNvSpPr txBox="1">
            <a:spLocks noGrp="1"/>
          </p:cNvSpPr>
          <p:nvPr>
            <p:ph type="dt" sz="half" idx="12"/>
          </p:nvPr>
        </p:nvSpPr>
        <p:spPr bwMode="auto"/>
        <p:txBody>
          <a:bodyPr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08BC45B-DE71-476B-9FEE-2A64D8F65607}" type="datetime1">
              <a:rPr kumimoji="0" lang="zh-CN" altLang="en-US" sz="1200" b="1" i="0" u="none" strike="noStrike" kern="1200" cap="none" spc="0" normalizeH="0" baseline="0" noProof="0" smtClean="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rPr>
            </a:fld>
            <a:endParaRPr kumimoji="0" lang="en-US" altLang="zh-CN"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隶书" panose="02010509060101010101" pitchFamily="49" charset="-122"/>
              <a:cs typeface="+mn-cs"/>
            </a:endParaRPr>
          </a:p>
        </p:txBody>
      </p:sp>
      <p:sp>
        <p:nvSpPr>
          <p:cNvPr id="47" name="灯片编号占位符 4"/>
          <p:cNvSpPr txBox="1">
            <a:spLocks noGrp="1"/>
          </p:cNvSpPr>
          <p:nvPr>
            <p:ph type="sldNum" sz="quarter" idx="13"/>
          </p:nvPr>
        </p:nvSpPr>
        <p:spPr>
          <a:noFill/>
        </p:spPr>
        <p:txBody>
          <a:bodyPr vert="horz" lIns="91440" tIns="45720" rIns="91440" bIns="45720" rtlCol="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200" b="1" dirty="0">
                <a:solidFill>
                  <a:srgbClr val="7F7F7F"/>
                </a:solidFill>
                <a:latin typeface="Comic Sans MS" panose="030F0702030302020204" pitchFamily="66" charset="0"/>
              </a:rPr>
            </a:fld>
            <a:endParaRPr lang="zh-CN" altLang="en-US" sz="1200" b="1" dirty="0">
              <a:solidFill>
                <a:srgbClr val="7F7F7F"/>
              </a:solidFill>
              <a:latin typeface="Comic Sans MS" panose="030F0702030302020204" pitchFamily="66" charset="0"/>
            </a:endParaRPr>
          </a:p>
        </p:txBody>
      </p:sp>
      <p:sp>
        <p:nvSpPr>
          <p:cNvPr id="48" name="页脚占位符 5"/>
          <p:cNvSpPr txBox="1">
            <a:spLocks noGrp="1"/>
          </p:cNvSpPr>
          <p:nvPr>
            <p:ph type="ftr" sz="quarter" idx="14"/>
          </p:nvPr>
        </p:nvSpPr>
        <p:spPr>
          <a:noFill/>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rPr>
              <a:t>/54</a:t>
            </a:r>
            <a:endParaRPr kumimoji="0" lang="en-US" sz="1200" b="1" i="0" u="none" strike="noStrike" kern="1200" cap="none" spc="0" normalizeH="0" baseline="0" noProof="0" dirty="0">
              <a:ln>
                <a:noFill/>
              </a:ln>
              <a:solidFill>
                <a:schemeClr val="tx1">
                  <a:lumMod val="50000"/>
                  <a:lumOff val="50000"/>
                </a:schemeClr>
              </a:solidFill>
              <a:effectLst/>
              <a:uLnTx/>
              <a:uFillTx/>
              <a:latin typeface="Comic Sans MS" panose="030F0702030302020204" pitchFamily="66"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0761">
                                            <p:txEl>
                                              <p:pRg st="0" end="0"/>
                                            </p:txEl>
                                          </p:spTgt>
                                        </p:tgtEl>
                                        <p:attrNameLst>
                                          <p:attrName>style.visibility</p:attrName>
                                        </p:attrNameLst>
                                      </p:cBhvr>
                                      <p:to>
                                        <p:strVal val="visible"/>
                                      </p:to>
                                    </p:set>
                                    <p:animEffect transition="in" filter="checkerboard(across)">
                                      <p:cBhvr>
                                        <p:cTn id="12" dur="500"/>
                                        <p:tgtEl>
                                          <p:spTgt spid="3076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0761">
                                            <p:txEl>
                                              <p:pRg st="1" end="1"/>
                                            </p:txEl>
                                          </p:spTgt>
                                        </p:tgtEl>
                                        <p:attrNameLst>
                                          <p:attrName>style.visibility</p:attrName>
                                        </p:attrNameLst>
                                      </p:cBhvr>
                                      <p:to>
                                        <p:strVal val="visible"/>
                                      </p:to>
                                    </p:set>
                                    <p:animEffect transition="in" filter="checkerboard(across)">
                                      <p:cBhvr>
                                        <p:cTn id="22" dur="500"/>
                                        <p:tgtEl>
                                          <p:spTgt spid="3076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30761">
                                            <p:txEl>
                                              <p:pRg st="2" end="2"/>
                                            </p:txEl>
                                          </p:spTgt>
                                        </p:tgtEl>
                                        <p:attrNameLst>
                                          <p:attrName>style.visibility</p:attrName>
                                        </p:attrNameLst>
                                      </p:cBhvr>
                                      <p:to>
                                        <p:strVal val="visible"/>
                                      </p:to>
                                    </p:set>
                                    <p:animEffect transition="in" filter="checkerboard(across)">
                                      <p:cBhvr>
                                        <p:cTn id="32" dur="500"/>
                                        <p:tgtEl>
                                          <p:spTgt spid="30761">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0739"/>
                                        </p:tgtEl>
                                        <p:attrNameLst>
                                          <p:attrName>style.visibility</p:attrName>
                                        </p:attrNameLst>
                                      </p:cBhvr>
                                      <p:to>
                                        <p:strVal val="visible"/>
                                      </p:to>
                                    </p:set>
                                    <p:animEffect transition="in" filter="dissolve">
                                      <p:cBhvr>
                                        <p:cTn id="37" dur="500"/>
                                        <p:tgtEl>
                                          <p:spTgt spid="30739"/>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30761">
                                            <p:txEl>
                                              <p:pRg st="3" end="3"/>
                                            </p:txEl>
                                          </p:spTgt>
                                        </p:tgtEl>
                                        <p:attrNameLst>
                                          <p:attrName>style.visibility</p:attrName>
                                        </p:attrNameLst>
                                      </p:cBhvr>
                                      <p:to>
                                        <p:strVal val="visible"/>
                                      </p:to>
                                    </p:set>
                                    <p:animEffect transition="in" filter="checkerboard(across)">
                                      <p:cBhvr>
                                        <p:cTn id="42" dur="500"/>
                                        <p:tgtEl>
                                          <p:spTgt spid="30761">
                                            <p:txEl>
                                              <p:pRg st="3" end="3"/>
                                            </p:txEl>
                                          </p:spTgt>
                                        </p:tgtEl>
                                      </p:cBhvr>
                                    </p:animEffect>
                                  </p:childTnLst>
                                </p:cTn>
                              </p:par>
                              <p:par>
                                <p:cTn id="43" presetID="5" presetClass="entr" presetSubtype="10" fill="hold" grpId="0" nodeType="withEffect">
                                  <p:stCondLst>
                                    <p:cond delay="0"/>
                                  </p:stCondLst>
                                  <p:childTnLst>
                                    <p:set>
                                      <p:cBhvr>
                                        <p:cTn id="44" dur="1" fill="hold">
                                          <p:stCondLst>
                                            <p:cond delay="0"/>
                                          </p:stCondLst>
                                        </p:cTn>
                                        <p:tgtEl>
                                          <p:spTgt spid="30761">
                                            <p:txEl>
                                              <p:pRg st="4" end="4"/>
                                            </p:txEl>
                                          </p:spTgt>
                                        </p:tgtEl>
                                        <p:attrNameLst>
                                          <p:attrName>style.visibility</p:attrName>
                                        </p:attrNameLst>
                                      </p:cBhvr>
                                      <p:to>
                                        <p:strVal val="visible"/>
                                      </p:to>
                                    </p:set>
                                    <p:animEffect transition="in" filter="checkerboard(across)">
                                      <p:cBhvr>
                                        <p:cTn id="45" dur="500"/>
                                        <p:tgtEl>
                                          <p:spTgt spid="30761">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3076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30723"/>
                                        </p:tgtEl>
                                        <p:attrNameLst>
                                          <p:attrName>style.visibility</p:attrName>
                                        </p:attrNameLst>
                                      </p:cBhvr>
                                      <p:to>
                                        <p:strVal val="visible"/>
                                      </p:to>
                                    </p:set>
                                    <p:animEffect transition="in" filter="dissolve">
                                      <p:cBhvr>
                                        <p:cTn id="54" dur="500"/>
                                        <p:tgtEl>
                                          <p:spTgt spid="30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p:bldP spid="30760" grpId="0" animBg="1"/>
      <p:bldP spid="30761" grpId="0" build="p"/>
      <p:bldP spid="30739" grpId="0" animBg="1"/>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TABLE_ENDDRAG_ORIGIN_RECT" val="519*253"/>
  <p:tag name="TABLE_ENDDRAG_RECT" val="133*157*519*253"/>
</p:tagLst>
</file>

<file path=ppt/tags/tag18.xml><?xml version="1.0" encoding="utf-8"?>
<p:tagLst xmlns:p="http://schemas.openxmlformats.org/presentationml/2006/main">
  <p:tag name="COMMONDATA" val="eyJoZGlkIjoiN2M5NjRjNDA1YjhmY2ZkNjY3OTFiMzUwYmFlZjlkODI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模块">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9138</Words>
  <Application>WPS 演示</Application>
  <PresentationFormat>全屏显示(4:3)</PresentationFormat>
  <Paragraphs>1802</Paragraphs>
  <Slides>57</Slides>
  <Notes>54</Notes>
  <HiddenSlides>0</HiddenSlides>
  <MMClips>0</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4</vt:i4>
      </vt:variant>
      <vt:variant>
        <vt:lpstr>幻灯片标题</vt:lpstr>
      </vt:variant>
      <vt:variant>
        <vt:i4>57</vt:i4>
      </vt:variant>
    </vt:vector>
  </HeadingPairs>
  <TitlesOfParts>
    <vt:vector size="86" baseType="lpstr">
      <vt:lpstr>Arial</vt:lpstr>
      <vt:lpstr>宋体</vt:lpstr>
      <vt:lpstr>Wingdings</vt:lpstr>
      <vt:lpstr>Comic Sans MS</vt:lpstr>
      <vt:lpstr>隶书</vt:lpstr>
      <vt:lpstr>Corbel</vt:lpstr>
      <vt:lpstr>华文楷体</vt:lpstr>
      <vt:lpstr>华文中宋</vt:lpstr>
      <vt:lpstr>华文细黑</vt:lpstr>
      <vt:lpstr>华文宋体</vt:lpstr>
      <vt:lpstr>Times New Roman</vt:lpstr>
      <vt:lpstr>楷体_GB2312</vt:lpstr>
      <vt:lpstr>新宋体</vt:lpstr>
      <vt:lpstr>Wingdings</vt:lpstr>
      <vt:lpstr>Arial Narrow</vt:lpstr>
      <vt:lpstr>微软雅黑</vt:lpstr>
      <vt:lpstr>Arial Unicode MS</vt:lpstr>
      <vt:lpstr>Calibri</vt:lpstr>
      <vt:lpstr>Symbol</vt:lpstr>
      <vt:lpstr>楷体</vt:lpstr>
      <vt:lpstr>黑体</vt:lpstr>
      <vt:lpstr>华文隶书</vt:lpstr>
      <vt:lpstr>方正书宋_GBK</vt:lpstr>
      <vt:lpstr>Times New Roman</vt:lpstr>
      <vt:lpstr>默认设计模板</vt:lpstr>
      <vt:lpstr>Paint.Picture</vt:lpstr>
      <vt:lpstr>Word.Picture.8</vt:lpstr>
      <vt:lpstr>Paint.Picture</vt:lpstr>
      <vt:lpstr>Paint.Picture</vt:lpstr>
      <vt:lpstr>第五章 存储器系统</vt:lpstr>
      <vt:lpstr>PowerPoint 演示文稿</vt:lpstr>
      <vt:lpstr>PowerPoint 演示文稿</vt:lpstr>
      <vt:lpstr>PowerPoint 演示文稿</vt:lpstr>
      <vt:lpstr>PowerPoint 演示文稿</vt:lpstr>
      <vt:lpstr>PowerPoint 演示文稿</vt:lpstr>
      <vt:lpstr>PowerPoint 演示文稿</vt:lpstr>
      <vt:lpstr>静态RAM的六管基本存储单元</vt:lpstr>
      <vt:lpstr>动态RAM的单管基本存储单元</vt:lpstr>
      <vt:lpstr>RAM芯片的组成与结构（一）</vt:lpstr>
      <vt:lpstr>RAM芯片的组成与结构（二）</vt:lpstr>
      <vt:lpstr>静态RAM芯片的引脚特性</vt:lpstr>
      <vt:lpstr>PowerPoint 演示文稿</vt:lpstr>
      <vt:lpstr>PowerPoint 演示文稿</vt:lpstr>
      <vt:lpstr>PowerPoint 演示文稿</vt:lpstr>
      <vt:lpstr>PowerPoint 演示文稿</vt:lpstr>
      <vt:lpstr>半导体存储芯片的主要技术指标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Cache技术和虚拟存储器技术</vt:lpstr>
      <vt:lpstr>PowerPoint 演示文稿</vt:lpstr>
      <vt:lpstr>PowerPoint 演示文稿</vt:lpstr>
      <vt:lpstr>不同宽度数据的存储方式</vt:lpstr>
      <vt:lpstr>存储芯片的选择</vt:lpstr>
      <vt:lpstr>内（主）存储器的基本结构</vt:lpstr>
      <vt:lpstr>存储芯片的位扩展</vt:lpstr>
      <vt:lpstr>存储芯片的字扩展</vt:lpstr>
      <vt:lpstr>存储芯片的字、位同时扩展</vt:lpstr>
      <vt:lpstr>两级物理地址译码方案</vt:lpstr>
      <vt:lpstr>PowerPoint 演示文稿</vt:lpstr>
      <vt:lpstr>PowerPoint 演示文稿</vt:lpstr>
      <vt:lpstr>PowerPoint 演示文稿</vt:lpstr>
      <vt:lpstr>线译码方式</vt:lpstr>
      <vt:lpstr>线译码方式</vt:lpstr>
      <vt:lpstr>PowerPoint 演示文稿</vt:lpstr>
      <vt:lpstr>PowerPoint 演示文稿</vt:lpstr>
      <vt:lpstr>PowerPoint 演示文稿</vt:lpstr>
      <vt:lpstr>PowerPoint 演示文稿</vt:lpstr>
      <vt:lpstr>PowerPoint 演示文稿</vt:lpstr>
      <vt:lpstr>PowerPoint 演示文稿</vt:lpstr>
      <vt:lpstr>内存储器与并行总线的接口</vt:lpstr>
      <vt:lpstr>并行 存储器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Bobby</dc:creator>
  <cp:lastModifiedBy>firefire</cp:lastModifiedBy>
  <cp:revision>671</cp:revision>
  <dcterms:created xsi:type="dcterms:W3CDTF">2021-08-13T08:01:00Z</dcterms:created>
  <dcterms:modified xsi:type="dcterms:W3CDTF">2025-04-23T02:28:58Z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2052-12.1.0.20784</vt:lpwstr>
  </property>
  <property fmtid="{D5CDD505-2E9C-101B-9397-08002B2CF9AE}" pid="4" name="ICV">
    <vt:lpwstr>DB1D0B67ED664515BD679DD8FF4213B2_12</vt:lpwstr>
  </property>
</Properties>
</file>